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75" r:id="rId7"/>
    <p:sldId id="273" r:id="rId8"/>
    <p:sldId id="276" r:id="rId9"/>
    <p:sldId id="278" r:id="rId10"/>
    <p:sldId id="279" r:id="rId11"/>
    <p:sldId id="280" r:id="rId12"/>
    <p:sldId id="282" r:id="rId13"/>
    <p:sldId id="284" r:id="rId14"/>
    <p:sldId id="285" r:id="rId15"/>
    <p:sldId id="286" r:id="rId16"/>
    <p:sldId id="288" r:id="rId17"/>
    <p:sldId id="274" r:id="rId18"/>
  </p:sldIdLst>
  <p:sldSz cx="12192000" cy="6858000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kka Henttonen (TAU)" userId="f4019574-bb3a-4d92-ab01-ad78b9d5e617" providerId="ADAL" clId="{9290C9DA-6958-4BAA-98C8-4811D3554CD6}"/>
    <pc:docChg chg="undo custSel modSld">
      <pc:chgData name="Pekka Henttonen (TAU)" userId="f4019574-bb3a-4d92-ab01-ad78b9d5e617" providerId="ADAL" clId="{9290C9DA-6958-4BAA-98C8-4811D3554CD6}" dt="2023-10-01T08:34:58.589" v="35" actId="20577"/>
      <pc:docMkLst>
        <pc:docMk/>
      </pc:docMkLst>
      <pc:sldChg chg="modSp mod">
        <pc:chgData name="Pekka Henttonen (TAU)" userId="f4019574-bb3a-4d92-ab01-ad78b9d5e617" providerId="ADAL" clId="{9290C9DA-6958-4BAA-98C8-4811D3554CD6}" dt="2023-10-01T08:34:45.801" v="16" actId="20577"/>
        <pc:sldMkLst>
          <pc:docMk/>
          <pc:sldMk cId="2586825800" sldId="256"/>
        </pc:sldMkLst>
        <pc:spChg chg="mod">
          <ac:chgData name="Pekka Henttonen (TAU)" userId="f4019574-bb3a-4d92-ab01-ad78b9d5e617" providerId="ADAL" clId="{9290C9DA-6958-4BAA-98C8-4811D3554CD6}" dt="2023-10-01T08:34:45.801" v="16" actId="20577"/>
          <ac:spMkLst>
            <pc:docMk/>
            <pc:sldMk cId="2586825800" sldId="256"/>
            <ac:spMk id="14" creationId="{673C7DA3-9639-4A1F-83CE-D107BAD942BC}"/>
          </ac:spMkLst>
        </pc:spChg>
      </pc:sldChg>
      <pc:sldChg chg="modSp mod">
        <pc:chgData name="Pekka Henttonen (TAU)" userId="f4019574-bb3a-4d92-ab01-ad78b9d5e617" providerId="ADAL" clId="{9290C9DA-6958-4BAA-98C8-4811D3554CD6}" dt="2023-10-01T08:34:58.589" v="35" actId="20577"/>
        <pc:sldMkLst>
          <pc:docMk/>
          <pc:sldMk cId="1952477981" sldId="257"/>
        </pc:sldMkLst>
        <pc:spChg chg="mod">
          <ac:chgData name="Pekka Henttonen (TAU)" userId="f4019574-bb3a-4d92-ab01-ad78b9d5e617" providerId="ADAL" clId="{9290C9DA-6958-4BAA-98C8-4811D3554CD6}" dt="2023-10-01T08:34:58.589" v="35" actId="20577"/>
          <ac:spMkLst>
            <pc:docMk/>
            <pc:sldMk cId="1952477981" sldId="257"/>
            <ac:spMk id="4" creationId="{8C004E2F-AD3C-408B-9FC7-81B633D4C2C5}"/>
          </ac:spMkLst>
        </pc:spChg>
      </pc:sldChg>
    </pc:docChg>
  </pc:docChgLst>
  <pc:docChgLst>
    <pc:chgData name="Pekka Henttonen (TAU)" userId="f4019574-bb3a-4d92-ab01-ad78b9d5e617" providerId="ADAL" clId="{56027A70-BA9C-4BE1-8BC5-08EDAEF28C92}"/>
    <pc:docChg chg="modSld">
      <pc:chgData name="Pekka Henttonen (TAU)" userId="f4019574-bb3a-4d92-ab01-ad78b9d5e617" providerId="ADAL" clId="{56027A70-BA9C-4BE1-8BC5-08EDAEF28C92}" dt="2023-10-09T15:15:05.318" v="76" actId="20577"/>
      <pc:docMkLst>
        <pc:docMk/>
      </pc:docMkLst>
      <pc:sldChg chg="modSp mod">
        <pc:chgData name="Pekka Henttonen (TAU)" userId="f4019574-bb3a-4d92-ab01-ad78b9d5e617" providerId="ADAL" clId="{56027A70-BA9C-4BE1-8BC5-08EDAEF28C92}" dt="2023-10-09T15:14:40.965" v="63" actId="20577"/>
        <pc:sldMkLst>
          <pc:docMk/>
          <pc:sldMk cId="2586825800" sldId="256"/>
        </pc:sldMkLst>
        <pc:spChg chg="mod">
          <ac:chgData name="Pekka Henttonen (TAU)" userId="f4019574-bb3a-4d92-ab01-ad78b9d5e617" providerId="ADAL" clId="{56027A70-BA9C-4BE1-8BC5-08EDAEF28C92}" dt="2023-10-09T15:14:40.965" v="63" actId="20577"/>
          <ac:spMkLst>
            <pc:docMk/>
            <pc:sldMk cId="2586825800" sldId="256"/>
            <ac:spMk id="2" creationId="{4519F13F-FC69-165B-2557-C36144E8368A}"/>
          </ac:spMkLst>
        </pc:spChg>
      </pc:sldChg>
      <pc:sldChg chg="modSp mod">
        <pc:chgData name="Pekka Henttonen (TAU)" userId="f4019574-bb3a-4d92-ab01-ad78b9d5e617" providerId="ADAL" clId="{56027A70-BA9C-4BE1-8BC5-08EDAEF28C92}" dt="2023-10-09T15:15:05.318" v="76" actId="20577"/>
        <pc:sldMkLst>
          <pc:docMk/>
          <pc:sldMk cId="1952477981" sldId="257"/>
        </pc:sldMkLst>
        <pc:spChg chg="mod">
          <ac:chgData name="Pekka Henttonen (TAU)" userId="f4019574-bb3a-4d92-ab01-ad78b9d5e617" providerId="ADAL" clId="{56027A70-BA9C-4BE1-8BC5-08EDAEF28C92}" dt="2023-10-09T15:15:05.318" v="76" actId="20577"/>
          <ac:spMkLst>
            <pc:docMk/>
            <pc:sldMk cId="1952477981" sldId="257"/>
            <ac:spMk id="4" creationId="{8C004E2F-AD3C-408B-9FC7-81B633D4C2C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E260D-1166-4C75-9647-88F479908C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CAE7E1-C70C-496D-A180-E359D127FD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B5F3A-6749-4F4D-B1B4-5D2742E258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89E785-40EC-447E-A298-218721492A8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5F8AE-2DF3-45B8-AB06-5BBD054A5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A0371B-49AB-4D67-85AD-49F0F24DA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0280E7-CC2B-4EDE-8145-FE20B613A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7629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413CD-7182-4671-8AE4-788C1D3E6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CEAD6E-7FB6-4F91-94CA-3BE89E127A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71F07-3F51-42E0-89AD-5534BEE687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89E785-40EC-447E-A298-218721492A8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C37D0-3F69-46E8-B232-3EDA94195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4EFC6-60A6-45EA-A24D-3999AC2C5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0280E7-CC2B-4EDE-8145-FE20B613A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692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989310-9D8D-4CF5-8715-EFD0F22617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B37AD1-19AF-4AE6-9493-B526E1AC52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7A95E-8290-4299-B3E9-C772BD621F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89E785-40EC-447E-A298-218721492A8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0D3372-D790-449F-BF24-1CF29A608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0CE02-36D7-4B25-B698-E47A06DE6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0280E7-CC2B-4EDE-8145-FE20B613A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82882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559F4-F0CB-43AE-BCBF-200868888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D434B-0EBD-45CB-8488-D4F351E0F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21432-FC43-4DFB-9F00-77AD3B66A7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89E785-40EC-447E-A298-218721492A8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E1EE5-00D4-4854-8BDB-D5ADD41B5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76432-BD6E-4679-ACEC-4F20D682F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0280E7-CC2B-4EDE-8145-FE20B613A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6779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8F65F-011C-41DC-9C9A-7C27494AC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FB26A0-6290-4319-AF96-FBFC7E926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B792C-D87E-45F8-9A09-95AFE54A6B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89E785-40EC-447E-A298-218721492A8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B2195-FC64-42FD-891D-754A0DC35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90DD6-9531-4ACC-AE22-128589E80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0280E7-CC2B-4EDE-8145-FE20B613A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5122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2C0CC-B6B0-4E1E-9E1F-94496C394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28B6E-BA61-4BFC-A263-72F1485F9B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D81976-FB0E-45B3-8637-C2C84823B0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5BFA0B-AEF3-473B-9CBE-0860EC6AD8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89E785-40EC-447E-A298-218721492A8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F332A0-9385-4F09-BC95-6673B7AB7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C07E3-0885-4DD0-9F34-915DA1ABA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0280E7-CC2B-4EDE-8145-FE20B613A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4539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FB710-B726-443B-A571-CBE0ABC66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126D61-710C-4964-B23E-3B6CDF7CD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ED9B91-E47E-48CD-A9A7-497332FC2B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07E409-583F-41BE-9004-518B152F22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5D50E7-E0DE-45E8-AF13-E92F7BC1D2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4ACDC7-1142-4034-AF60-696995B47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89E785-40EC-447E-A298-218721492A8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0F1E05-6E68-4BBF-87E2-FC996BC91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DDF289-E236-48C0-BE0F-7F141F6C3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0280E7-CC2B-4EDE-8145-FE20B613A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2986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2DB94-5E34-433E-8169-20EBA4205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DEF25A-7C1F-4CED-8C67-BE34B9ECBB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89E785-40EC-447E-A298-218721492A8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40FDF-0382-4E35-8E0B-7BA23FB1B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38E636-A599-4EC5-AABD-852BFD023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0280E7-CC2B-4EDE-8145-FE20B613A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9540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98AD1A-407C-442B-A454-CEDDD59065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89E785-40EC-447E-A298-218721492A8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2C69BA-746B-4584-BC5D-E1F2BE771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997DC-8119-43B7-AB2E-D7D40059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0280E7-CC2B-4EDE-8145-FE20B613A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6958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E9CFB-364F-4C14-B609-BEDD1795A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68C3F-F5A3-4949-A737-B7578BA2A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E44C0B-211C-4759-9F28-7D62C31D57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475218-140C-4CDE-B258-A5C1DF173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89E785-40EC-447E-A298-218721492A8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F1B5D6-F5FF-4484-B5F5-F3D27A9B3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6F7785-E681-4297-AB84-A392A4CEE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0280E7-CC2B-4EDE-8145-FE20B613A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9924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28B1F-1648-4FBC-8309-9A7141713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AA58CD-3865-431B-914A-5D9A431ABD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6083D6-1DE9-40AB-9CC1-EDFFDB7676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AF609A-E1CF-4981-B41B-E96E9FB69E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89E785-40EC-447E-A298-218721492A8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8350A9-F0E7-4D34-8864-A7D2BC06D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30C91-6D87-4D01-AA9B-B5CAECFC1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0280E7-CC2B-4EDE-8145-FE20B613A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99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CEFDD22-669F-46E3-A491-12B91BA8570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767"/>
          <a:stretch>
            <a:fillRect/>
          </a:stretch>
        </p:blipFill>
        <p:spPr>
          <a:xfrm>
            <a:off x="4930" y="0"/>
            <a:ext cx="12182140" cy="1730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25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pekka.henttonen@tuni.fi" TargetMode="External"/><Relationship Id="rId7" Type="http://schemas.openxmlformats.org/officeDocument/2006/relationships/image" Target="../media/image8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mailto:balogtb@unisa.ac.za" TargetMode="External"/><Relationship Id="rId4" Type="http://schemas.openxmlformats.org/officeDocument/2006/relationships/hyperlink" Target="mailto:mnkennp@unisa.ac.z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protect.checkpoint.com/v2/___https:/interparestrustai.org/___.YzJlOnVuaXNhbW9iaWxlOmM6bzoxYWZkYTQzMDdhN2E4ZWVmZThkZjE4MmVkOGIxYjEyNTo2OmQ2OGE6MjFlZDhkNjAzZjA2OTVjNDNmNzgzNjY5YzQ0NTIwNDM5NGEwNTk0OGNjMzg2ZDgyM2FjZDJhYjcwMGMwMWMyZjpwOl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83B26B6-3B05-429A-914D-7B2A13BFBE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973" b="77130"/>
          <a:stretch>
            <a:fillRect/>
          </a:stretch>
        </p:blipFill>
        <p:spPr>
          <a:xfrm>
            <a:off x="0" y="3568"/>
            <a:ext cx="3051313" cy="156681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609DD9B-3F26-4F16-B402-E17E537171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152" b="47534"/>
          <a:stretch>
            <a:fillRect/>
          </a:stretch>
        </p:blipFill>
        <p:spPr>
          <a:xfrm>
            <a:off x="10137912" y="3568"/>
            <a:ext cx="2054087" cy="359439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C125445-D4CC-46B5-B36A-52B14F9BD1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40" t="40861" b="-1"/>
          <a:stretch>
            <a:fillRect/>
          </a:stretch>
        </p:blipFill>
        <p:spPr>
          <a:xfrm>
            <a:off x="8100390" y="2802835"/>
            <a:ext cx="4091609" cy="40515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A888F2D-4AF0-4B89-910D-00AA328E16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26770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E7C62BE-769E-44A9-9DA5-36D3568E34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588" y="2818480"/>
            <a:ext cx="4001412" cy="403952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1EEB40A-BD90-4EE3-8820-94C8A16387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635" y="3436845"/>
            <a:ext cx="5220889" cy="342978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1EFB0ED-1F19-4692-9ED4-D563C9EB643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245" y="-25880"/>
            <a:ext cx="1664079" cy="520818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B3235A-0258-4C9B-952C-22A58C0D3D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63" t="79585" r="35272" b="4445"/>
          <a:stretch>
            <a:fillRect/>
          </a:stretch>
        </p:blipFill>
        <p:spPr>
          <a:xfrm>
            <a:off x="4591878" y="5455801"/>
            <a:ext cx="3299792" cy="109408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73C7DA3-9639-4A1F-83CE-D107BAD942BC}"/>
              </a:ext>
            </a:extLst>
          </p:cNvPr>
          <p:cNvSpPr txBox="1"/>
          <p:nvPr/>
        </p:nvSpPr>
        <p:spPr>
          <a:xfrm>
            <a:off x="8418144" y="4241563"/>
            <a:ext cx="32435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The Application of Artificial Intelligence (AI) Technologies for E-Government: An analysis of Sweden, Finland and South Africa</a:t>
            </a:r>
            <a:endParaRPr lang="en-US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19F13F-FC69-165B-2557-C36144E8368A}"/>
              </a:ext>
            </a:extLst>
          </p:cNvPr>
          <p:cNvSpPr txBox="1"/>
          <p:nvPr/>
        </p:nvSpPr>
        <p:spPr>
          <a:xfrm>
            <a:off x="421062" y="3762812"/>
            <a:ext cx="499469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>
                <a:solidFill>
                  <a:schemeClr val="bg1"/>
                </a:solidFill>
              </a:rPr>
              <a:t>Assoc</a:t>
            </a:r>
            <a:r>
              <a:rPr lang="fi-FI" dirty="0">
                <a:solidFill>
                  <a:schemeClr val="bg1"/>
                </a:solidFill>
              </a:rPr>
              <a:t>. Prof. </a:t>
            </a:r>
            <a:r>
              <a:rPr lang="fi-FI" b="1" dirty="0">
                <a:solidFill>
                  <a:schemeClr val="bg1"/>
                </a:solidFill>
              </a:rPr>
              <a:t>Pekka Henttonen</a:t>
            </a:r>
            <a:r>
              <a:rPr lang="fi-FI" dirty="0">
                <a:solidFill>
                  <a:schemeClr val="bg1"/>
                </a:solidFill>
              </a:rPr>
              <a:t>, Tampere </a:t>
            </a:r>
            <a:r>
              <a:rPr lang="fi-FI" dirty="0" err="1">
                <a:solidFill>
                  <a:schemeClr val="bg1"/>
                </a:solidFill>
              </a:rPr>
              <a:t>University</a:t>
            </a:r>
            <a:r>
              <a:rPr lang="fi-FI" dirty="0">
                <a:solidFill>
                  <a:schemeClr val="bg1"/>
                </a:solidFill>
              </a:rPr>
              <a:t>, Finland, </a:t>
            </a:r>
            <a:r>
              <a:rPr lang="fi-FI" dirty="0" err="1">
                <a:solidFill>
                  <a:schemeClr val="bg1"/>
                </a:solidFill>
              </a:rPr>
              <a:t>Assoc</a:t>
            </a:r>
            <a:r>
              <a:rPr lang="fi-FI" dirty="0">
                <a:solidFill>
                  <a:schemeClr val="bg1"/>
                </a:solidFill>
              </a:rPr>
              <a:t>. Prof. </a:t>
            </a:r>
            <a:r>
              <a:rPr lang="fi-FI" b="1" dirty="0">
                <a:solidFill>
                  <a:schemeClr val="bg1"/>
                </a:solidFill>
              </a:rPr>
              <a:t>Nampombe Saurombe</a:t>
            </a:r>
            <a:r>
              <a:rPr lang="fi-FI" dirty="0">
                <a:solidFill>
                  <a:schemeClr val="bg1"/>
                </a:solidFill>
              </a:rPr>
              <a:t>, </a:t>
            </a:r>
            <a:r>
              <a:rPr lang="fi-FI" dirty="0" err="1">
                <a:solidFill>
                  <a:schemeClr val="bg1"/>
                </a:solidFill>
              </a:rPr>
              <a:t>University</a:t>
            </a:r>
            <a:r>
              <a:rPr lang="fi-FI" dirty="0">
                <a:solidFill>
                  <a:schemeClr val="bg1"/>
                </a:solidFill>
              </a:rPr>
              <a:t> of South Africa, Post Doc. </a:t>
            </a:r>
            <a:r>
              <a:rPr lang="fi-FI" dirty="0" err="1">
                <a:solidFill>
                  <a:schemeClr val="bg1"/>
                </a:solidFill>
              </a:rPr>
              <a:t>Research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fellow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b="1" dirty="0">
                <a:solidFill>
                  <a:schemeClr val="bg1"/>
                </a:solidFill>
              </a:rPr>
              <a:t>Tolulope Balogun</a:t>
            </a:r>
            <a:r>
              <a:rPr lang="fi-FI" dirty="0">
                <a:solidFill>
                  <a:schemeClr val="bg1"/>
                </a:solidFill>
              </a:rPr>
              <a:t> (</a:t>
            </a:r>
            <a:r>
              <a:rPr lang="fi-FI" dirty="0" err="1">
                <a:solidFill>
                  <a:schemeClr val="bg1"/>
                </a:solidFill>
              </a:rPr>
              <a:t>replaced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by</a:t>
            </a:r>
            <a:r>
              <a:rPr lang="fi-FI" dirty="0">
                <a:solidFill>
                  <a:schemeClr val="bg1"/>
                </a:solidFill>
              </a:rPr>
              <a:t> Prof. </a:t>
            </a:r>
            <a:r>
              <a:rPr lang="fi-FI" b="1" dirty="0">
                <a:solidFill>
                  <a:schemeClr val="bg1"/>
                </a:solidFill>
              </a:rPr>
              <a:t>Lorette Jacobs</a:t>
            </a:r>
            <a:r>
              <a:rPr lang="fi-FI" dirty="0">
                <a:solidFill>
                  <a:schemeClr val="bg1"/>
                </a:solidFill>
              </a:rPr>
              <a:t>), </a:t>
            </a:r>
            <a:r>
              <a:rPr lang="fi-FI" dirty="0" err="1">
                <a:solidFill>
                  <a:schemeClr val="bg1"/>
                </a:solidFill>
              </a:rPr>
              <a:t>University</a:t>
            </a:r>
            <a:r>
              <a:rPr lang="fi-FI" dirty="0">
                <a:solidFill>
                  <a:schemeClr val="bg1"/>
                </a:solidFill>
              </a:rPr>
              <a:t> of South Africa,</a:t>
            </a: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en-US" i="1" dirty="0">
                <a:solidFill>
                  <a:schemeClr val="bg1"/>
                </a:solidFill>
              </a:rPr>
              <a:t>3.01: Artificial Intelligence &amp; Machine Learning</a:t>
            </a:r>
            <a:br>
              <a:rPr lang="en-US" i="1" dirty="0">
                <a:solidFill>
                  <a:schemeClr val="bg1"/>
                </a:solidFill>
              </a:rPr>
            </a:br>
            <a:r>
              <a:rPr lang="en-US" i="1" dirty="0">
                <a:solidFill>
                  <a:schemeClr val="bg1"/>
                </a:solidFill>
              </a:rPr>
              <a:t>Tuesday, 10/Oct/2023: 11:00am - 12:30pm</a:t>
            </a:r>
          </a:p>
          <a:p>
            <a:r>
              <a:rPr lang="fi-FI" i="1" dirty="0">
                <a:solidFill>
                  <a:schemeClr val="bg1"/>
                </a:solidFill>
              </a:rPr>
              <a:t>Capital </a:t>
            </a:r>
            <a:r>
              <a:rPr lang="fi-FI" i="1" dirty="0" err="1">
                <a:solidFill>
                  <a:schemeClr val="bg1"/>
                </a:solidFill>
              </a:rPr>
              <a:t>Suite</a:t>
            </a:r>
            <a:r>
              <a:rPr lang="fi-FI" i="1" dirty="0">
                <a:solidFill>
                  <a:schemeClr val="bg1"/>
                </a:solidFill>
              </a:rPr>
              <a:t> 21</a:t>
            </a:r>
          </a:p>
          <a:p>
            <a:endParaRPr lang="fi-FI" dirty="0">
              <a:solidFill>
                <a:schemeClr val="bg1"/>
              </a:solidFill>
            </a:endParaRPr>
          </a:p>
        </p:txBody>
      </p:sp>
      <p:pic>
        <p:nvPicPr>
          <p:cNvPr id="1026" name="x_Picture 1">
            <a:extLst>
              <a:ext uri="{FF2B5EF4-FFF2-40B4-BE49-F238E27FC236}">
                <a16:creationId xmlns:a16="http://schemas.microsoft.com/office/drawing/2014/main" id="{F61DBC25-E609-DAC7-15E1-1E2BEDB6C1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60721" y="2650109"/>
            <a:ext cx="2302148" cy="6535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8" name="Picture 7" descr="A close-up of a logo&#10;&#10;Description automatically generated">
            <a:extLst>
              <a:ext uri="{FF2B5EF4-FFF2-40B4-BE49-F238E27FC236}">
                <a16:creationId xmlns:a16="http://schemas.microsoft.com/office/drawing/2014/main" id="{F18026F4-5C65-B425-C9E3-20D34E82FB1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721" y="1756424"/>
            <a:ext cx="2302148" cy="66460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8682580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8D8B775-89FD-4BE1-A24B-70A31D1355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102" t="25652"/>
          <a:stretch>
            <a:fillRect/>
          </a:stretch>
        </p:blipFill>
        <p:spPr>
          <a:xfrm>
            <a:off x="9153938" y="1759226"/>
            <a:ext cx="3033131" cy="509877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FDBD890-137A-4B81-0538-9D7C0187EB8C}"/>
              </a:ext>
            </a:extLst>
          </p:cNvPr>
          <p:cNvSpPr txBox="1"/>
          <p:nvPr/>
        </p:nvSpPr>
        <p:spPr>
          <a:xfrm>
            <a:off x="814180" y="1343734"/>
            <a:ext cx="70565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South Africa – AI Legislation and Policy in South Africa</a:t>
            </a:r>
          </a:p>
          <a:p>
            <a:endParaRPr lang="en-US" sz="2400" dirty="0">
              <a:solidFill>
                <a:srgbClr val="0070C0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BA6C8B7A-0D80-26DD-5400-881F7D65F633}"/>
              </a:ext>
            </a:extLst>
          </p:cNvPr>
          <p:cNvSpPr txBox="1"/>
          <p:nvPr/>
        </p:nvSpPr>
        <p:spPr>
          <a:xfrm>
            <a:off x="838200" y="2382981"/>
            <a:ext cx="8315738" cy="379398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62A271BB-8781-6584-86F1-0B53F6D40758}"/>
              </a:ext>
            </a:extLst>
          </p:cNvPr>
          <p:cNvSpPr txBox="1"/>
          <p:nvPr/>
        </p:nvSpPr>
        <p:spPr>
          <a:xfrm>
            <a:off x="838200" y="1979796"/>
            <a:ext cx="8315738" cy="379398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Currently, no specific AI legislation in South Africa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Several legislative and regulatory guidelines for e-government development and AI use. e.g., </a:t>
            </a:r>
          </a:p>
          <a:p>
            <a:pPr marL="457200" lvl="1"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Protection of Personal Information Act </a:t>
            </a:r>
          </a:p>
          <a:p>
            <a:pPr marL="457200" lvl="1"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Electronic Communications and Transactions Act</a:t>
            </a:r>
          </a:p>
          <a:p>
            <a:pPr marL="457200" lvl="1"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National Policy on Data and Cloud inform considerations towards the use of AI</a:t>
            </a:r>
          </a:p>
          <a:p>
            <a:pPr marL="457200" lvl="1">
              <a:spcBef>
                <a:spcPts val="0"/>
              </a:spcBef>
            </a:pPr>
            <a:endParaRPr lang="en-US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Policy development in progress.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51893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8D8B775-89FD-4BE1-A24B-70A31D1355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102" t="25652"/>
          <a:stretch>
            <a:fillRect/>
          </a:stretch>
        </p:blipFill>
        <p:spPr>
          <a:xfrm>
            <a:off x="9153938" y="1759226"/>
            <a:ext cx="3033131" cy="509877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FDBD890-137A-4B81-0538-9D7C0187EB8C}"/>
              </a:ext>
            </a:extLst>
          </p:cNvPr>
          <p:cNvSpPr txBox="1"/>
          <p:nvPr/>
        </p:nvSpPr>
        <p:spPr>
          <a:xfrm>
            <a:off x="814180" y="1343734"/>
            <a:ext cx="6336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Presidential Commission on 4IR Implementation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BA6C8B7A-0D80-26DD-5400-881F7D65F633}"/>
              </a:ext>
            </a:extLst>
          </p:cNvPr>
          <p:cNvSpPr txBox="1"/>
          <p:nvPr/>
        </p:nvSpPr>
        <p:spPr>
          <a:xfrm>
            <a:off x="838200" y="2382981"/>
            <a:ext cx="8315738" cy="379398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62A271BB-8781-6584-86F1-0B53F6D40758}"/>
              </a:ext>
            </a:extLst>
          </p:cNvPr>
          <p:cNvSpPr txBox="1"/>
          <p:nvPr/>
        </p:nvSpPr>
        <p:spPr>
          <a:xfrm>
            <a:off x="838200" y="1979796"/>
            <a:ext cx="8315738" cy="379398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Integrated national strategy for South Africa's response to 4IR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Identifies policies, strategies, and procedures for leading role in 4IR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Issue: </a:t>
            </a:r>
          </a:p>
          <a:p>
            <a:pPr marL="457200" lvl="1"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Exclusion of records management specialists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6271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8D8B775-89FD-4BE1-A24B-70A31D1355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102" t="25652"/>
          <a:stretch>
            <a:fillRect/>
          </a:stretch>
        </p:blipFill>
        <p:spPr>
          <a:xfrm>
            <a:off x="9153938" y="1759226"/>
            <a:ext cx="3033131" cy="509877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FDBD890-137A-4B81-0538-9D7C0187EB8C}"/>
              </a:ext>
            </a:extLst>
          </p:cNvPr>
          <p:cNvSpPr txBox="1"/>
          <p:nvPr/>
        </p:nvSpPr>
        <p:spPr>
          <a:xfrm>
            <a:off x="814180" y="1343734"/>
            <a:ext cx="33611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Key findings South Africa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BA6C8B7A-0D80-26DD-5400-881F7D65F633}"/>
              </a:ext>
            </a:extLst>
          </p:cNvPr>
          <p:cNvSpPr txBox="1"/>
          <p:nvPr/>
        </p:nvSpPr>
        <p:spPr>
          <a:xfrm>
            <a:off x="838200" y="2382981"/>
            <a:ext cx="8315738" cy="379398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62A271BB-8781-6584-86F1-0B53F6D40758}"/>
              </a:ext>
            </a:extLst>
          </p:cNvPr>
          <p:cNvSpPr txBox="1"/>
          <p:nvPr/>
        </p:nvSpPr>
        <p:spPr>
          <a:xfrm>
            <a:off x="838200" y="1979796"/>
            <a:ext cx="8315738" cy="379398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South African government </a:t>
            </a:r>
            <a:r>
              <a:rPr lang="en-US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recognises</a:t>
            </a: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need for AI regulation.</a:t>
            </a:r>
          </a:p>
          <a:p>
            <a:pPr algn="just"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Draft AI Policy informed by several legislative and regulatory guidelines.</a:t>
            </a:r>
          </a:p>
          <a:p>
            <a:pPr algn="just"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Need for records and archives professionals to be involved in the Presidential Commission on 4IR Implementation.</a:t>
            </a:r>
          </a:p>
          <a:p>
            <a:pPr algn="just"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AI technologies is not explored to manage and preserve records management in the South African public sector.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82381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471ECA-3C71-E25D-AF04-BEFE238FD8F4}"/>
              </a:ext>
            </a:extLst>
          </p:cNvPr>
          <p:cNvSpPr txBox="1"/>
          <p:nvPr/>
        </p:nvSpPr>
        <p:spPr>
          <a:xfrm>
            <a:off x="795131" y="1739349"/>
            <a:ext cx="2247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Conclusions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526238AC-9DA9-395F-170A-70BFDF6709B3}"/>
              </a:ext>
            </a:extLst>
          </p:cNvPr>
          <p:cNvSpPr txBox="1"/>
          <p:nvPr/>
        </p:nvSpPr>
        <p:spPr>
          <a:xfrm>
            <a:off x="795130" y="2382980"/>
            <a:ext cx="9882701" cy="379398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Finland</a:t>
            </a:r>
            <a:r>
              <a:rPr lang="fi-FI" dirty="0"/>
              <a:t>: Are there consequencies for records and archives management? –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really</a:t>
            </a:r>
            <a:r>
              <a:rPr lang="fi-FI" dirty="0"/>
              <a:t>, </a:t>
            </a:r>
            <a:r>
              <a:rPr lang="fi-FI" dirty="0" err="1"/>
              <a:t>except</a:t>
            </a:r>
            <a:r>
              <a:rPr lang="fi-FI" dirty="0"/>
              <a:t> for a </a:t>
            </a:r>
            <a:r>
              <a:rPr lang="fi-FI" dirty="0" err="1"/>
              <a:t>need</a:t>
            </a:r>
            <a:r>
              <a:rPr lang="fi-FI" dirty="0"/>
              <a:t> to </a:t>
            </a:r>
            <a:r>
              <a:rPr lang="fi-FI" dirty="0" err="1"/>
              <a:t>carefully</a:t>
            </a:r>
            <a:r>
              <a:rPr lang="fi-FI" dirty="0"/>
              <a:t> </a:t>
            </a:r>
            <a:r>
              <a:rPr lang="fi-FI" dirty="0" err="1"/>
              <a:t>document</a:t>
            </a:r>
            <a:r>
              <a:rPr lang="fi-FI" dirty="0"/>
              <a:t> </a:t>
            </a:r>
            <a:r>
              <a:rPr lang="fi-FI" dirty="0" err="1"/>
              <a:t>use</a:t>
            </a:r>
            <a:r>
              <a:rPr lang="fi-FI" dirty="0"/>
              <a:t> of AI</a:t>
            </a:r>
          </a:p>
          <a:p>
            <a:pPr algn="just"/>
            <a:r>
              <a:rPr lang="en-US" sz="2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Sweden</a:t>
            </a: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Active work towards creating a regulatory framework for AI and ensuring its responsible use. The emphasis is on the management of data. The management of records is not mentioned in the Swedish AI related literature. </a:t>
            </a:r>
            <a:endParaRPr lang="fi-FI" dirty="0"/>
          </a:p>
          <a:p>
            <a:pPr algn="just"/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South Africa: </a:t>
            </a: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AI in South Africa is still in its infancy, but there are many opportunities for further development and implementation.</a:t>
            </a:r>
            <a:r>
              <a:rPr lang="fi-FI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08611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11D9547-ECC8-4F2C-8038-081A673F05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" y="0"/>
            <a:ext cx="1218214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93A7A03-EEE3-3D44-FEFF-75BB38912272}"/>
              </a:ext>
            </a:extLst>
          </p:cNvPr>
          <p:cNvSpPr txBox="1"/>
          <p:nvPr/>
        </p:nvSpPr>
        <p:spPr>
          <a:xfrm>
            <a:off x="1078302" y="3269411"/>
            <a:ext cx="2895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>
                <a:solidFill>
                  <a:schemeClr val="bg1"/>
                </a:solidFill>
                <a:hlinkClick r:id="rId3"/>
              </a:rPr>
              <a:t>pekka.henttonen@tuni.fi</a:t>
            </a:r>
            <a:r>
              <a:rPr lang="fi-FI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51C5E7-0E06-6AAE-E32E-5FCC2E9E1C23}"/>
              </a:ext>
            </a:extLst>
          </p:cNvPr>
          <p:cNvSpPr txBox="1"/>
          <p:nvPr/>
        </p:nvSpPr>
        <p:spPr>
          <a:xfrm>
            <a:off x="8485511" y="3152001"/>
            <a:ext cx="2895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800" u="sng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mnkennp@unisa.ac.za</a:t>
            </a:r>
            <a:br>
              <a:rPr lang="fi-FI" sz="1800" u="sng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</a:br>
            <a:r>
              <a:rPr lang="fi-FI" sz="1800" u="sng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5"/>
              </a:rPr>
              <a:t>balogtb@unisa.ac.za</a:t>
            </a:r>
            <a:endParaRPr lang="fi-FI" sz="18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fi-FI">
              <a:solidFill>
                <a:schemeClr val="bg1"/>
              </a:solidFill>
            </a:endParaRPr>
          </a:p>
        </p:txBody>
      </p:sp>
      <p:pic>
        <p:nvPicPr>
          <p:cNvPr id="4" name="x_Picture 1">
            <a:extLst>
              <a:ext uri="{FF2B5EF4-FFF2-40B4-BE49-F238E27FC236}">
                <a16:creationId xmlns:a16="http://schemas.microsoft.com/office/drawing/2014/main" id="{D908C37E-EF4A-1150-D9CB-706D69C991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91507" y="3978576"/>
            <a:ext cx="2302148" cy="6535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5" name="Picture 4" descr="A close-up of a logo&#10;&#10;Description automatically generated">
            <a:extLst>
              <a:ext uri="{FF2B5EF4-FFF2-40B4-BE49-F238E27FC236}">
                <a16:creationId xmlns:a16="http://schemas.microsoft.com/office/drawing/2014/main" id="{95583776-C904-16A1-04C0-BDE05C84971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072" y="3960861"/>
            <a:ext cx="2302148" cy="66460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740374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53B040-5192-46ED-92ED-406689635B35}"/>
              </a:ext>
            </a:extLst>
          </p:cNvPr>
          <p:cNvSpPr txBox="1"/>
          <p:nvPr/>
        </p:nvSpPr>
        <p:spPr>
          <a:xfrm>
            <a:off x="589560" y="856180"/>
            <a:ext cx="4560584" cy="11280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>
                <a:latin typeface="+mj-lt"/>
                <a:ea typeface="+mj-ea"/>
                <a:cs typeface="+mj-cs"/>
              </a:rPr>
              <a:t>Introduction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6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004E2F-AD3C-408B-9FC7-81B633D4C2C5}"/>
              </a:ext>
            </a:extLst>
          </p:cNvPr>
          <p:cNvSpPr txBox="1"/>
          <p:nvPr/>
        </p:nvSpPr>
        <p:spPr>
          <a:xfrm>
            <a:off x="590719" y="2083497"/>
            <a:ext cx="4559425" cy="4192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</a:rPr>
              <a:t>Research question: What legal acts or guidelines regulate artificial intelligence mechanisms used in the creation of digital content for e-government in Finland, Sweden and South Africa?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Method: Systematic and scoping literature reviews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 study is a part of the multi-national interdisciplinary InterPARES Trust AI –project (</a:t>
            </a:r>
            <a:r>
              <a:rPr lang="en-US" sz="2000" dirty="0">
                <a:hlinkClick r:id="rId2"/>
              </a:rPr>
              <a:t>https://interparestrustaiˌorg/</a:t>
            </a:r>
            <a:r>
              <a:rPr lang="en-US" sz="2000" dirty="0"/>
              <a:t>)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i="1" dirty="0"/>
              <a:t>The research team includes also Assoc.  Prof. </a:t>
            </a:r>
            <a:r>
              <a:rPr lang="en-US" sz="1600" b="1" i="1" dirty="0"/>
              <a:t>Proscovia Svärd</a:t>
            </a:r>
            <a:r>
              <a:rPr lang="en-US" sz="1600" i="1" dirty="0"/>
              <a:t> (</a:t>
            </a:r>
            <a:r>
              <a:rPr lang="en-US" sz="1600" i="1"/>
              <a:t>Team leader</a:t>
            </a:r>
            <a:r>
              <a:rPr lang="en-US" sz="1600" i="1" dirty="0"/>
              <a:t>, University of Sorbonne, Abu Dhabi), and Postdoctoral Researcher </a:t>
            </a:r>
            <a:r>
              <a:rPr lang="en-US" sz="1600" b="1" i="1" dirty="0"/>
              <a:t>Esteban Guerrero Rosero</a:t>
            </a:r>
            <a:r>
              <a:rPr lang="en-US" sz="1600" i="1" dirty="0"/>
              <a:t> (University of Vaasa, Finland)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7D5B4D-CFB7-F1E2-CD1F-9D0BD6A5E33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2" b="956"/>
          <a:stretch>
            <a:fillRect/>
          </a:stretch>
        </p:blipFill>
        <p:spPr>
          <a:xfrm>
            <a:off x="7147994" y="1900517"/>
            <a:ext cx="3687960" cy="357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47798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8D8B775-89FD-4BE1-A24B-70A31D1355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102" t="25652"/>
          <a:stretch>
            <a:fillRect/>
          </a:stretch>
        </p:blipFill>
        <p:spPr>
          <a:xfrm>
            <a:off x="9153938" y="1759226"/>
            <a:ext cx="3033131" cy="509877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FDBD890-137A-4B81-0538-9D7C0187EB8C}"/>
              </a:ext>
            </a:extLst>
          </p:cNvPr>
          <p:cNvSpPr txBox="1"/>
          <p:nvPr/>
        </p:nvSpPr>
        <p:spPr>
          <a:xfrm>
            <a:off x="795131" y="1739349"/>
            <a:ext cx="3807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Finland – Guidelines 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BA6C8B7A-0D80-26DD-5400-881F7D65F633}"/>
              </a:ext>
            </a:extLst>
          </p:cNvPr>
          <p:cNvSpPr txBox="1"/>
          <p:nvPr/>
        </p:nvSpPr>
        <p:spPr>
          <a:xfrm>
            <a:off x="838200" y="2382981"/>
            <a:ext cx="8315738" cy="379398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One of the first national AI strategies (2017) in the EU</a:t>
            </a:r>
          </a:p>
          <a:p>
            <a:r>
              <a:rPr lang="en-US" dirty="0"/>
              <a:t>No new requirements because of AI</a:t>
            </a:r>
          </a:p>
          <a:p>
            <a:pPr lvl="1" algn="just"/>
            <a:r>
              <a:rPr lang="en-US" dirty="0"/>
              <a:t>For instance, principles of good administration, needs for legality, equality and the need to follow data protection and GDPR still apply</a:t>
            </a:r>
          </a:p>
        </p:txBody>
      </p:sp>
    </p:spTree>
    <p:extLst>
      <p:ext uri="{BB962C8B-B14F-4D97-AF65-F5344CB8AC3E}">
        <p14:creationId xmlns:p14="http://schemas.microsoft.com/office/powerpoint/2010/main" val="115443152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4B33DE0-1A6A-45CA-82B7-FFE3F3D839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" y="-424874"/>
            <a:ext cx="1218214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E4041A0-5F3E-C4F6-10F1-25B2E4105B46}"/>
              </a:ext>
            </a:extLst>
          </p:cNvPr>
          <p:cNvSpPr txBox="1"/>
          <p:nvPr/>
        </p:nvSpPr>
        <p:spPr>
          <a:xfrm>
            <a:off x="838201" y="1228361"/>
            <a:ext cx="3701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Finland – Guidelines</a:t>
            </a:r>
          </a:p>
        </p:txBody>
      </p:sp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id="{CA9B66A4-E5A9-2146-5885-03EF32BB32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2481156"/>
              </p:ext>
            </p:extLst>
          </p:nvPr>
        </p:nvGraphicFramePr>
        <p:xfrm>
          <a:off x="778534" y="1844230"/>
          <a:ext cx="10634931" cy="387643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23245">
                  <a:extLst>
                    <a:ext uri="{9D8B030D-6E8A-4147-A177-3AD203B41FA5}">
                      <a16:colId xmlns:a16="http://schemas.microsoft.com/office/drawing/2014/main" val="2552847678"/>
                    </a:ext>
                  </a:extLst>
                </a:gridCol>
                <a:gridCol w="3402481">
                  <a:extLst>
                    <a:ext uri="{9D8B030D-6E8A-4147-A177-3AD203B41FA5}">
                      <a16:colId xmlns:a16="http://schemas.microsoft.com/office/drawing/2014/main" val="1046481864"/>
                    </a:ext>
                  </a:extLst>
                </a:gridCol>
                <a:gridCol w="5009205">
                  <a:extLst>
                    <a:ext uri="{9D8B030D-6E8A-4147-A177-3AD203B41FA5}">
                      <a16:colId xmlns:a16="http://schemas.microsoft.com/office/drawing/2014/main" val="2400726547"/>
                    </a:ext>
                  </a:extLst>
                </a:gridCol>
              </a:tblGrid>
              <a:tr h="775287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AI autonomy and influence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Examples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Use of AI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272053"/>
                  </a:ext>
                </a:extLst>
              </a:tr>
              <a:tr h="775287">
                <a:tc>
                  <a:txBody>
                    <a:bodyPr/>
                    <a:lstStyle/>
                    <a:p>
                      <a:r>
                        <a:rPr lang="fi-FI" err="1"/>
                        <a:t>Minimal</a:t>
                      </a:r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Visualizations, prediction of resource needs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Can be freely advocated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190028"/>
                  </a:ext>
                </a:extLst>
              </a:tr>
              <a:tr h="775287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Giving guidance, producing public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Not a problem if principles of good administration (etc.) are followed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925949"/>
                  </a:ext>
                </a:extLst>
              </a:tr>
              <a:tr h="775287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Limited decision-making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Problem: use of public power must have legal basis that (semi-)independent systems do not have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088853"/>
                  </a:ext>
                </a:extLst>
              </a:tr>
              <a:tr h="775287">
                <a:tc>
                  <a:txBody>
                    <a:bodyPr/>
                    <a:lstStyle/>
                    <a:p>
                      <a:r>
                        <a:rPr lang="fi-FI" err="1"/>
                        <a:t>Large</a:t>
                      </a:r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err="1"/>
                        <a:t>Intrusive decision-making that requires broad deliberation</a:t>
                      </a:r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Conflicts with constitutional requirements for public authority – use of AI is impossible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31714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1C6E656-A808-855A-3366-DB384E2EC2E8}"/>
              </a:ext>
            </a:extLst>
          </p:cNvPr>
          <p:cNvSpPr txBox="1"/>
          <p:nvPr/>
        </p:nvSpPr>
        <p:spPr>
          <a:xfrm>
            <a:off x="4496785" y="6233071"/>
            <a:ext cx="7075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i="1" dirty="0"/>
              <a:t>Paasivirta, Oskar et al. (2022): Tekoälyn käyttömahdollisuudet julkisella sektorilla. Oikeudelliset reunaehdot ja kansainvälinen vertailu </a:t>
            </a:r>
          </a:p>
          <a:p>
            <a:r>
              <a:rPr lang="fi-FI" sz="1000" i="1" dirty="0"/>
              <a:t>[</a:t>
            </a:r>
            <a:r>
              <a:rPr lang="fi-FI" sz="1000" i="1" dirty="0" err="1"/>
              <a:t>Possibilities</a:t>
            </a:r>
            <a:r>
              <a:rPr lang="fi-FI" sz="1000" i="1" dirty="0"/>
              <a:t> of AI in </a:t>
            </a:r>
            <a:r>
              <a:rPr lang="fi-FI" sz="1000" i="1" dirty="0" err="1"/>
              <a:t>the</a:t>
            </a:r>
            <a:r>
              <a:rPr lang="fi-FI" sz="1000" i="1" dirty="0"/>
              <a:t> </a:t>
            </a:r>
            <a:r>
              <a:rPr lang="fi-FI" sz="1000" i="1" dirty="0" err="1"/>
              <a:t>public</a:t>
            </a:r>
            <a:r>
              <a:rPr lang="fi-FI" sz="1000" i="1" dirty="0"/>
              <a:t> </a:t>
            </a:r>
            <a:r>
              <a:rPr lang="fi-FI" sz="1000" i="1" dirty="0" err="1"/>
              <a:t>sector</a:t>
            </a:r>
            <a:r>
              <a:rPr lang="fi-FI" sz="1000" i="1" dirty="0"/>
              <a:t>. </a:t>
            </a:r>
            <a:r>
              <a:rPr lang="fi-FI" sz="1000" i="1" dirty="0" err="1"/>
              <a:t>Juridical</a:t>
            </a:r>
            <a:r>
              <a:rPr lang="fi-FI" sz="1000" i="1" dirty="0"/>
              <a:t> </a:t>
            </a:r>
            <a:r>
              <a:rPr lang="fi-FI" sz="1000" i="1" dirty="0" err="1"/>
              <a:t>preconditions</a:t>
            </a:r>
            <a:r>
              <a:rPr lang="fi-FI" sz="1000" i="1" dirty="0"/>
              <a:t> and </a:t>
            </a:r>
            <a:r>
              <a:rPr lang="fi-FI" sz="1000" i="1" dirty="0" err="1"/>
              <a:t>international</a:t>
            </a:r>
            <a:r>
              <a:rPr lang="fi-FI" sz="1000" i="1" dirty="0"/>
              <a:t> </a:t>
            </a:r>
            <a:r>
              <a:rPr lang="fi-FI" sz="1000" i="1" dirty="0" err="1"/>
              <a:t>comparison</a:t>
            </a:r>
            <a:r>
              <a:rPr lang="fi-FI" sz="1000" i="1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93489753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AAB7D-F75F-FB4F-43E4-49F732EB6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65562"/>
            <a:ext cx="10515600" cy="3511401"/>
          </a:xfrm>
        </p:spPr>
        <p:txBody>
          <a:bodyPr/>
          <a:lstStyle/>
          <a:p>
            <a:r>
              <a:rPr lang="fi-FI" dirty="0" err="1"/>
              <a:t>Automated</a:t>
            </a:r>
            <a:r>
              <a:rPr lang="fi-FI" dirty="0"/>
              <a:t> </a:t>
            </a:r>
            <a:r>
              <a:rPr lang="fi-FI" dirty="0" err="1"/>
              <a:t>decision-making</a:t>
            </a:r>
            <a:r>
              <a:rPr lang="fi-FI" dirty="0"/>
              <a:t> is </a:t>
            </a:r>
            <a:r>
              <a:rPr lang="fi-FI" dirty="0" err="1"/>
              <a:t>possible</a:t>
            </a:r>
            <a:r>
              <a:rPr lang="fi-FI" dirty="0"/>
              <a:t>, </a:t>
            </a:r>
            <a:r>
              <a:rPr lang="fi-FI" dirty="0" err="1"/>
              <a:t>if</a:t>
            </a:r>
            <a:endParaRPr lang="fi-FI" dirty="0"/>
          </a:p>
          <a:p>
            <a:pPr lvl="1"/>
            <a:r>
              <a:rPr lang="fi-FI" dirty="0" err="1"/>
              <a:t>the</a:t>
            </a:r>
            <a:r>
              <a:rPr lang="fi-FI" dirty="0"/>
              <a:t> case </a:t>
            </a:r>
            <a:r>
              <a:rPr lang="fi-FI" dirty="0" err="1"/>
              <a:t>requires</a:t>
            </a:r>
            <a:r>
              <a:rPr lang="fi-FI" dirty="0"/>
              <a:t> no </a:t>
            </a:r>
            <a:r>
              <a:rPr lang="fi-FI" dirty="0" err="1"/>
              <a:t>deliberation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deliberation</a:t>
            </a:r>
            <a:r>
              <a:rPr lang="fi-FI" dirty="0"/>
              <a:t> is </a:t>
            </a:r>
            <a:r>
              <a:rPr lang="fi-FI" dirty="0" err="1"/>
              <a:t>done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a person</a:t>
            </a:r>
          </a:p>
          <a:p>
            <a:pPr lvl="1"/>
            <a:r>
              <a:rPr lang="fi-FI" dirty="0" err="1"/>
              <a:t>there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clear</a:t>
            </a:r>
            <a:r>
              <a:rPr lang="fi-FI" dirty="0"/>
              <a:t> </a:t>
            </a:r>
            <a:r>
              <a:rPr lang="fi-FI" dirty="0" err="1"/>
              <a:t>human-defined</a:t>
            </a:r>
            <a:r>
              <a:rPr lang="fi-FI" dirty="0"/>
              <a:t> </a:t>
            </a:r>
            <a:r>
              <a:rPr lang="fi-FI" dirty="0" err="1"/>
              <a:t>rules</a:t>
            </a:r>
            <a:r>
              <a:rPr lang="fi-FI" dirty="0"/>
              <a:t> for </a:t>
            </a:r>
            <a:r>
              <a:rPr lang="fi-FI" dirty="0" err="1"/>
              <a:t>researching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decision</a:t>
            </a:r>
            <a:endParaRPr lang="fi-FI" dirty="0"/>
          </a:p>
          <a:p>
            <a:pPr lvl="1"/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natural</a:t>
            </a:r>
            <a:r>
              <a:rPr lang="fi-FI" dirty="0"/>
              <a:t> person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whom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decision</a:t>
            </a:r>
            <a:r>
              <a:rPr lang="fi-FI" dirty="0"/>
              <a:t> </a:t>
            </a:r>
            <a:r>
              <a:rPr lang="fi-FI" dirty="0" err="1"/>
              <a:t>concerns</a:t>
            </a:r>
            <a:r>
              <a:rPr lang="fi-FI" dirty="0"/>
              <a:t> is </a:t>
            </a:r>
            <a:r>
              <a:rPr lang="fi-FI" dirty="0" err="1"/>
              <a:t>informed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use</a:t>
            </a:r>
            <a:r>
              <a:rPr lang="fi-FI" dirty="0"/>
              <a:t> of AI and (s)he </a:t>
            </a:r>
            <a:r>
              <a:rPr lang="fi-FI" dirty="0" err="1"/>
              <a:t>may</a:t>
            </a:r>
            <a:r>
              <a:rPr lang="fi-FI" dirty="0"/>
              <a:t> </a:t>
            </a:r>
            <a:r>
              <a:rPr lang="fi-FI" dirty="0" err="1"/>
              <a:t>appeal</a:t>
            </a:r>
            <a:endParaRPr lang="fi-FI" dirty="0"/>
          </a:p>
          <a:p>
            <a:pPr marL="457200" lvl="1" indent="0">
              <a:buNone/>
            </a:pPr>
            <a:r>
              <a:rPr lang="fi-FI" dirty="0">
                <a:highlight>
                  <a:srgbClr val="FF0000"/>
                </a:highlight>
                <a:sym typeface="Wingdings" panose="05000000000000000000" pitchFamily="2" charset="2"/>
              </a:rPr>
              <a:t> </a:t>
            </a:r>
            <a:r>
              <a:rPr lang="fi-FI" spc="300" dirty="0" err="1">
                <a:highlight>
                  <a:srgbClr val="FF0000"/>
                </a:highlight>
                <a:sym typeface="Wingdings" panose="05000000000000000000" pitchFamily="2" charset="2"/>
              </a:rPr>
              <a:t>Self-learning</a:t>
            </a:r>
            <a:r>
              <a:rPr lang="fi-FI" spc="300" dirty="0">
                <a:highlight>
                  <a:srgbClr val="FF0000"/>
                </a:highlight>
                <a:sym typeface="Wingdings" panose="05000000000000000000" pitchFamily="2" charset="2"/>
              </a:rPr>
              <a:t> AI </a:t>
            </a:r>
            <a:r>
              <a:rPr lang="fi-FI" spc="300" dirty="0" err="1">
                <a:highlight>
                  <a:srgbClr val="FF0000"/>
                </a:highlight>
                <a:sym typeface="Wingdings" panose="05000000000000000000" pitchFamily="2" charset="2"/>
              </a:rPr>
              <a:t>solutions</a:t>
            </a:r>
            <a:r>
              <a:rPr lang="fi-FI" spc="300" dirty="0">
                <a:highlight>
                  <a:srgbClr val="FF0000"/>
                </a:highlight>
                <a:sym typeface="Wingdings" panose="05000000000000000000" pitchFamily="2" charset="2"/>
              </a:rPr>
              <a:t> </a:t>
            </a:r>
            <a:r>
              <a:rPr lang="fi-FI" spc="300" dirty="0" err="1">
                <a:highlight>
                  <a:srgbClr val="FF0000"/>
                </a:highlight>
                <a:sym typeface="Wingdings" panose="05000000000000000000" pitchFamily="2" charset="2"/>
              </a:rPr>
              <a:t>are</a:t>
            </a:r>
            <a:r>
              <a:rPr lang="fi-FI" spc="300" dirty="0">
                <a:highlight>
                  <a:srgbClr val="FF0000"/>
                </a:highlight>
                <a:sym typeface="Wingdings" panose="05000000000000000000" pitchFamily="2" charset="2"/>
              </a:rPr>
              <a:t> </a:t>
            </a:r>
            <a:r>
              <a:rPr lang="fi-FI" spc="300" dirty="0" err="1">
                <a:highlight>
                  <a:srgbClr val="FF0000"/>
                </a:highlight>
                <a:sym typeface="Wingdings" panose="05000000000000000000" pitchFamily="2" charset="2"/>
              </a:rPr>
              <a:t>implicitly</a:t>
            </a:r>
            <a:r>
              <a:rPr lang="fi-FI" spc="300" dirty="0">
                <a:highlight>
                  <a:srgbClr val="FF0000"/>
                </a:highlight>
                <a:sym typeface="Wingdings" panose="05000000000000000000" pitchFamily="2" charset="2"/>
              </a:rPr>
              <a:t> </a:t>
            </a:r>
            <a:r>
              <a:rPr lang="fi-FI" spc="300" dirty="0" err="1">
                <a:highlight>
                  <a:srgbClr val="FF0000"/>
                </a:highlight>
                <a:sym typeface="Wingdings" panose="05000000000000000000" pitchFamily="2" charset="2"/>
              </a:rPr>
              <a:t>ruled</a:t>
            </a:r>
            <a:r>
              <a:rPr lang="fi-FI" spc="300" dirty="0">
                <a:highlight>
                  <a:srgbClr val="FF0000"/>
                </a:highlight>
                <a:sym typeface="Wingdings" panose="05000000000000000000" pitchFamily="2" charset="2"/>
              </a:rPr>
              <a:t> out</a:t>
            </a:r>
            <a:endParaRPr lang="fi-FI" spc="300" dirty="0">
              <a:highlight>
                <a:srgbClr val="FF0000"/>
              </a:highlight>
            </a:endParaRPr>
          </a:p>
          <a:p>
            <a:pPr lvl="1"/>
            <a:r>
              <a:rPr lang="fi-FI" dirty="0"/>
              <a:t>If AI </a:t>
            </a:r>
            <a:r>
              <a:rPr lang="fi-FI" dirty="0" err="1"/>
              <a:t>only</a:t>
            </a:r>
            <a:r>
              <a:rPr lang="fi-FI" dirty="0"/>
              <a:t> </a:t>
            </a:r>
            <a:r>
              <a:rPr lang="fi-FI" dirty="0" err="1"/>
              <a:t>assists</a:t>
            </a:r>
            <a:r>
              <a:rPr lang="fi-FI" dirty="0"/>
              <a:t> in </a:t>
            </a:r>
            <a:r>
              <a:rPr lang="fi-FI" dirty="0" err="1"/>
              <a:t>decision-making</a:t>
            </a:r>
            <a:r>
              <a:rPr lang="fi-FI" dirty="0"/>
              <a:t> </a:t>
            </a:r>
            <a:r>
              <a:rPr lang="fi-FI" dirty="0" err="1"/>
              <a:t>there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less</a:t>
            </a:r>
            <a:r>
              <a:rPr lang="fi-FI" dirty="0"/>
              <a:t> </a:t>
            </a:r>
            <a:r>
              <a:rPr lang="fi-FI" dirty="0" err="1"/>
              <a:t>limitations</a:t>
            </a:r>
            <a:endParaRPr lang="fi-FI" dirty="0"/>
          </a:p>
          <a:p>
            <a:r>
              <a:rPr lang="fi-FI" dirty="0" err="1"/>
              <a:t>Note</a:t>
            </a:r>
            <a:r>
              <a:rPr lang="fi-FI" dirty="0"/>
              <a:t>: no </a:t>
            </a:r>
            <a:r>
              <a:rPr lang="fi-FI" dirty="0" err="1"/>
              <a:t>attempt</a:t>
            </a:r>
            <a:r>
              <a:rPr lang="fi-FI" dirty="0"/>
              <a:t> to </a:t>
            </a:r>
            <a:r>
              <a:rPr lang="fi-FI" dirty="0" err="1"/>
              <a:t>define</a:t>
            </a:r>
            <a:r>
              <a:rPr lang="fi-FI" dirty="0"/>
              <a:t> ”AI”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state</a:t>
            </a:r>
            <a:r>
              <a:rPr lang="fi-FI" dirty="0"/>
              <a:t> </a:t>
            </a: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kind</a:t>
            </a:r>
            <a:r>
              <a:rPr lang="fi-FI" dirty="0"/>
              <a:t> of AI </a:t>
            </a:r>
            <a:r>
              <a:rPr lang="fi-FI" dirty="0" err="1"/>
              <a:t>solutions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acceptable</a:t>
            </a:r>
            <a:endParaRPr lang="fi-FI" dirty="0"/>
          </a:p>
          <a:p>
            <a:endParaRPr lang="fi-FI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7C0394-FFCE-E56A-31F6-E30E1A511413}"/>
              </a:ext>
            </a:extLst>
          </p:cNvPr>
          <p:cNvSpPr txBox="1"/>
          <p:nvPr/>
        </p:nvSpPr>
        <p:spPr>
          <a:xfrm>
            <a:off x="795131" y="1739349"/>
            <a:ext cx="103973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Finland – Automated decision-making in </a:t>
            </a:r>
          </a:p>
          <a:p>
            <a:r>
              <a:rPr lang="en-US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public administration (changes in legislation, Spring 2023)</a:t>
            </a:r>
          </a:p>
          <a:p>
            <a:r>
              <a:rPr lang="en-US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948526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8D8B775-89FD-4BE1-A24B-70A31D1355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102" t="25652"/>
          <a:stretch>
            <a:fillRect/>
          </a:stretch>
        </p:blipFill>
        <p:spPr>
          <a:xfrm>
            <a:off x="9153938" y="1759226"/>
            <a:ext cx="3033131" cy="509877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FDBD890-137A-4B81-0538-9D7C0187EB8C}"/>
              </a:ext>
            </a:extLst>
          </p:cNvPr>
          <p:cNvSpPr txBox="1"/>
          <p:nvPr/>
        </p:nvSpPr>
        <p:spPr>
          <a:xfrm>
            <a:off x="814180" y="1343734"/>
            <a:ext cx="2968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Sweden – Guidelines</a:t>
            </a:r>
            <a:endParaRPr lang="en-US" sz="2400" dirty="0">
              <a:solidFill>
                <a:srgbClr val="00B050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BA6C8B7A-0D80-26DD-5400-881F7D65F633}"/>
              </a:ext>
            </a:extLst>
          </p:cNvPr>
          <p:cNvSpPr txBox="1"/>
          <p:nvPr/>
        </p:nvSpPr>
        <p:spPr>
          <a:xfrm>
            <a:off x="838200" y="2382981"/>
            <a:ext cx="8315738" cy="379398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62A271BB-8781-6584-86F1-0B53F6D40758}"/>
              </a:ext>
            </a:extLst>
          </p:cNvPr>
          <p:cNvSpPr txBox="1"/>
          <p:nvPr/>
        </p:nvSpPr>
        <p:spPr>
          <a:xfrm>
            <a:off x="838200" y="1979796"/>
            <a:ext cx="8315738" cy="379398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Sweden's Committee provides ongoing policy recommendations and assesses regulatory adaptions, aided by a diverse reference group of government, business, and policy development experts.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algn="just">
              <a:spcBef>
                <a:spcPts val="0"/>
              </a:spcBef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Sweden advocates for AI regulation that upholds democratic values, privacy, and inclusivity</a:t>
            </a: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91038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8D8B775-89FD-4BE1-A24B-70A31D1355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102" t="25652"/>
          <a:stretch>
            <a:fillRect/>
          </a:stretch>
        </p:blipFill>
        <p:spPr>
          <a:xfrm>
            <a:off x="9153938" y="1759226"/>
            <a:ext cx="3033131" cy="509877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FDBD890-137A-4B81-0538-9D7C0187EB8C}"/>
              </a:ext>
            </a:extLst>
          </p:cNvPr>
          <p:cNvSpPr txBox="1"/>
          <p:nvPr/>
        </p:nvSpPr>
        <p:spPr>
          <a:xfrm>
            <a:off x="814180" y="1343734"/>
            <a:ext cx="4954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Digitalisation</a:t>
            </a:r>
            <a:r>
              <a:rPr lang="en-US" sz="2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Committee (2012-2016)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BA6C8B7A-0D80-26DD-5400-881F7D65F633}"/>
              </a:ext>
            </a:extLst>
          </p:cNvPr>
          <p:cNvSpPr txBox="1"/>
          <p:nvPr/>
        </p:nvSpPr>
        <p:spPr>
          <a:xfrm>
            <a:off x="838200" y="2382981"/>
            <a:ext cx="8315738" cy="379398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62A271BB-8781-6584-86F1-0B53F6D40758}"/>
              </a:ext>
            </a:extLst>
          </p:cNvPr>
          <p:cNvSpPr txBox="1"/>
          <p:nvPr/>
        </p:nvSpPr>
        <p:spPr>
          <a:xfrm>
            <a:off x="838200" y="1979796"/>
            <a:ext cx="8315738" cy="379398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Established in 2012 by the Swedish government.</a:t>
            </a:r>
            <a:endParaRPr lang="en-US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Objective: Ensure achievement of IT political goals.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Extended to 2016 for knowledge consolidation and support for </a:t>
            </a:r>
            <a:r>
              <a:rPr lang="en-US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digitalisation</a:t>
            </a: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promotion.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94997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8D8B775-89FD-4BE1-A24B-70A31D1355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102" t="25652"/>
          <a:stretch>
            <a:fillRect/>
          </a:stretch>
        </p:blipFill>
        <p:spPr>
          <a:xfrm>
            <a:off x="9153938" y="1759226"/>
            <a:ext cx="3033131" cy="509877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FDBD890-137A-4B81-0538-9D7C0187EB8C}"/>
              </a:ext>
            </a:extLst>
          </p:cNvPr>
          <p:cNvSpPr txBox="1"/>
          <p:nvPr/>
        </p:nvSpPr>
        <p:spPr>
          <a:xfrm>
            <a:off x="814180" y="1343734"/>
            <a:ext cx="3961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AI Regulation Proposal (2020)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BA6C8B7A-0D80-26DD-5400-881F7D65F633}"/>
              </a:ext>
            </a:extLst>
          </p:cNvPr>
          <p:cNvSpPr txBox="1"/>
          <p:nvPr/>
        </p:nvSpPr>
        <p:spPr>
          <a:xfrm>
            <a:off x="838200" y="2382981"/>
            <a:ext cx="8315738" cy="379398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62A271BB-8781-6584-86F1-0B53F6D40758}"/>
              </a:ext>
            </a:extLst>
          </p:cNvPr>
          <p:cNvSpPr txBox="1"/>
          <p:nvPr/>
        </p:nvSpPr>
        <p:spPr>
          <a:xfrm>
            <a:off x="838200" y="1979796"/>
            <a:ext cx="8315738" cy="379398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Alignment with EU standards.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Risk-based assessment approach for different types of AI systems.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39686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8D8B775-89FD-4BE1-A24B-70A31D1355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102" t="25652"/>
          <a:stretch>
            <a:fillRect/>
          </a:stretch>
        </p:blipFill>
        <p:spPr>
          <a:xfrm>
            <a:off x="9153938" y="1759226"/>
            <a:ext cx="3033131" cy="509877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FDBD890-137A-4B81-0538-9D7C0187EB8C}"/>
              </a:ext>
            </a:extLst>
          </p:cNvPr>
          <p:cNvSpPr txBox="1"/>
          <p:nvPr/>
        </p:nvSpPr>
        <p:spPr>
          <a:xfrm>
            <a:off x="814180" y="1343734"/>
            <a:ext cx="3794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Supervision and Compliance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BA6C8B7A-0D80-26DD-5400-881F7D65F633}"/>
              </a:ext>
            </a:extLst>
          </p:cNvPr>
          <p:cNvSpPr txBox="1"/>
          <p:nvPr/>
        </p:nvSpPr>
        <p:spPr>
          <a:xfrm>
            <a:off x="838200" y="2382981"/>
            <a:ext cx="8315738" cy="379398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62A271BB-8781-6584-86F1-0B53F6D40758}"/>
              </a:ext>
            </a:extLst>
          </p:cNvPr>
          <p:cNvSpPr txBox="1"/>
          <p:nvPr/>
        </p:nvSpPr>
        <p:spPr>
          <a:xfrm>
            <a:off x="838200" y="1979796"/>
            <a:ext cx="8315738" cy="379398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Requirement for supervision and registration.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Proposal for a system of market surveillance and compliance at national and EU levels.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Adoption of CE marking from the EU.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278540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.0.957"/>
  <p:tag name="AS_RELEASE_DATE" val="2023.07.31"/>
  <p:tag name="AS_TITLE" val="Aspose.Slides for Java"/>
  <p:tag name="AS_VERSION" val="23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56CE61B303EE40A42FC89FFCEDE7C2" ma:contentTypeVersion="16" ma:contentTypeDescription="Create a new document." ma:contentTypeScope="" ma:versionID="5d67d551d172fe6a9323823174c82ef5">
  <xsd:schema xmlns:xsd="http://www.w3.org/2001/XMLSchema" xmlns:xs="http://www.w3.org/2001/XMLSchema" xmlns:p="http://schemas.microsoft.com/office/2006/metadata/properties" xmlns:ns2="062c3f5b-00e1-41da-9a4f-777eb8134512" xmlns:ns3="4a925031-d619-4e2e-b5c8-97e8b447f3a3" targetNamespace="http://schemas.microsoft.com/office/2006/metadata/properties" ma:root="true" ma:fieldsID="f0a1d23883dc1307e6cecfeb0451583d" ns2:_="" ns3:_="">
    <xsd:import namespace="062c3f5b-00e1-41da-9a4f-777eb8134512"/>
    <xsd:import namespace="4a925031-d619-4e2e-b5c8-97e8b447f3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2c3f5b-00e1-41da-9a4f-777eb81345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26b9d82-4324-4688-9161-8ab31d8ef06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925031-d619-4e2e-b5c8-97e8b447f3a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a8d5df2-dab8-494c-a5ca-5f36f8170bd1}" ma:internalName="TaxCatchAll" ma:showField="CatchAllData" ma:web="4a925031-d619-4e2e-b5c8-97e8b447f3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62c3f5b-00e1-41da-9a4f-777eb8134512">
      <Terms xmlns="http://schemas.microsoft.com/office/infopath/2007/PartnerControls"/>
    </lcf76f155ced4ddcb4097134ff3c332f>
    <TaxCatchAll xmlns="4a925031-d619-4e2e-b5c8-97e8b447f3a3" xsi:nil="true"/>
  </documentManagement>
</p:properties>
</file>

<file path=customXml/itemProps1.xml><?xml version="1.0" encoding="utf-8"?>
<ds:datastoreItem xmlns:ds="http://schemas.openxmlformats.org/officeDocument/2006/customXml" ds:itemID="{87162698-47EA-4D11-87EA-2F347885A1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71B9A3-230B-426A-A075-9660A55B78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2c3f5b-00e1-41da-9a4f-777eb8134512"/>
    <ds:schemaRef ds:uri="4a925031-d619-4e2e-b5c8-97e8b447f3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6CBF36B-05A0-40E0-B94E-16571DEC2A9F}">
  <ds:schemaRefs>
    <ds:schemaRef ds:uri="http://schemas.microsoft.com/office/2006/metadata/properties"/>
    <ds:schemaRef ds:uri="http://schemas.microsoft.com/office/infopath/2007/PartnerControls"/>
    <ds:schemaRef ds:uri="062c3f5b-00e1-41da-9a4f-777eb8134512"/>
    <ds:schemaRef ds:uri="4a925031-d619-4e2e-b5c8-97e8b447f3a3"/>
  </ds:schemaRefs>
</ds:datastoreItem>
</file>

<file path=docMetadata/LabelInfo.xml><?xml version="1.0" encoding="utf-8"?>
<clbl:labelList xmlns:clbl="http://schemas.microsoft.com/office/2020/mipLabelMetadata">
  <clbl:label id="{ca9a8b8c-3ea3-4799-a43e-5510398e7a3b}" enabled="0" method="" siteId="{ca9a8b8c-3ea3-4799-a43e-5510398e7a3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843</Words>
  <Application>Microsoft Office PowerPoint</Application>
  <PresentationFormat>Widescreen</PresentationFormat>
  <Paragraphs>87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Söhne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SSD</dc:creator>
  <cp:lastModifiedBy>Pekka Henttonen (TAU)</cp:lastModifiedBy>
  <cp:revision>58</cp:revision>
  <dcterms:created xsi:type="dcterms:W3CDTF">2023-05-30T10:10:16Z</dcterms:created>
  <dcterms:modified xsi:type="dcterms:W3CDTF">2023-10-09T15:15:06Z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0x0101007A56CE61B303EE40A42FC89FFCEDE7C2</vt:lpwstr>
  </property>
</Properties>
</file>