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3"/>
  </p:notesMasterIdLst>
  <p:sldIdLst>
    <p:sldId id="256" r:id="rId2"/>
    <p:sldId id="299" r:id="rId3"/>
    <p:sldId id="510" r:id="rId4"/>
    <p:sldId id="321" r:id="rId5"/>
    <p:sldId id="514" r:id="rId6"/>
    <p:sldId id="503" r:id="rId7"/>
    <p:sldId id="502" r:id="rId8"/>
    <p:sldId id="515" r:id="rId9"/>
    <p:sldId id="563" r:id="rId10"/>
    <p:sldId id="330" r:id="rId11"/>
    <p:sldId id="518" r:id="rId12"/>
  </p:sldIdLst>
  <p:sldSz cx="9144000" cy="5715000" type="screen16x10"/>
  <p:notesSz cx="6669088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Roboto Mono" pitchFamily="2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46" autoAdjust="0"/>
  </p:normalViewPr>
  <p:slideViewPr>
    <p:cSldViewPr snapToGrid="0">
      <p:cViewPr varScale="1">
        <p:scale>
          <a:sx n="95" d="100"/>
          <a:sy n="95" d="100"/>
        </p:scale>
        <p:origin x="1028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3;n">
            <a:extLst>
              <a:ext uri="{FF2B5EF4-FFF2-40B4-BE49-F238E27FC236}">
                <a16:creationId xmlns:a16="http://schemas.microsoft.com/office/drawing/2014/main" id="{463CEB36-30CC-F939-30CA-BC1630C63056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Google Shape;4;n">
            <a:extLst>
              <a:ext uri="{FF2B5EF4-FFF2-40B4-BE49-F238E27FC236}">
                <a16:creationId xmlns:a16="http://schemas.microsoft.com/office/drawing/2014/main" id="{561CFFA2-5592-9D0A-01BF-B6D2BD4C2150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Google Shape;5;n">
            <a:extLst>
              <a:ext uri="{FF2B5EF4-FFF2-40B4-BE49-F238E27FC236}">
                <a16:creationId xmlns:a16="http://schemas.microsoft.com/office/drawing/2014/main" id="{C75F4B21-03C1-A482-E87C-5192B72E9645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357188" y="744538"/>
            <a:ext cx="5954712" cy="3722687"/>
          </a:xfrm>
          <a:custGeom>
            <a:avLst/>
            <a:gdLst>
              <a:gd name="T0" fmla="*/ 0 w 120000"/>
              <a:gd name="T1" fmla="*/ 0 h 120000"/>
              <a:gd name="T2" fmla="*/ 5954712 w 120000"/>
              <a:gd name="T3" fmla="*/ 0 h 120000"/>
              <a:gd name="T4" fmla="*/ 5954712 w 120000"/>
              <a:gd name="T5" fmla="*/ 3722687 h 120000"/>
              <a:gd name="T6" fmla="*/ 0 w 120000"/>
              <a:gd name="T7" fmla="*/ 372268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Google Shape;6;n">
            <a:extLst>
              <a:ext uri="{FF2B5EF4-FFF2-40B4-BE49-F238E27FC236}">
                <a16:creationId xmlns:a16="http://schemas.microsoft.com/office/drawing/2014/main" id="{8513DBC8-DBC0-8A95-49F5-E729A695CE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6150" name="Google Shape;7;n">
            <a:extLst>
              <a:ext uri="{FF2B5EF4-FFF2-40B4-BE49-F238E27FC236}">
                <a16:creationId xmlns:a16="http://schemas.microsoft.com/office/drawing/2014/main" id="{1AF8B90E-6BB0-CE98-362F-4A3053A31022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Google Shape;8;n">
            <a:extLst>
              <a:ext uri="{FF2B5EF4-FFF2-40B4-BE49-F238E27FC236}">
                <a16:creationId xmlns:a16="http://schemas.microsoft.com/office/drawing/2014/main" id="{81C1B33D-34A0-0793-4BF8-3273944A51C5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14B8071C-820B-4DCD-B6D7-2E6D1B9D2F08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182;p1:notes">
            <a:extLst>
              <a:ext uri="{FF2B5EF4-FFF2-40B4-BE49-F238E27FC236}">
                <a16:creationId xmlns:a16="http://schemas.microsoft.com/office/drawing/2014/main" id="{E978CC0E-C8EC-5A7C-7A89-A22C24A9B7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Google Shape;183;p1:notes">
            <a:extLst>
              <a:ext uri="{FF2B5EF4-FFF2-40B4-BE49-F238E27FC236}">
                <a16:creationId xmlns:a16="http://schemas.microsoft.com/office/drawing/2014/main" id="{4708989F-8CC2-62D5-4B6B-CE7D01FEEA0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FA86876-B1F1-0A3A-5BB4-95633AFEB4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5806CAE-1440-7313-5B38-6DD98AC0479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Tx/>
              <a:buFontTx/>
              <a:buNone/>
            </a:pPr>
            <a:endParaRPr lang="en-GB" altLang="en-US" sz="12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0AB43F9-3BA9-4827-4850-A0439C8A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C39FCD4-20C1-4CDE-B95E-EE971132CE85}" type="slidenum">
              <a:rPr lang="en-GB" altLang="en-US" sz="1200"/>
              <a:pPr/>
              <a:t>10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8C7F909-54BF-24AF-E773-58175AE22F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DDA68C5-650B-FF92-6E89-08C130AF05A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0E19ECA-FCAB-4B1E-6D6E-CC20D727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07F3936-71F6-46AC-BB26-8273E443DEDF}" type="slidenum">
              <a:rPr lang="en-GB" altLang="en-US" sz="1200"/>
              <a:pPr/>
              <a:t>11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A4953818-C706-1ACC-9264-08EA148309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4294914-F9B3-588E-472A-C412A271A8B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D3F1F-6D55-4100-1B97-5561E9EA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A3C963-722E-4CAF-92A2-A4E7FB8DDBDF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lang="en-GB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DDCCF3C-7820-DC5B-264D-207EE0AE66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E210A0D-B78D-E76F-6262-47BE478421E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D990A-40A0-4A26-7F48-7B3DC6C4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97682-6442-49FE-B685-604D69A237DF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lang="en-GB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383009B-ACB7-359D-69D0-AB34B9B148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3448405-3161-C845-C612-05707D15B5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0FFE0-CDA7-8FA3-0474-5E9A0EF5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405AA3-29BA-4F92-8D2C-38CC8D026B22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lang="en-GB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B79D433-ABAC-5B93-1F9C-8F4EDD397E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42B53-636D-4562-E0FE-B77ADE5B4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GB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E0F1039D-DAC7-2286-0816-20E38347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0701201-7D8C-4424-92A4-C4FCE2F5C5CF}" type="slidenum">
              <a:rPr lang="en-GB" altLang="en-US" sz="1200"/>
              <a:pPr/>
              <a:t>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9955474-AFD8-3187-84F4-96FFA6B04B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DF4BF49-31AD-ADC9-ABDF-59D3C84355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17B78AA-C23D-33D5-BED7-E69DBE9F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EA014BB-E703-4829-95D7-2712FE1AF257}" type="slidenum">
              <a:rPr lang="en-GB" altLang="en-US" sz="1200"/>
              <a:pPr/>
              <a:t>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A258D4D-8756-8714-79DD-5F3F3CB339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BCC40-0324-82A2-F6E8-113839070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Rules on presence of certain words in conjunction with others – not seeing words but seeing vectors.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6A4DEA9-1EA3-9457-F79C-59874959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EADD258-273B-4EC8-9BCC-3BCD8100DB8B}" type="slidenum">
              <a:rPr lang="en-GB" altLang="en-US" sz="1200"/>
              <a:pPr/>
              <a:t>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F0910FA-9A8F-D71E-4E27-7CAFDFF828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42CF454-4773-5007-B3C7-0B3D1D8D27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34B9E83-36B1-3C4D-A9F3-3EA486EA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CC8437A-DC41-4E32-B0CA-BBD37FDDE6BC}" type="slidenum">
              <a:rPr lang="en-GB" altLang="en-US" sz="1200"/>
              <a:pPr/>
              <a:t>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ED2BD535-38BB-D657-E6B5-EC2C8E01B5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D5FDA0E-F5B4-4295-18FC-53C7C95D579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0C5DAC0-B7C5-8029-B62D-FCEAABC4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E373CBE-47CD-43FB-B728-042C35F57B31}" type="slidenum">
              <a:rPr lang="en-US" altLang="en-US" sz="120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31850" y="243681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268538" y="4237303"/>
            <a:ext cx="6400800" cy="1079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>
              <a:spcBef>
                <a:spcPts val="480"/>
              </a:spcBef>
              <a:spcAft>
                <a:spcPts val="0"/>
              </a:spcAft>
              <a:buClr>
                <a:srgbClr val="3D2008"/>
              </a:buClr>
              <a:buSzPts val="2400"/>
              <a:buFont typeface="Tahoma"/>
              <a:buNone/>
              <a:defRPr sz="24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47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+ 2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6600" y="2885960"/>
            <a:ext cx="2301476" cy="1692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>
              <a:sym typeface="Arial" panose="020B0604020202020204" pitchFamily="34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56600" y="1047289"/>
            <a:ext cx="2301476" cy="1438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>
                <a:sym typeface="Arial" panose="020B0604020202020204" pitchFamily="34" charset="0"/>
              </a:rPr>
              <a:t>Click icon to add picture</a:t>
            </a:r>
            <a:endParaRPr lang="en-GB" noProof="0" dirty="0"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743201" y="1042743"/>
            <a:ext cx="6273383" cy="3870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56601" y="300000"/>
            <a:ext cx="8859983" cy="394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Roboto Mono" pitchFamily="2" charset="0"/>
                <a:ea typeface="Roboto Mono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56600" y="2566071"/>
            <a:ext cx="2301475" cy="227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5" baseline="0">
                <a:latin typeface="Roboto Mono" pitchFamily="2" charset="0"/>
                <a:ea typeface="Roboto Mono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56600" y="4670985"/>
            <a:ext cx="2301476" cy="307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5" baseline="0">
                <a:latin typeface="Roboto Mono" pitchFamily="2" charset="0"/>
                <a:ea typeface="Roboto Mono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18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57397" y="299349"/>
            <a:ext cx="7006828" cy="604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Roboto Mono" pitchFamily="2" charset="0"/>
                <a:ea typeface="Roboto Mono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7397" y="1162888"/>
            <a:ext cx="8870429" cy="37089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5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39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" descr="trust_ppt_bg1">
            <a:extLst>
              <a:ext uri="{FF2B5EF4-FFF2-40B4-BE49-F238E27FC236}">
                <a16:creationId xmlns:a16="http://schemas.microsoft.com/office/drawing/2014/main" id="{3AD68323-1438-6A3F-BBEB-90B61DA9A32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oogle Shape;11;p1">
            <a:extLst>
              <a:ext uri="{FF2B5EF4-FFF2-40B4-BE49-F238E27FC236}">
                <a16:creationId xmlns:a16="http://schemas.microsoft.com/office/drawing/2014/main" id="{D9D23BC5-5C8E-4B95-099B-36C77A4E40C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142875"/>
            <a:ext cx="9985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Google Shape;12;p1">
            <a:extLst>
              <a:ext uri="{FF2B5EF4-FFF2-40B4-BE49-F238E27FC236}">
                <a16:creationId xmlns:a16="http://schemas.microsoft.com/office/drawing/2014/main" id="{68D03A0B-7943-1653-3433-3F1B16663F3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850" y="217488"/>
            <a:ext cx="8496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">
            <a:extLst>
              <a:ext uri="{FF2B5EF4-FFF2-40B4-BE49-F238E27FC236}">
                <a16:creationId xmlns:a16="http://schemas.microsoft.com/office/drawing/2014/main" id="{0ED97D86-8736-1C17-9039-FD5A011CF3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1236663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ationalarchives.gov.uk/information-management/manage-information/preserving-digital-records/research-collaboration/using-ai-for-digital-selection-in-government/" TargetMode="External"/><Relationship Id="rId4" Type="http://schemas.openxmlformats.org/officeDocument/2006/relationships/hyperlink" Target="https://cdn.nationalarchives.gov.uk/documents/kainos-aws-national-archives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research/alic/reference/archives-resources/appraisal-intro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research/alic/reference/archives-resources/appraisal-intro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ayback.archive-it.org/org-467/20161101115902/http:/www.paradigm.ac.uk/workbook/appraisal/directory-tools.html" TargetMode="External"/><Relationship Id="rId7" Type="http://schemas.openxmlformats.org/officeDocument/2006/relationships/hyperlink" Target="https://archifiltre.fabrique.social.gouv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stanford.edu/projects/epadd" TargetMode="External"/><Relationship Id="rId5" Type="http://schemas.openxmlformats.org/officeDocument/2006/relationships/hyperlink" Target="https://bitcurator.net/" TargetMode="External"/><Relationship Id="rId4" Type="http://schemas.openxmlformats.org/officeDocument/2006/relationships/hyperlink" Target="https://www.nationalarchives.gov.uk/information-management/manage-information/preserving-digital-records/droi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oapen.org/handle/20.500.12657/3142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publications/understanding-artificial-intelligence/a-guide-to-using-artificial-intelligence-in-the-public-sector#:~:text=Defining%20artificial%20intelligence,-At%20its%20core&amp;text=involves%20machines%20using%20statistics%20to,need%20for%20constant%20human%20guidan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nationalarchives.gov.uk/documents/technology-assisted-review-to-born-digital-records-transfer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andfonline.com/doi/full/10.1080/23257962.2016.1144504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nationalarchives.gov.uk/making-connections-tracing-people-collection/" TargetMode="External"/><Relationship Id="rId5" Type="http://schemas.openxmlformats.org/officeDocument/2006/relationships/image" Target="../media/image7.jpeg"/><Relationship Id="rId4" Type="http://schemas.openxmlformats.org/officeDocument/2006/relationships/hyperlink" Target="mailto:https://archives.library.illinois.edu/thought-collective/%23:~:text=%E2%80%9CThe%20Cybernetics%20Thought%20Collective%3A%20A,exploration%20of%20cybernetic%20history%3A%20th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185;p51">
            <a:extLst>
              <a:ext uri="{FF2B5EF4-FFF2-40B4-BE49-F238E27FC236}">
                <a16:creationId xmlns:a16="http://schemas.microsoft.com/office/drawing/2014/main" id="{3B4ABF14-651D-8231-2D39-EC2C0C59BE69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827088" y="1633538"/>
            <a:ext cx="7777162" cy="21891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3BACCF"/>
              </a:buClr>
              <a:buSzPts val="4000"/>
              <a:buFont typeface="Tahoma" panose="020B0604030504040204" pitchFamily="34" charset="0"/>
              <a:buNone/>
            </a:pPr>
            <a:r>
              <a:rPr lang="en-US" altLang="en-US" sz="4000" b="1">
                <a:solidFill>
                  <a:srgbClr val="3BACCF"/>
                </a:solidFill>
                <a:latin typeface="Proxima Nova" charset="0"/>
                <a:cs typeface="Proxima Nova" charset="0"/>
                <a:sym typeface="Proxima Nova" charset="0"/>
              </a:rPr>
              <a:t>There is no substitute for careful analytical work</a:t>
            </a:r>
            <a:br>
              <a:rPr lang="en-US" altLang="en-US" sz="4000" b="1">
                <a:solidFill>
                  <a:srgbClr val="3BACCF"/>
                </a:solidFill>
                <a:latin typeface="Proxima Nova" charset="0"/>
                <a:cs typeface="Proxima Nova" charset="0"/>
                <a:sym typeface="Proxima Nova" charset="0"/>
              </a:rPr>
            </a:br>
            <a:r>
              <a:rPr lang="en-US" altLang="en-US" sz="3600" b="1">
                <a:solidFill>
                  <a:srgbClr val="92D050"/>
                </a:solidFill>
                <a:latin typeface="Proxima Nova" charset="0"/>
                <a:cs typeface="Proxima Nova" charset="0"/>
                <a:sym typeface="Proxima Nova" charset="0"/>
              </a:rPr>
              <a:t>AI and appraisal</a:t>
            </a:r>
            <a:endParaRPr lang="en-US" altLang="en-US" sz="4400">
              <a:solidFill>
                <a:srgbClr val="3BACCF"/>
              </a:solidFill>
              <a:latin typeface="Proxima Nova" charset="0"/>
              <a:cs typeface="Proxima Nova" charset="0"/>
              <a:sym typeface="Proxima Nova" charset="0"/>
            </a:endParaRPr>
          </a:p>
        </p:txBody>
      </p:sp>
      <p:sp>
        <p:nvSpPr>
          <p:cNvPr id="4099" name="Google Shape;186;p51">
            <a:extLst>
              <a:ext uri="{FF2B5EF4-FFF2-40B4-BE49-F238E27FC236}">
                <a16:creationId xmlns:a16="http://schemas.microsoft.com/office/drawing/2014/main" id="{6A97ECB2-B63A-29A7-A042-97756BF165F3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268538" y="4297363"/>
            <a:ext cx="6480175" cy="15113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1800"/>
              <a:buFont typeface="Tahoma" panose="020B0604030504040204" pitchFamily="34" charset="0"/>
              <a:buNone/>
            </a:pPr>
            <a:r>
              <a:rPr lang="en-US" altLang="en-US" sz="1800">
                <a:solidFill>
                  <a:srgbClr val="3D2008"/>
                </a:solidFill>
                <a:latin typeface="Proxima Nova" charset="0"/>
                <a:cs typeface="Proxima Nova" charset="0"/>
                <a:sym typeface="Proxima Nova" charset="0"/>
              </a:rPr>
              <a:t>Dr Jenny Bunn</a:t>
            </a:r>
            <a:endParaRPr lang="en-US" altLang="en-US">
              <a:solidFill>
                <a:srgbClr val="3D2008"/>
              </a:solidFill>
              <a:latin typeface="Proxima Nova" charset="0"/>
              <a:cs typeface="Proxima Nova" charset="0"/>
              <a:sym typeface="Proxima Nova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834623"/>
              </a:buClr>
              <a:buSzPts val="1800"/>
              <a:buFont typeface="Tahoma" panose="020B0604030504040204" pitchFamily="34" charset="0"/>
              <a:buNone/>
            </a:pPr>
            <a:r>
              <a:rPr lang="en-US" altLang="en-US" sz="1800">
                <a:solidFill>
                  <a:srgbClr val="834623"/>
                </a:solidFill>
                <a:latin typeface="Proxima Nova" charset="0"/>
                <a:cs typeface="Proxima Nova" charset="0"/>
                <a:sym typeface="Proxima Nova" charset="0"/>
              </a:rPr>
              <a:t>[event]</a:t>
            </a:r>
            <a:endParaRPr lang="en-US" altLang="en-US">
              <a:solidFill>
                <a:srgbClr val="3D2008"/>
              </a:solidFill>
              <a:latin typeface="Proxima Nova" charset="0"/>
              <a:cs typeface="Proxima Nova" charset="0"/>
              <a:sym typeface="Proxima Nova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834623"/>
              </a:buClr>
              <a:buSzPts val="1800"/>
              <a:buFont typeface="Tahoma" panose="020B0604030504040204" pitchFamily="34" charset="0"/>
              <a:buNone/>
            </a:pPr>
            <a:r>
              <a:rPr lang="en-US" altLang="en-US" sz="1800">
                <a:solidFill>
                  <a:srgbClr val="834623"/>
                </a:solidFill>
                <a:latin typeface="Proxima Nova" charset="0"/>
                <a:cs typeface="Proxima Nova" charset="0"/>
                <a:sym typeface="Proxima Nova" charset="0"/>
              </a:rPr>
              <a:t>28 October 2023</a:t>
            </a:r>
            <a:endParaRPr lang="en-US" altLang="en-US">
              <a:solidFill>
                <a:srgbClr val="3D2008"/>
              </a:solidFill>
              <a:latin typeface="Proxima Nova" charset="0"/>
              <a:cs typeface="Proxima Nova" charset="0"/>
              <a:sym typeface="Proxima Nova" charset="0"/>
            </a:endParaRPr>
          </a:p>
          <a:p>
            <a:pPr eaLnBrk="1" hangingPunct="1">
              <a:spcBef>
                <a:spcPts val="363"/>
              </a:spcBef>
              <a:spcAft>
                <a:spcPct val="0"/>
              </a:spcAft>
              <a:buSzPts val="1800"/>
              <a:buFont typeface="Tahoma" panose="020B0604030504040204" pitchFamily="34" charset="0"/>
              <a:buNone/>
            </a:pPr>
            <a:endParaRPr lang="en-US" altLang="en-US" sz="1800">
              <a:solidFill>
                <a:srgbClr val="3D2008"/>
              </a:solidFill>
              <a:latin typeface="Proxima Nova" charset="0"/>
              <a:cs typeface="Proxima Nova" charset="0"/>
              <a:sym typeface="Proxima Nova" charset="0"/>
            </a:endParaRPr>
          </a:p>
          <a:p>
            <a:pPr eaLnBrk="1" hangingPunct="1">
              <a:spcBef>
                <a:spcPts val="363"/>
              </a:spcBef>
              <a:spcAft>
                <a:spcPct val="0"/>
              </a:spcAft>
              <a:buSzPts val="1800"/>
              <a:buFont typeface="Tahoma" panose="020B0604030504040204" pitchFamily="34" charset="0"/>
              <a:buNone/>
            </a:pPr>
            <a:endParaRPr lang="en-US" altLang="en-US" sz="1800">
              <a:solidFill>
                <a:srgbClr val="3D2008"/>
              </a:solidFill>
              <a:latin typeface="Proxima Nova" charset="0"/>
              <a:cs typeface="Proxima Nova" charset="0"/>
              <a:sym typeface="Proxima Nov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sellaDiTesto 5">
            <a:extLst>
              <a:ext uri="{FF2B5EF4-FFF2-40B4-BE49-F238E27FC236}">
                <a16:creationId xmlns:a16="http://schemas.microsoft.com/office/drawing/2014/main" id="{8F6E12EB-F80C-0B7F-5B26-DC1745A16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763" y="4914900"/>
            <a:ext cx="4683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it-IT" altLang="en-US" sz="100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22531" name="table">
            <a:extLst>
              <a:ext uri="{FF2B5EF4-FFF2-40B4-BE49-F238E27FC236}">
                <a16:creationId xmlns:a16="http://schemas.microsoft.com/office/drawing/2014/main" id="{057C5B10-8EA5-DE8E-16D8-14E8E74A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238250"/>
            <a:ext cx="2290762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E7207B-9B2E-BB70-FD56-A54ED667FA11}"/>
              </a:ext>
            </a:extLst>
          </p:cNvPr>
          <p:cNvSpPr txBox="1"/>
          <p:nvPr/>
        </p:nvSpPr>
        <p:spPr>
          <a:xfrm>
            <a:off x="277813" y="3614738"/>
            <a:ext cx="2765425" cy="154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dirty="0">
                <a:solidFill>
                  <a:srgbClr val="3BACCF"/>
                </a:solidFill>
                <a:hlinkClick r:id="rId4"/>
              </a:rPr>
              <a:t>kainos-aws-national-archives.pdf (nationalarchives.gov.uk)</a:t>
            </a:r>
            <a:br>
              <a:rPr lang="en-GB" sz="1050" dirty="0">
                <a:solidFill>
                  <a:srgbClr val="3BACCF"/>
                </a:solidFill>
              </a:rPr>
            </a:br>
            <a:br>
              <a:rPr lang="en-GB" sz="1050" dirty="0">
                <a:solidFill>
                  <a:srgbClr val="3BACCF"/>
                </a:solidFill>
              </a:rPr>
            </a:br>
            <a:r>
              <a:rPr lang="en-GB" sz="1050" dirty="0">
                <a:solidFill>
                  <a:srgbClr val="3BACCF"/>
                </a:solidFill>
                <a:hlinkClick r:id="rId5"/>
              </a:rPr>
              <a:t>https://www.nationalarchives.gov.uk/information-management/manage-information/preserving-digital-records/research-collaboration/using-ai-for-digital-selection-in-government/</a:t>
            </a:r>
            <a:endParaRPr lang="en-GB" sz="1050" dirty="0">
              <a:solidFill>
                <a:srgbClr val="3BACCF"/>
              </a:solidFill>
            </a:endParaRPr>
          </a:p>
          <a:p>
            <a:pPr>
              <a:defRPr/>
            </a:pPr>
            <a:endParaRPr lang="en-GB" sz="105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161850-EBCE-F9E2-EDEE-27751D65398E}"/>
              </a:ext>
            </a:extLst>
          </p:cNvPr>
          <p:cNvGraphicFramePr>
            <a:graphicFrameLocks noGrp="1"/>
          </p:cNvGraphicFramePr>
          <p:nvPr/>
        </p:nvGraphicFramePr>
        <p:xfrm>
          <a:off x="3697288" y="1833563"/>
          <a:ext cx="2209800" cy="22447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2363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  <a:p>
                      <a:pPr algn="ctr"/>
                      <a:r>
                        <a:rPr lang="en-GB" sz="1800" b="1" dirty="0"/>
                        <a:t>1755</a:t>
                      </a:r>
                      <a:br>
                        <a:rPr lang="en-GB" sz="1800" b="1" dirty="0"/>
                      </a:br>
                      <a:r>
                        <a:rPr lang="en-GB" sz="1800" b="1" dirty="0"/>
                        <a:t>(TN)</a:t>
                      </a:r>
                    </a:p>
                  </a:txBody>
                  <a:tcPr marL="91473" marR="91473"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  <a:p>
                      <a:pPr algn="ctr"/>
                      <a:r>
                        <a:rPr lang="en-GB" sz="1800" b="1" dirty="0"/>
                        <a:t>44 </a:t>
                      </a:r>
                      <a:br>
                        <a:rPr lang="en-GB" sz="1800" b="1" dirty="0"/>
                      </a:br>
                      <a:r>
                        <a:rPr lang="en-GB" sz="1800" b="1" dirty="0"/>
                        <a:t>(FN)</a:t>
                      </a:r>
                    </a:p>
                  </a:txBody>
                  <a:tcPr marL="91473" marR="91473" marT="45716" marB="4571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363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  <a:p>
                      <a:pPr algn="ctr"/>
                      <a:r>
                        <a:rPr lang="en-GB" sz="1800" b="1" dirty="0"/>
                        <a:t>94 </a:t>
                      </a:r>
                    </a:p>
                    <a:p>
                      <a:pPr algn="ctr"/>
                      <a:r>
                        <a:rPr lang="en-GB" sz="1800" b="1" dirty="0"/>
                        <a:t>(FP)</a:t>
                      </a:r>
                    </a:p>
                  </a:txBody>
                  <a:tcPr marL="91473" marR="91473" marT="45716" marB="45716">
                    <a:solidFill>
                      <a:srgbClr val="3BAC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  <a:p>
                      <a:pPr algn="ctr"/>
                      <a:r>
                        <a:rPr lang="en-GB" sz="1800" b="1" dirty="0"/>
                        <a:t>833</a:t>
                      </a:r>
                    </a:p>
                    <a:p>
                      <a:pPr algn="ctr"/>
                      <a:r>
                        <a:rPr lang="en-GB" sz="1800" b="1" dirty="0"/>
                        <a:t>(TP)</a:t>
                      </a:r>
                    </a:p>
                  </a:txBody>
                  <a:tcPr marL="91473" marR="91473"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FCBA4D-C99F-779F-BE4B-A12BD335F49B}"/>
              </a:ext>
            </a:extLst>
          </p:cNvPr>
          <p:cNvGraphicFramePr>
            <a:graphicFrameLocks noGrp="1"/>
          </p:cNvGraphicFramePr>
          <p:nvPr/>
        </p:nvGraphicFramePr>
        <p:xfrm>
          <a:off x="6283325" y="1833563"/>
          <a:ext cx="2209800" cy="22447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2363">
                <a:tc>
                  <a:txBody>
                    <a:bodyPr/>
                    <a:lstStyle/>
                    <a:p>
                      <a:pPr algn="ctr"/>
                      <a:endParaRPr lang="en-GB" sz="1800" b="1"/>
                    </a:p>
                    <a:p>
                      <a:pPr algn="ctr"/>
                      <a:r>
                        <a:rPr lang="en-GB" sz="1800" b="1"/>
                        <a:t>3325</a:t>
                      </a:r>
                    </a:p>
                  </a:txBody>
                  <a:tcPr marL="91473" marR="91473"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  <a:p>
                      <a:pPr algn="ctr"/>
                      <a:r>
                        <a:rPr lang="en-GB" sz="1800" b="1" dirty="0"/>
                        <a:t>118</a:t>
                      </a:r>
                    </a:p>
                  </a:txBody>
                  <a:tcPr marL="91473" marR="91473" marT="45716" marB="4571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363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  <a:p>
                      <a:pPr algn="ctr"/>
                      <a:r>
                        <a:rPr lang="en-GB" sz="1800" b="1" dirty="0"/>
                        <a:t>372</a:t>
                      </a:r>
                    </a:p>
                  </a:txBody>
                  <a:tcPr marL="91473" marR="91473" marT="45716" marB="45716">
                    <a:solidFill>
                      <a:srgbClr val="3BAC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  <a:p>
                      <a:pPr algn="ctr"/>
                      <a:r>
                        <a:rPr lang="en-GB" sz="1800" b="1" dirty="0"/>
                        <a:t>0</a:t>
                      </a:r>
                    </a:p>
                  </a:txBody>
                  <a:tcPr marL="91473" marR="91473"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55" name="TextBox 10">
            <a:extLst>
              <a:ext uri="{FF2B5EF4-FFF2-40B4-BE49-F238E27FC236}">
                <a16:creationId xmlns:a16="http://schemas.microsoft.com/office/drawing/2014/main" id="{69128777-1A17-E2C0-4225-6C85F309F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158875"/>
            <a:ext cx="174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GB" altLang="en-US" sz="2800"/>
              <a:t>2-F1-0.95</a:t>
            </a:r>
          </a:p>
        </p:txBody>
      </p:sp>
      <p:sp>
        <p:nvSpPr>
          <p:cNvPr id="22556" name="TextBox 11">
            <a:extLst>
              <a:ext uri="{FF2B5EF4-FFF2-40B4-BE49-F238E27FC236}">
                <a16:creationId xmlns:a16="http://schemas.microsoft.com/office/drawing/2014/main" id="{71DDCDB4-504E-08BF-F415-D070D56CB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1158875"/>
            <a:ext cx="1744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GB" altLang="en-US" sz="2800"/>
              <a:t>3-F1-0.47</a:t>
            </a:r>
          </a:p>
        </p:txBody>
      </p:sp>
      <p:sp>
        <p:nvSpPr>
          <p:cNvPr id="22557" name="TextBox 12">
            <a:extLst>
              <a:ext uri="{FF2B5EF4-FFF2-40B4-BE49-F238E27FC236}">
                <a16:creationId xmlns:a16="http://schemas.microsoft.com/office/drawing/2014/main" id="{62AA4485-54AA-B3BC-ED21-29D37EE72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3" y="4103688"/>
            <a:ext cx="620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200"/>
              <a:t>Actual</a:t>
            </a:r>
            <a:endParaRPr lang="en-GB" alt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052CC-1A28-9DE6-8E41-C360D3817DF5}"/>
              </a:ext>
            </a:extLst>
          </p:cNvPr>
          <p:cNvSpPr txBox="1"/>
          <p:nvPr/>
        </p:nvSpPr>
        <p:spPr>
          <a:xfrm>
            <a:off x="3328658" y="2286738"/>
            <a:ext cx="369332" cy="10081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1200" dirty="0"/>
              <a:t>Predicted</a:t>
            </a:r>
            <a:endParaRPr lang="en-GB" sz="1200" dirty="0"/>
          </a:p>
        </p:txBody>
      </p:sp>
      <p:sp>
        <p:nvSpPr>
          <p:cNvPr id="22559" name="TextBox 14">
            <a:extLst>
              <a:ext uri="{FF2B5EF4-FFF2-40B4-BE49-F238E27FC236}">
                <a16:creationId xmlns:a16="http://schemas.microsoft.com/office/drawing/2014/main" id="{CC3CB3C5-9E65-3BD0-67D4-5793DC67D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4081463"/>
            <a:ext cx="7921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/>
              <a:t>Throw</a:t>
            </a:r>
            <a:endParaRPr lang="en-GB" altLang="en-US"/>
          </a:p>
        </p:txBody>
      </p:sp>
      <p:sp>
        <p:nvSpPr>
          <p:cNvPr id="22560" name="TextBox 15">
            <a:extLst>
              <a:ext uri="{FF2B5EF4-FFF2-40B4-BE49-F238E27FC236}">
                <a16:creationId xmlns:a16="http://schemas.microsoft.com/office/drawing/2014/main" id="{99DA266E-1557-5FD4-09EF-0CBE90A6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4081463"/>
            <a:ext cx="647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/>
              <a:t>Keep</a:t>
            </a:r>
            <a:endParaRPr lang="en-GB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BBA87E-736A-FFD1-5BCE-38BB3563053C}"/>
              </a:ext>
            </a:extLst>
          </p:cNvPr>
          <p:cNvSpPr txBox="1"/>
          <p:nvPr/>
        </p:nvSpPr>
        <p:spPr>
          <a:xfrm>
            <a:off x="8461075" y="2013074"/>
            <a:ext cx="400110" cy="70788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/>
              <a:t>Throw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3849FB-D9EE-F4E5-E97B-0245F360E5AE}"/>
              </a:ext>
            </a:extLst>
          </p:cNvPr>
          <p:cNvSpPr txBox="1"/>
          <p:nvPr/>
        </p:nvSpPr>
        <p:spPr>
          <a:xfrm>
            <a:off x="8440905" y="3262029"/>
            <a:ext cx="400110" cy="57136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/>
              <a:t>Keep</a:t>
            </a:r>
            <a:endParaRPr lang="en-GB" dirty="0"/>
          </a:p>
        </p:txBody>
      </p:sp>
      <p:sp>
        <p:nvSpPr>
          <p:cNvPr id="22563" name="TextBox 18">
            <a:extLst>
              <a:ext uri="{FF2B5EF4-FFF2-40B4-BE49-F238E27FC236}">
                <a16:creationId xmlns:a16="http://schemas.microsoft.com/office/drawing/2014/main" id="{33B94365-B624-56F2-540F-060DE07C2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4681538"/>
            <a:ext cx="360362" cy="369887"/>
          </a:xfrm>
          <a:prstGeom prst="rect">
            <a:avLst/>
          </a:prstGeom>
          <a:solidFill>
            <a:srgbClr val="3BAC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en-US" sz="1800"/>
          </a:p>
        </p:txBody>
      </p:sp>
      <p:sp>
        <p:nvSpPr>
          <p:cNvPr id="22564" name="TextBox 19">
            <a:extLst>
              <a:ext uri="{FF2B5EF4-FFF2-40B4-BE49-F238E27FC236}">
                <a16:creationId xmlns:a16="http://schemas.microsoft.com/office/drawing/2014/main" id="{80A75466-2D77-82E6-FCF5-44A96CA3A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4540250"/>
            <a:ext cx="1728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/>
              <a:t>Keeping stuff we don’t need</a:t>
            </a:r>
            <a:endParaRPr lang="en-GB" altLang="en-US" sz="1800"/>
          </a:p>
        </p:txBody>
      </p:sp>
      <p:sp>
        <p:nvSpPr>
          <p:cNvPr id="22565" name="TextBox 20">
            <a:extLst>
              <a:ext uri="{FF2B5EF4-FFF2-40B4-BE49-F238E27FC236}">
                <a16:creationId xmlns:a16="http://schemas.microsoft.com/office/drawing/2014/main" id="{F6BE7B3B-495C-C17D-4E28-F9AF2F2E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681538"/>
            <a:ext cx="360363" cy="3698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en-US" sz="1800"/>
          </a:p>
        </p:txBody>
      </p:sp>
      <p:sp>
        <p:nvSpPr>
          <p:cNvPr id="22566" name="TextBox 21">
            <a:extLst>
              <a:ext uri="{FF2B5EF4-FFF2-40B4-BE49-F238E27FC236}">
                <a16:creationId xmlns:a16="http://schemas.microsoft.com/office/drawing/2014/main" id="{2E0F937C-8439-9C87-4BE6-950C872AD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4540250"/>
            <a:ext cx="1728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/>
              <a:t>Throwing stuff we do need</a:t>
            </a:r>
            <a:endParaRPr lang="en-GB" altLang="en-US" sz="1800"/>
          </a:p>
        </p:txBody>
      </p:sp>
      <p:sp>
        <p:nvSpPr>
          <p:cNvPr id="22567" name="Text Placeholder 4">
            <a:extLst>
              <a:ext uri="{FF2B5EF4-FFF2-40B4-BE49-F238E27FC236}">
                <a16:creationId xmlns:a16="http://schemas.microsoft.com/office/drawing/2014/main" id="{EEF59752-5063-0166-888F-EC9E3220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311150"/>
            <a:ext cx="88598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858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</a:pPr>
            <a:r>
              <a:rPr lang="en-GB" altLang="en-US" sz="3600">
                <a:solidFill>
                  <a:srgbClr val="3BACCF"/>
                </a:solidFill>
                <a:latin typeface="Proxima Nova" charset="0"/>
              </a:rPr>
              <a:t>Better balance?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495B3-0473-6058-CE65-B14EB3A26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75" y="1504950"/>
            <a:ext cx="7883525" cy="3135313"/>
          </a:xfrm>
        </p:spPr>
        <p:txBody>
          <a:bodyPr/>
          <a:lstStyle/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20"/>
              <a:t>Framing appraisal as ‘careful analytical work’ which takes place at multiple levels of analysis</a:t>
            </a:r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20"/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20"/>
              <a:t>New forms of data leads to new means to acquire and to visualise data</a:t>
            </a:r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20"/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20"/>
              <a:t>New means to acquire and visualise data leads to better data analysis? </a:t>
            </a:r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20"/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20"/>
              <a:t>Questions of AI/ML in relation to appraisal</a:t>
            </a:r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20"/>
          </a:p>
          <a:p>
            <a:pPr marL="745808" lvl="1" indent="-231458">
              <a:spcBef>
                <a:spcPts val="0"/>
              </a:spcBef>
              <a:defRPr/>
            </a:pPr>
            <a:r>
              <a:rPr lang="en-GB" sz="1500"/>
              <a:t>What sort of analysis can it carry out on what basis? What information can I gain from this analysis?</a:t>
            </a:r>
          </a:p>
          <a:p>
            <a:pPr marL="745808" lvl="1" indent="-231458">
              <a:spcBef>
                <a:spcPts val="0"/>
              </a:spcBef>
              <a:defRPr/>
            </a:pPr>
            <a:endParaRPr lang="en-GB" sz="1500"/>
          </a:p>
          <a:p>
            <a:pPr marL="745808" lvl="1" indent="-231458">
              <a:spcBef>
                <a:spcPts val="0"/>
              </a:spcBef>
              <a:defRPr/>
            </a:pPr>
            <a:r>
              <a:rPr lang="en-GB" sz="1500"/>
              <a:t>How can statistical analysis (in terms of probabilities) to help me achieve a better balance?</a:t>
            </a:r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20"/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20"/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20"/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20"/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20"/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20"/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20"/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20"/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20"/>
          </a:p>
          <a:p>
            <a:pPr marL="231458" indent="-23145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20"/>
          </a:p>
        </p:txBody>
      </p:sp>
      <p:sp>
        <p:nvSpPr>
          <p:cNvPr id="24579" name="Text Placeholder 4">
            <a:extLst>
              <a:ext uri="{FF2B5EF4-FFF2-40B4-BE49-F238E27FC236}">
                <a16:creationId xmlns:a16="http://schemas.microsoft.com/office/drawing/2014/main" id="{FAAD3E20-1DD1-1E1B-22B8-90979C265962}"/>
              </a:ext>
            </a:extLst>
          </p:cNvPr>
          <p:cNvSpPr txBox="1">
            <a:spLocks noGrp="1" noChangeArrowheads="1"/>
          </p:cNvSpPr>
          <p:nvPr>
            <p:ph type="body" sz="quarter" idx="14"/>
          </p:nvPr>
        </p:nvSpPr>
        <p:spPr>
          <a:xfrm>
            <a:off x="609600" y="477838"/>
            <a:ext cx="8859838" cy="395287"/>
          </a:xfrm>
        </p:spPr>
        <p:txBody>
          <a:bodyPr/>
          <a:lstStyle/>
          <a:p>
            <a:r>
              <a:rPr lang="en-GB" altLang="en-US" sz="3600">
                <a:solidFill>
                  <a:srgbClr val="3BACCF"/>
                </a:solidFill>
                <a:latin typeface="Proxima Nova" charset="0"/>
                <a:cs typeface="Arial" panose="020B0604020202020204" pitchFamily="34" charset="0"/>
              </a:rPr>
              <a:t>In 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4EB0D420-CB18-A3B5-F7C7-F5E28199C76A}"/>
              </a:ext>
            </a:extLst>
          </p:cNvPr>
          <p:cNvSpPr txBox="1">
            <a:spLocks noGrp="1" noChangeArrowheads="1"/>
          </p:cNvSpPr>
          <p:nvPr>
            <p:ph type="body" sz="quarter" idx="12"/>
          </p:nvPr>
        </p:nvSpPr>
        <p:spPr>
          <a:xfrm>
            <a:off x="157163" y="555625"/>
            <a:ext cx="8785225" cy="542925"/>
          </a:xfrm>
        </p:spPr>
        <p:txBody>
          <a:bodyPr/>
          <a:lstStyle/>
          <a:p>
            <a:r>
              <a:rPr lang="en-GB" altLang="en-US" sz="3600">
                <a:solidFill>
                  <a:srgbClr val="3BACCF"/>
                </a:solidFill>
                <a:latin typeface="Proxima Nova" charset="0"/>
                <a:cs typeface="Arial" panose="020B0604020202020204" pitchFamily="34" charset="0"/>
              </a:rPr>
              <a:t>Framing appraisal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32D51-839A-4042-88B5-1E3691416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163" y="1387475"/>
            <a:ext cx="8572500" cy="3386138"/>
          </a:xfrm>
        </p:spPr>
        <p:txBody>
          <a:bodyPr/>
          <a:lstStyle/>
          <a:p>
            <a:pPr>
              <a:defRPr/>
            </a:pPr>
            <a:r>
              <a:rPr lang="en-GB" sz="1800">
                <a:solidFill>
                  <a:srgbClr val="555555"/>
                </a:solidFill>
              </a:rPr>
              <a:t>“In the reduction of modern public records great care must be exercised to retain those that have value. In the long run the effectiveness of a record reduction program must be judged according to the correctness of its determinations. In such a program </a:t>
            </a:r>
            <a:r>
              <a:rPr lang="en-GB" sz="1800" u="sng">
                <a:solidFill>
                  <a:srgbClr val="555555"/>
                </a:solidFill>
              </a:rPr>
              <a:t>there is no substitute for careful analytical work. Techniques cannot be devised that will reduce the work of deciding upon values to a mechanical operation. </a:t>
            </a:r>
            <a:r>
              <a:rPr lang="en-GB" sz="1800">
                <a:solidFill>
                  <a:srgbClr val="555555"/>
                </a:solidFill>
              </a:rPr>
              <a:t>Nor is there a cheap and easy way to dispose of records unless it is one of destroying everything that has been created, of literally wiping everything off the board.”</a:t>
            </a:r>
          </a:p>
          <a:p>
            <a:pPr>
              <a:defRPr/>
            </a:pPr>
            <a:endParaRPr lang="en-GB" sz="1800">
              <a:solidFill>
                <a:srgbClr val="555555"/>
              </a:solidFill>
            </a:endParaRPr>
          </a:p>
          <a:p>
            <a:pPr>
              <a:defRPr/>
            </a:pPr>
            <a:r>
              <a:rPr lang="en-GB">
                <a:solidFill>
                  <a:srgbClr val="555555"/>
                </a:solidFill>
              </a:rPr>
              <a:t>T. R. </a:t>
            </a:r>
            <a:r>
              <a:rPr lang="en-GB" sz="1350">
                <a:solidFill>
                  <a:srgbClr val="555555"/>
                </a:solidFill>
              </a:rPr>
              <a:t>Schellenberg, </a:t>
            </a:r>
            <a:r>
              <a:rPr lang="en-GB" sz="1350" i="1">
                <a:solidFill>
                  <a:srgbClr val="555555"/>
                </a:solidFill>
              </a:rPr>
              <a:t>The Appraisal of Modern Records,</a:t>
            </a:r>
            <a:r>
              <a:rPr lang="en-GB" sz="1350">
                <a:solidFill>
                  <a:srgbClr val="555555"/>
                </a:solidFill>
              </a:rPr>
              <a:t> </a:t>
            </a:r>
            <a:r>
              <a:rPr lang="en-GB" sz="1350" b="1">
                <a:solidFill>
                  <a:srgbClr val="555555"/>
                </a:solidFill>
              </a:rPr>
              <a:t>Bulletins of the National Archives</a:t>
            </a:r>
            <a:r>
              <a:rPr lang="en-GB" sz="1350">
                <a:solidFill>
                  <a:srgbClr val="555555"/>
                </a:solidFill>
              </a:rPr>
              <a:t>, Number 8 (October 1956): 46 pages.</a:t>
            </a:r>
            <a:r>
              <a:rPr lang="en-GB" sz="1350">
                <a:solidFill>
                  <a:srgbClr val="3BACCF"/>
                </a:solidFill>
              </a:rPr>
              <a:t> </a:t>
            </a:r>
            <a:r>
              <a:rPr lang="en-GB" sz="1350">
                <a:solidFill>
                  <a:srgbClr val="3BACCF"/>
                </a:solidFill>
                <a:hlinkClick r:id="rId3"/>
              </a:rPr>
              <a:t>Archives and Records Management Resources | National Archives</a:t>
            </a:r>
            <a:endParaRPr lang="en-GB" sz="1350">
              <a:solidFill>
                <a:srgbClr val="3BACCF"/>
              </a:solidFill>
            </a:endParaRP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">
            <a:extLst>
              <a:ext uri="{FF2B5EF4-FFF2-40B4-BE49-F238E27FC236}">
                <a16:creationId xmlns:a16="http://schemas.microsoft.com/office/drawing/2014/main" id="{84DC52A5-E71A-88B6-85D9-584983C10704}"/>
              </a:ext>
            </a:extLst>
          </p:cNvPr>
          <p:cNvSpPr txBox="1">
            <a:spLocks noGrp="1" noChangeArrowheads="1"/>
          </p:cNvSpPr>
          <p:nvPr>
            <p:ph type="body" sz="quarter" idx="12"/>
          </p:nvPr>
        </p:nvSpPr>
        <p:spPr>
          <a:xfrm>
            <a:off x="157163" y="555625"/>
            <a:ext cx="8785225" cy="542925"/>
          </a:xfrm>
        </p:spPr>
        <p:txBody>
          <a:bodyPr/>
          <a:lstStyle/>
          <a:p>
            <a:r>
              <a:rPr lang="en-GB" altLang="en-US" sz="3600">
                <a:solidFill>
                  <a:srgbClr val="3BACCF"/>
                </a:solidFill>
                <a:latin typeface="Proxima Nova" charset="0"/>
                <a:cs typeface="Arial" panose="020B0604020202020204" pitchFamily="34" charset="0"/>
              </a:rPr>
              <a:t>Shifting levels of analysis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677B66B7-9E2D-59AD-32C8-2E627F64D366}"/>
              </a:ext>
            </a:extLst>
          </p:cNvPr>
          <p:cNvSpPr txBox="1">
            <a:spLocks noGrp="1" noChangeArrowheads="1"/>
          </p:cNvSpPr>
          <p:nvPr>
            <p:ph type="body" sz="quarter" idx="13"/>
          </p:nvPr>
        </p:nvSpPr>
        <p:spPr>
          <a:xfrm>
            <a:off x="4238625" y="1646238"/>
            <a:ext cx="4578350" cy="3513137"/>
          </a:xfrm>
        </p:spPr>
        <p:txBody>
          <a:bodyPr/>
          <a:lstStyle/>
          <a:p>
            <a:r>
              <a:rPr lang="en-GB" altLang="en-US">
                <a:solidFill>
                  <a:srgbClr val="555555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“</a:t>
            </a:r>
            <a:r>
              <a:rPr lang="en-GB" alt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appraising the evidential values of records the archivist must take into account the entire documentation of the agency that produced them. […] Similarly, while appraising the informational values of records, the archivist must take into account the entire documentation of society on the matter to which the information relates.”</a:t>
            </a:r>
            <a:br>
              <a:rPr lang="en-GB" alt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R. Schellenberg, </a:t>
            </a:r>
            <a:r>
              <a:rPr lang="en-GB" altLang="en-US" sz="1200" i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Appraisal of Modern Records,</a:t>
            </a:r>
            <a:r>
              <a:rPr lang="en-GB" altLang="en-US" sz="120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altLang="en-US" sz="1200" b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Bulletins of the National Archives</a:t>
            </a:r>
            <a:r>
              <a:rPr lang="en-GB" altLang="en-US" sz="120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Number 8 (October 1956): 46 pages. </a:t>
            </a:r>
            <a:r>
              <a:rPr lang="en-GB" altLang="en-US" sz="12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Archives and Records Management Resources | National Archives</a:t>
            </a:r>
            <a:endParaRPr lang="en-GB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54ADD6-F4AD-C726-A2A5-F147231AC313}"/>
              </a:ext>
            </a:extLst>
          </p:cNvPr>
          <p:cNvSpPr/>
          <p:nvPr/>
        </p:nvSpPr>
        <p:spPr>
          <a:xfrm>
            <a:off x="414338" y="1584325"/>
            <a:ext cx="3554412" cy="3194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469652-BE9C-6871-CF5C-A3E50F7C14CD}"/>
              </a:ext>
            </a:extLst>
          </p:cNvPr>
          <p:cNvSpPr/>
          <p:nvPr/>
        </p:nvSpPr>
        <p:spPr>
          <a:xfrm>
            <a:off x="1195388" y="2797175"/>
            <a:ext cx="1990725" cy="1731963"/>
          </a:xfrm>
          <a:prstGeom prst="ellipse">
            <a:avLst/>
          </a:prstGeom>
          <a:solidFill>
            <a:srgbClr val="3BACC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50">
              <a:solidFill>
                <a:srgbClr val="3BACC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4DBE55-3B5E-A36C-0CEB-9C2A5D9556CD}"/>
              </a:ext>
            </a:extLst>
          </p:cNvPr>
          <p:cNvSpPr/>
          <p:nvPr/>
        </p:nvSpPr>
        <p:spPr>
          <a:xfrm>
            <a:off x="1765300" y="3635375"/>
            <a:ext cx="852488" cy="7334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50963-BB84-1283-8CE8-4348451E709C}"/>
              </a:ext>
            </a:extLst>
          </p:cNvPr>
          <p:cNvSpPr txBox="1"/>
          <p:nvPr/>
        </p:nvSpPr>
        <p:spPr>
          <a:xfrm>
            <a:off x="1893888" y="2070100"/>
            <a:ext cx="920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/>
              <a:t>Macro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5BDB4-E11D-207A-47D3-F4FC8D6384D9}"/>
              </a:ext>
            </a:extLst>
          </p:cNvPr>
          <p:cNvSpPr txBox="1"/>
          <p:nvPr/>
        </p:nvSpPr>
        <p:spPr>
          <a:xfrm>
            <a:off x="1893888" y="3043238"/>
            <a:ext cx="7778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>
                <a:solidFill>
                  <a:schemeClr val="bg1"/>
                </a:solidFill>
              </a:rPr>
              <a:t>Meso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B5038-5F29-AD6D-D01A-4C63F1D0D555}"/>
              </a:ext>
            </a:extLst>
          </p:cNvPr>
          <p:cNvSpPr txBox="1"/>
          <p:nvPr/>
        </p:nvSpPr>
        <p:spPr>
          <a:xfrm>
            <a:off x="1893888" y="3875088"/>
            <a:ext cx="5937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>
                <a:solidFill>
                  <a:schemeClr val="bg1"/>
                </a:solidFill>
              </a:rPr>
              <a:t>Micro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">
            <a:extLst>
              <a:ext uri="{FF2B5EF4-FFF2-40B4-BE49-F238E27FC236}">
                <a16:creationId xmlns:a16="http://schemas.microsoft.com/office/drawing/2014/main" id="{BDFBA19B-5D49-99B2-67C8-169C43D45D14}"/>
              </a:ext>
            </a:extLst>
          </p:cNvPr>
          <p:cNvSpPr txBox="1">
            <a:spLocks noGrp="1" noChangeArrowheads="1"/>
          </p:cNvSpPr>
          <p:nvPr>
            <p:ph type="body" sz="quarter" idx="12"/>
          </p:nvPr>
        </p:nvSpPr>
        <p:spPr>
          <a:xfrm>
            <a:off x="157163" y="555625"/>
            <a:ext cx="8785225" cy="542925"/>
          </a:xfrm>
        </p:spPr>
        <p:txBody>
          <a:bodyPr/>
          <a:lstStyle/>
          <a:p>
            <a:r>
              <a:rPr lang="en-GB" altLang="en-US" sz="3200">
                <a:solidFill>
                  <a:srgbClr val="3BACCF"/>
                </a:solidFill>
                <a:latin typeface="Proxima Nova" charset="0"/>
                <a:cs typeface="Arial" panose="020B0604020202020204" pitchFamily="34" charset="0"/>
              </a:rPr>
              <a:t>Shifting foci of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5DE00-DAA1-4E2F-6AFF-454688A50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520825"/>
            <a:ext cx="8572500" cy="3386138"/>
          </a:xfrm>
        </p:spPr>
        <p:txBody>
          <a:bodyPr/>
          <a:lstStyle/>
          <a:p>
            <a:pPr>
              <a:defRPr/>
            </a:pPr>
            <a:r>
              <a:rPr lang="en-GB" sz="1800"/>
              <a:t>“The appraisal of machine-readable records involves the evaluation of the information contained in the records (</a:t>
            </a:r>
            <a:r>
              <a:rPr lang="en-GB" sz="1800" u="sng"/>
              <a:t>content analysis</a:t>
            </a:r>
            <a:r>
              <a:rPr lang="en-GB" sz="1800"/>
              <a:t>), as well as an evaluation of the technical aspects of the records (</a:t>
            </a:r>
            <a:r>
              <a:rPr lang="en-GB" sz="1800" u="sng"/>
              <a:t>technical analysis</a:t>
            </a:r>
            <a:r>
              <a:rPr lang="en-GB" sz="1800"/>
              <a:t>). The content analysis involves the traditional activities of archival appraisal combined with some new considerations particular to machine-readable records. The technical analysis is a relatively new activity in the appraisal of records, but one which is of the utmost importance in the evaluation of machine-readable records.” </a:t>
            </a:r>
          </a:p>
          <a:p>
            <a:pPr>
              <a:defRPr/>
            </a:pPr>
            <a:endParaRPr lang="en-GB" sz="1200"/>
          </a:p>
          <a:p>
            <a:pPr>
              <a:defRPr/>
            </a:pPr>
            <a:r>
              <a:rPr lang="en-GB" sz="1200"/>
              <a:t>The Archival appraisal of machine-readable records: a RAMP study with guidelines prepared by Harold Naugler for the General Information Programme and UNISIST. Paris: Unesco, 1984.</a:t>
            </a:r>
          </a:p>
          <a:p>
            <a:pPr>
              <a:defRPr/>
            </a:pPr>
            <a:endParaRPr lang="en-GB" sz="1350"/>
          </a:p>
          <a:p>
            <a:pPr>
              <a:defRPr/>
            </a:pPr>
            <a:endParaRPr lang="en-GB" sz="1350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B942A-2564-61C1-B623-BC35989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88" y="1612900"/>
            <a:ext cx="7881937" cy="3135313"/>
          </a:xfrm>
        </p:spPr>
        <p:txBody>
          <a:bodyPr/>
          <a:lstStyle/>
          <a:p>
            <a:pPr>
              <a:defRPr/>
            </a:pPr>
            <a:r>
              <a:rPr lang="en-GB"/>
              <a:t>Paradigm project (2005-2007), Useful appraisal tools, </a:t>
            </a:r>
            <a:r>
              <a:rPr lang="en-GB">
                <a:solidFill>
                  <a:srgbClr val="3BACCF"/>
                </a:solidFill>
                <a:hlinkClick r:id="rId3"/>
              </a:rPr>
              <a:t>paradigm | workbook on digital private papers | appraisal and disposal | useful appraisal tools (archive-it.org)</a:t>
            </a:r>
            <a:br>
              <a:rPr lang="en-GB" u="sng">
                <a:solidFill>
                  <a:srgbClr val="3BACCF"/>
                </a:solidFill>
              </a:rPr>
            </a:br>
            <a:endParaRPr lang="en-GB" u="sng">
              <a:solidFill>
                <a:srgbClr val="3BACCF"/>
              </a:solidFill>
            </a:endParaRPr>
          </a:p>
          <a:p>
            <a:pPr>
              <a:defRPr/>
            </a:pPr>
            <a:r>
              <a:rPr lang="en-GB"/>
              <a:t>Directory tools, Directory management tools, Synchronisation (to find duplicates), File comparison tools, Digital forensic tools.</a:t>
            </a:r>
          </a:p>
          <a:p>
            <a:pPr>
              <a:defRPr/>
            </a:pPr>
            <a:endParaRPr lang="en-GB"/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/>
              <a:t>DROID – The National Archives (UK) - </a:t>
            </a:r>
            <a:r>
              <a:rPr lang="en-GB">
                <a:solidFill>
                  <a:srgbClr val="3BACCF"/>
                </a:solidFill>
                <a:hlinkClick r:id="rId4"/>
              </a:rPr>
              <a:t>Download DROID: file format identification tool - The National Archives</a:t>
            </a:r>
            <a:r>
              <a:rPr lang="en-GB">
                <a:solidFill>
                  <a:srgbClr val="3BACCF"/>
                </a:solidFill>
              </a:rPr>
              <a:t>  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/>
              <a:t>Bitcurator, </a:t>
            </a:r>
            <a:r>
              <a:rPr lang="en-GB">
                <a:solidFill>
                  <a:srgbClr val="3BACCF"/>
                </a:solidFill>
                <a:hlinkClick r:id="rId5"/>
              </a:rPr>
              <a:t>https://bitcurator.net/</a:t>
            </a:r>
            <a:endParaRPr lang="en-GB">
              <a:solidFill>
                <a:srgbClr val="3BACCF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/>
              <a:t>ePADD, </a:t>
            </a:r>
            <a:r>
              <a:rPr lang="en-GB">
                <a:solidFill>
                  <a:srgbClr val="3BACCF"/>
                </a:solidFill>
                <a:hlinkClick r:id="rId6"/>
              </a:rPr>
              <a:t>https://library.stanford.edu/projects/epadd</a:t>
            </a:r>
            <a:endParaRPr lang="en-GB">
              <a:solidFill>
                <a:srgbClr val="3BACCF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/>
              <a:t>Archifiltre, </a:t>
            </a:r>
            <a:r>
              <a:rPr lang="en-GB">
                <a:solidFill>
                  <a:srgbClr val="3BACCF"/>
                </a:solidFill>
                <a:hlinkClick r:id="rId7"/>
              </a:rPr>
              <a:t>https://archifiltre.fabrique.social.gouv.fr/</a:t>
            </a:r>
            <a:endParaRPr lang="en-GB">
              <a:solidFill>
                <a:srgbClr val="3BACCF"/>
              </a:solidFill>
            </a:endParaRPr>
          </a:p>
          <a:p>
            <a:pPr>
              <a:defRPr/>
            </a:pPr>
            <a:endParaRPr lang="en-GB" sz="180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GB" sz="1620"/>
          </a:p>
        </p:txBody>
      </p:sp>
      <p:sp>
        <p:nvSpPr>
          <p:cNvPr id="12291" name="Text Placeholder 4">
            <a:extLst>
              <a:ext uri="{FF2B5EF4-FFF2-40B4-BE49-F238E27FC236}">
                <a16:creationId xmlns:a16="http://schemas.microsoft.com/office/drawing/2014/main" id="{2DF6AA3A-0887-B6C4-9B7B-19E148C80514}"/>
              </a:ext>
            </a:extLst>
          </p:cNvPr>
          <p:cNvSpPr txBox="1">
            <a:spLocks noGrp="1" noChangeArrowheads="1"/>
          </p:cNvSpPr>
          <p:nvPr>
            <p:ph type="body" sz="quarter" idx="14"/>
          </p:nvPr>
        </p:nvSpPr>
        <p:spPr>
          <a:xfrm>
            <a:off x="357188" y="630238"/>
            <a:ext cx="8859837" cy="355600"/>
          </a:xfrm>
        </p:spPr>
        <p:txBody>
          <a:bodyPr/>
          <a:lstStyle/>
          <a:p>
            <a:r>
              <a:rPr lang="en-GB" altLang="en-US" sz="3600">
                <a:solidFill>
                  <a:srgbClr val="3BACCF"/>
                </a:solidFill>
                <a:latin typeface="Proxima Nova" charset="0"/>
                <a:cs typeface="Arial" panose="020B0604020202020204" pitchFamily="34" charset="0"/>
              </a:rPr>
              <a:t>Data acquistion</a:t>
            </a:r>
          </a:p>
          <a:p>
            <a:endParaRPr lang="en-GB" altLang="en-US" sz="3600">
              <a:solidFill>
                <a:srgbClr val="3BACCF"/>
              </a:solidFill>
              <a:latin typeface="Proxima Nova" charset="0"/>
              <a:cs typeface="Arial" panose="020B0604020202020204" pitchFamily="34" charset="0"/>
            </a:endParaRPr>
          </a:p>
          <a:p>
            <a:endParaRPr lang="en-GB" altLang="en-US" sz="3600">
              <a:solidFill>
                <a:srgbClr val="3BACCF"/>
              </a:solidFill>
              <a:latin typeface="Proxima Nova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21643-DA81-DE4F-4692-696F3F496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7163" y="1554163"/>
            <a:ext cx="4692650" cy="2606675"/>
          </a:xfrm>
        </p:spPr>
        <p:txBody>
          <a:bodyPr/>
          <a:lstStyle/>
          <a:p>
            <a:pPr>
              <a:defRPr/>
            </a:pPr>
            <a:r>
              <a:rPr lang="en-GB"/>
              <a:t>“Visualization and VA hold much promise as tools to support a sustainable future for archives, particularly as cognitive aid to archivists in undertaking complex analytic tasks, like arrangement and description, which cannot yet fully be achieved using computational methods.”</a:t>
            </a:r>
          </a:p>
          <a:p>
            <a:pPr>
              <a:defRPr/>
            </a:pPr>
            <a:r>
              <a:rPr lang="en-GB"/>
              <a:t>“To leverage archivists’ use of form to infer context, we propose to develop a computer algorithm to cluster archival records by their form.”</a:t>
            </a:r>
            <a:endParaRPr lang="en-GB" sz="1620"/>
          </a:p>
          <a:p>
            <a:pPr>
              <a:defRPr/>
            </a:pPr>
            <a:endParaRPr lang="en-GB" sz="1200"/>
          </a:p>
          <a:p>
            <a:pPr>
              <a:defRPr/>
            </a:pPr>
            <a:r>
              <a:rPr lang="en-GB" sz="1050">
                <a:solidFill>
                  <a:srgbClr val="333333"/>
                </a:solidFill>
                <a:latin typeface="-apple-system"/>
              </a:rPr>
              <a:t>Lemieux, V.L. Visual analytics, cognition and archival arrangement and description: studying archivists’ cognitive tasks to leverage visual thinking for a sustainable archival future. </a:t>
            </a:r>
            <a:r>
              <a:rPr lang="en-GB" sz="1050" i="1">
                <a:solidFill>
                  <a:srgbClr val="333333"/>
                </a:solidFill>
                <a:latin typeface="-apple-system"/>
              </a:rPr>
              <a:t>Arch Sci</a:t>
            </a:r>
            <a:r>
              <a:rPr lang="en-GB" sz="1050">
                <a:solidFill>
                  <a:srgbClr val="333333"/>
                </a:solidFill>
                <a:latin typeface="-apple-system"/>
              </a:rPr>
              <a:t> </a:t>
            </a:r>
            <a:r>
              <a:rPr lang="en-GB" sz="1050" b="1">
                <a:solidFill>
                  <a:srgbClr val="333333"/>
                </a:solidFill>
                <a:latin typeface="-apple-system"/>
              </a:rPr>
              <a:t>15</a:t>
            </a:r>
            <a:r>
              <a:rPr lang="en-GB" sz="1050">
                <a:solidFill>
                  <a:srgbClr val="333333"/>
                </a:solidFill>
                <a:latin typeface="-apple-system"/>
              </a:rPr>
              <a:t>, 25–49 (2015). </a:t>
            </a:r>
            <a:br>
              <a:rPr lang="en-GB" sz="1050">
                <a:solidFill>
                  <a:srgbClr val="333333"/>
                </a:solidFill>
                <a:latin typeface="-apple-system"/>
              </a:rPr>
            </a:br>
            <a:r>
              <a:rPr lang="en-GB" sz="1050">
                <a:solidFill>
                  <a:srgbClr val="333333"/>
                </a:solidFill>
                <a:latin typeface="-apple-system"/>
              </a:rPr>
              <a:t>https://doi.org/10.1007/s10502-013-9212-y</a:t>
            </a:r>
            <a:endParaRPr lang="en-GB" sz="1200"/>
          </a:p>
          <a:p>
            <a:pPr>
              <a:spcBef>
                <a:spcPts val="0"/>
              </a:spcBef>
              <a:defRPr/>
            </a:pPr>
            <a:endParaRPr lang="en-GB" sz="1620"/>
          </a:p>
        </p:txBody>
      </p:sp>
      <p:sp>
        <p:nvSpPr>
          <p:cNvPr id="14339" name="Text Placeholder 4">
            <a:extLst>
              <a:ext uri="{FF2B5EF4-FFF2-40B4-BE49-F238E27FC236}">
                <a16:creationId xmlns:a16="http://schemas.microsoft.com/office/drawing/2014/main" id="{4F94F8BF-4E3D-19D1-C904-77DE4AC93EAD}"/>
              </a:ext>
            </a:extLst>
          </p:cNvPr>
          <p:cNvSpPr txBox="1">
            <a:spLocks noGrp="1" noChangeArrowheads="1"/>
          </p:cNvSpPr>
          <p:nvPr>
            <p:ph type="body" sz="quarter" idx="14"/>
          </p:nvPr>
        </p:nvSpPr>
        <p:spPr>
          <a:xfrm>
            <a:off x="431800" y="495300"/>
            <a:ext cx="8859838" cy="355600"/>
          </a:xfrm>
        </p:spPr>
        <p:txBody>
          <a:bodyPr/>
          <a:lstStyle/>
          <a:p>
            <a:r>
              <a:rPr lang="en-GB" altLang="en-US" sz="3600">
                <a:solidFill>
                  <a:srgbClr val="3BACCF"/>
                </a:solidFill>
                <a:latin typeface="Proxima Nova" charset="0"/>
                <a:cs typeface="Arial" panose="020B0604020202020204" pitchFamily="34" charset="0"/>
              </a:rPr>
              <a:t>Data visualisation</a:t>
            </a:r>
          </a:p>
        </p:txBody>
      </p:sp>
      <p:pic>
        <p:nvPicPr>
          <p:cNvPr id="14340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2B8804C-83A6-7D3D-5DF8-783732A7F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541463"/>
            <a:ext cx="34004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7B05B01E-D94B-62C0-A9A8-B1B6372F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487738"/>
            <a:ext cx="32131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41940-30B1-5B17-1DD4-33973AB677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650" y="1512888"/>
            <a:ext cx="8466138" cy="313531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/>
              <a:t>Anne Gilliland-Swetland, "Development of an Expert Assistant for Archival Appraisal of Electronic Communications: An Exploratory Study," PhD Dissertation, University of Michigan, 1995. </a:t>
            </a:r>
            <a:br>
              <a:rPr lang="en-GB" sz="1620"/>
            </a:br>
            <a:r>
              <a:rPr lang="en-GB" sz="1200"/>
              <a:t>(Described in Chapter 23 in </a:t>
            </a:r>
            <a:r>
              <a:rPr lang="en-GB" sz="1200" i="1"/>
              <a:t>Research in the Archival Multiverse</a:t>
            </a:r>
            <a:r>
              <a:rPr lang="en-GB" sz="1200"/>
              <a:t>, </a:t>
            </a:r>
            <a:r>
              <a:rPr lang="en-GB" sz="1200">
                <a:solidFill>
                  <a:srgbClr val="3BACCF"/>
                </a:solidFill>
                <a:hlinkClick r:id="rId3"/>
              </a:rPr>
              <a:t>https://library.oapen.org/handle/20.500.12657/31429</a:t>
            </a:r>
            <a:r>
              <a:rPr lang="en-GB" sz="1200">
                <a:solidFill>
                  <a:srgbClr val="3BACCF"/>
                </a:solidFill>
              </a:rPr>
              <a:t>)</a:t>
            </a:r>
            <a:br>
              <a:rPr lang="en-GB" sz="1200">
                <a:solidFill>
                  <a:srgbClr val="3BACCF"/>
                </a:solidFill>
              </a:rPr>
            </a:br>
            <a:endParaRPr lang="en-GB" sz="1200">
              <a:solidFill>
                <a:srgbClr val="3BACCF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GB" sz="1200">
              <a:solidFill>
                <a:srgbClr val="3BACCF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GB" sz="1200">
              <a:solidFill>
                <a:srgbClr val="3BACCF"/>
              </a:solidFill>
            </a:endParaRPr>
          </a:p>
          <a:p>
            <a:pPr>
              <a:defRPr/>
            </a:pPr>
            <a:r>
              <a:rPr lang="en-GB"/>
              <a:t>“</a:t>
            </a:r>
            <a:r>
              <a:rPr lang="en-GB">
                <a:solidFill>
                  <a:srgbClr val="0B0C0C"/>
                </a:solidFill>
              </a:rPr>
              <a:t>At its core, AI is a research field spanning philosophy, logic, statistics, computer science, mathematics, neuroscience, linguistics, cognitive psychology and economics. AI can be defined as the use of digital technology to create </a:t>
            </a:r>
            <a:r>
              <a:rPr lang="en-GB" b="1">
                <a:solidFill>
                  <a:srgbClr val="0B0C0C"/>
                </a:solidFill>
              </a:rPr>
              <a:t>systems capable of performing tasks commonly thought to require intelligence</a:t>
            </a:r>
            <a:r>
              <a:rPr lang="en-GB">
                <a:solidFill>
                  <a:srgbClr val="0B0C0C"/>
                </a:solidFill>
              </a:rPr>
              <a:t>. AI is constantly evolving, but generally it: a) involves machines using statistics to find patterns in large amounts of data, b) is the ability to perform repetitive tasks with data without the need for constant human guidance”</a:t>
            </a:r>
          </a:p>
          <a:p>
            <a:pPr>
              <a:defRPr/>
            </a:pPr>
            <a:r>
              <a:rPr lang="en-GB" sz="1200">
                <a:solidFill>
                  <a:srgbClr val="3BACCF"/>
                </a:solidFill>
                <a:hlinkClick r:id="rId4"/>
              </a:rPr>
              <a:t>A guide to using artificial intelligence in the public sector - GOV.UK (www.gov.uk)</a:t>
            </a:r>
            <a:endParaRPr lang="en-GB" sz="1350">
              <a:solidFill>
                <a:srgbClr val="3BACCF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GB" sz="1350"/>
          </a:p>
          <a:p>
            <a:pPr>
              <a:spcBef>
                <a:spcPts val="0"/>
              </a:spcBef>
              <a:defRPr/>
            </a:pPr>
            <a:endParaRPr lang="en-GB">
              <a:solidFill>
                <a:srgbClr val="3BACCF"/>
              </a:solidFill>
            </a:endParaRPr>
          </a:p>
        </p:txBody>
      </p:sp>
      <p:sp>
        <p:nvSpPr>
          <p:cNvPr id="16387" name="Text Placeholder 4">
            <a:extLst>
              <a:ext uri="{FF2B5EF4-FFF2-40B4-BE49-F238E27FC236}">
                <a16:creationId xmlns:a16="http://schemas.microsoft.com/office/drawing/2014/main" id="{DBA6D7F7-3058-3E4B-BFB6-7AD8006DF339}"/>
              </a:ext>
            </a:extLst>
          </p:cNvPr>
          <p:cNvSpPr txBox="1">
            <a:spLocks noGrp="1" noChangeArrowheads="1"/>
          </p:cNvSpPr>
          <p:nvPr>
            <p:ph type="body" sz="quarter" idx="14"/>
          </p:nvPr>
        </p:nvSpPr>
        <p:spPr>
          <a:xfrm>
            <a:off x="374650" y="615950"/>
            <a:ext cx="8859838" cy="354013"/>
          </a:xfrm>
        </p:spPr>
        <p:txBody>
          <a:bodyPr/>
          <a:lstStyle/>
          <a:p>
            <a:r>
              <a:rPr lang="en-GB" altLang="en-US" sz="3600">
                <a:solidFill>
                  <a:srgbClr val="3BACCF"/>
                </a:solidFill>
                <a:latin typeface="Proxima Nova" charset="0"/>
                <a:cs typeface="Arial" panose="020B0604020202020204" pitchFamily="34" charset="0"/>
              </a:rPr>
              <a:t>Rules and patterns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CBB3D-1D41-C96E-EB7C-22852D58A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38" y="1322388"/>
            <a:ext cx="7881937" cy="10620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/>
              <a:t>“The eDiscovery software tools are able to facilitate a ‘funnel’ approach to analysing born-digital records collections. The amount of information to review can be systematically reduced by using the tools”</a:t>
            </a:r>
          </a:p>
          <a:p>
            <a:pPr>
              <a:spcBef>
                <a:spcPts val="0"/>
              </a:spcBef>
              <a:defRPr/>
            </a:pPr>
            <a:endParaRPr lang="en-GB" sz="1050"/>
          </a:p>
          <a:p>
            <a:pPr>
              <a:spcBef>
                <a:spcPts val="0"/>
              </a:spcBef>
              <a:defRPr/>
            </a:pPr>
            <a:r>
              <a:rPr lang="en-GB" sz="1050"/>
              <a:t>The National Archives (2016), The application of technology-assisted review to born-digital records transfer, Inquiries and beyond: Research report. </a:t>
            </a:r>
            <a:r>
              <a:rPr lang="en-GB" sz="1050">
                <a:solidFill>
                  <a:srgbClr val="3BACCF"/>
                </a:solidFill>
                <a:hlinkClick r:id="rId3"/>
              </a:rPr>
              <a:t>technology-assisted-review-to-born-digital-records-transfer.pdf (nationalarchives.gov.uk)</a:t>
            </a:r>
            <a:br>
              <a:rPr lang="en-GB">
                <a:solidFill>
                  <a:srgbClr val="3BACCF"/>
                </a:solidFill>
              </a:rPr>
            </a:br>
            <a:endParaRPr lang="en-GB" sz="1620">
              <a:solidFill>
                <a:srgbClr val="3BACCF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GB" sz="1620"/>
          </a:p>
        </p:txBody>
      </p:sp>
      <p:sp>
        <p:nvSpPr>
          <p:cNvPr id="18435" name="Text Placeholder 4">
            <a:extLst>
              <a:ext uri="{FF2B5EF4-FFF2-40B4-BE49-F238E27FC236}">
                <a16:creationId xmlns:a16="http://schemas.microsoft.com/office/drawing/2014/main" id="{4676B41F-E093-63C1-B469-1D25550B129B}"/>
              </a:ext>
            </a:extLst>
          </p:cNvPr>
          <p:cNvSpPr txBox="1">
            <a:spLocks noGrp="1" noChangeArrowheads="1"/>
          </p:cNvSpPr>
          <p:nvPr>
            <p:ph type="body" sz="quarter" idx="14"/>
          </p:nvPr>
        </p:nvSpPr>
        <p:spPr>
          <a:xfrm>
            <a:off x="284163" y="412750"/>
            <a:ext cx="8859837" cy="354013"/>
          </a:xfrm>
        </p:spPr>
        <p:txBody>
          <a:bodyPr/>
          <a:lstStyle/>
          <a:p>
            <a:r>
              <a:rPr lang="en-GB" altLang="en-US" sz="3600">
                <a:solidFill>
                  <a:srgbClr val="3BACCF"/>
                </a:solidFill>
                <a:latin typeface="Proxima Nova" charset="0"/>
                <a:cs typeface="Arial" panose="020B0604020202020204" pitchFamily="34" charset="0"/>
              </a:rPr>
              <a:t>A question of balance</a:t>
            </a:r>
          </a:p>
        </p:txBody>
      </p:sp>
      <p:pic>
        <p:nvPicPr>
          <p:cNvPr id="18436" name="Picture 2" descr="Electronic Discovery Reference Model">
            <a:extLst>
              <a:ext uri="{FF2B5EF4-FFF2-40B4-BE49-F238E27FC236}">
                <a16:creationId xmlns:a16="http://schemas.microsoft.com/office/drawing/2014/main" id="{757D6194-8BCE-791E-AFB5-4AE911AB3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857500"/>
            <a:ext cx="42021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251247-AB9B-ADB2-B2E7-4258E0F77E0C}"/>
              </a:ext>
            </a:extLst>
          </p:cNvPr>
          <p:cNvSpPr txBox="1"/>
          <p:nvPr/>
        </p:nvSpPr>
        <p:spPr>
          <a:xfrm>
            <a:off x="1722438" y="1322388"/>
            <a:ext cx="18573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sz="10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3E062-24C7-E0C7-D435-A47C49EA999F}"/>
              </a:ext>
            </a:extLst>
          </p:cNvPr>
          <p:cNvSpPr txBox="1"/>
          <p:nvPr/>
        </p:nvSpPr>
        <p:spPr>
          <a:xfrm>
            <a:off x="350838" y="2790825"/>
            <a:ext cx="3336925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500"/>
              <a:t>“the key … is to find a balance between two extremes: making sweeping statements about large batches of records and undertaking very granular assessment” </a:t>
            </a:r>
          </a:p>
          <a:p>
            <a:pPr>
              <a:defRPr/>
            </a:pPr>
            <a:endParaRPr lang="en-GB" sz="1050"/>
          </a:p>
          <a:p>
            <a:pPr>
              <a:defRPr/>
            </a:pPr>
            <a:r>
              <a:rPr lang="en-GB" sz="1050"/>
              <a:t>Victoria Sloyan (2016) Born-digital archives at the Wellcome Library: appraisal and sensitivity review of two hard drives, Archives and Records, 37:1, 20-36, DOI: </a:t>
            </a:r>
            <a:r>
              <a:rPr lang="en-GB" sz="1050">
                <a:solidFill>
                  <a:srgbClr val="3BACCF"/>
                </a:solidFill>
                <a:hlinkClick r:id="rId5"/>
              </a:rPr>
              <a:t>10.1080/23257962.2016.1144504</a:t>
            </a:r>
            <a:endParaRPr lang="en-GB" sz="1050">
              <a:solidFill>
                <a:srgbClr val="3BACCF"/>
              </a:solidFill>
            </a:endParaRPr>
          </a:p>
          <a:p>
            <a:pPr>
              <a:defRPr/>
            </a:pPr>
            <a:endParaRPr lang="en-GB" sz="10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4">
            <a:extLst>
              <a:ext uri="{FF2B5EF4-FFF2-40B4-BE49-F238E27FC236}">
                <a16:creationId xmlns:a16="http://schemas.microsoft.com/office/drawing/2014/main" id="{378BA27E-7C4C-CE0B-8547-E338D9D5B98C}"/>
              </a:ext>
            </a:extLst>
          </p:cNvPr>
          <p:cNvSpPr txBox="1">
            <a:spLocks noGrp="1" noChangeArrowheads="1"/>
          </p:cNvSpPr>
          <p:nvPr>
            <p:ph type="body" sz="quarter" idx="14"/>
          </p:nvPr>
        </p:nvSpPr>
        <p:spPr>
          <a:xfrm>
            <a:off x="458788" y="539750"/>
            <a:ext cx="8859837" cy="393700"/>
          </a:xfrm>
        </p:spPr>
        <p:txBody>
          <a:bodyPr/>
          <a:lstStyle/>
          <a:p>
            <a:r>
              <a:rPr lang="en-GB" altLang="en-US" sz="3600">
                <a:solidFill>
                  <a:srgbClr val="3BACCF"/>
                </a:solidFill>
                <a:latin typeface="Proxima Nova" charset="0"/>
                <a:cs typeface="Arial" panose="020B0604020202020204" pitchFamily="34" charset="0"/>
              </a:rPr>
              <a:t>Better data?</a:t>
            </a:r>
          </a:p>
        </p:txBody>
      </p:sp>
      <p:pic>
        <p:nvPicPr>
          <p:cNvPr id="20483" name="Content Placeholder 6">
            <a:extLst>
              <a:ext uri="{FF2B5EF4-FFF2-40B4-BE49-F238E27FC236}">
                <a16:creationId xmlns:a16="http://schemas.microsoft.com/office/drawing/2014/main" id="{95F63A7D-CEB7-033D-86B2-83EFD8EF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35583" r="75600" b="42677"/>
          <a:stretch>
            <a:fillRect/>
          </a:stretch>
        </p:blipFill>
        <p:spPr bwMode="auto">
          <a:xfrm>
            <a:off x="369888" y="1633538"/>
            <a:ext cx="34226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49C7FD-845F-94C1-95F6-A37F8E9BD1E0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458788" y="4537075"/>
            <a:ext cx="3244850" cy="307975"/>
          </a:xfrm>
          <a:ln w="19050">
            <a:miter lim="800000"/>
          </a:ln>
        </p:spPr>
        <p:txBody>
          <a:bodyPr lIns="0" tIns="0" rIns="0" bIns="0" rtlCol="0">
            <a:noAutofit/>
          </a:bodyPr>
          <a:lstStyle/>
          <a:p>
            <a:pPr>
              <a:defRPr/>
            </a:pPr>
            <a:r>
              <a:rPr lang="en-GB" sz="1200" dirty="0">
                <a:solidFill>
                  <a:srgbClr val="3BACCF"/>
                </a:solidFill>
                <a:hlinkClick r:id="rId4"/>
              </a:rPr>
              <a:t>The Cybernetics Thought Collective</a:t>
            </a:r>
            <a:endParaRPr lang="en-GB" sz="1200" dirty="0">
              <a:solidFill>
                <a:srgbClr val="3BACCF"/>
              </a:solidFill>
            </a:endParaRPr>
          </a:p>
          <a:p>
            <a:pPr>
              <a:spcAft>
                <a:spcPts val="750"/>
              </a:spcAft>
              <a:defRPr/>
            </a:pPr>
            <a:endParaRPr lang="en-GB" sz="1050" dirty="0" err="1"/>
          </a:p>
        </p:txBody>
      </p:sp>
      <p:pic>
        <p:nvPicPr>
          <p:cNvPr id="20485" name="Picture 2" descr="Screenshot of the new ‘other possible matches’ feature ">
            <a:extLst>
              <a:ext uri="{FF2B5EF4-FFF2-40B4-BE49-F238E27FC236}">
                <a16:creationId xmlns:a16="http://schemas.microsoft.com/office/drawing/2014/main" id="{73801FEF-5AA8-AF60-54F5-4FCB13EF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5"/>
          <a:stretch>
            <a:fillRect/>
          </a:stretch>
        </p:blipFill>
        <p:spPr bwMode="auto">
          <a:xfrm>
            <a:off x="4121150" y="1023938"/>
            <a:ext cx="43275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917F4DC-FACA-D146-4D34-D7FF8E1A9A89}"/>
              </a:ext>
            </a:extLst>
          </p:cNvPr>
          <p:cNvSpPr txBox="1">
            <a:spLocks/>
          </p:cNvSpPr>
          <p:nvPr/>
        </p:nvSpPr>
        <p:spPr bwMode="auto">
          <a:xfrm>
            <a:off x="4333875" y="4851400"/>
            <a:ext cx="4173538" cy="51911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50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GB" sz="1200" kern="0"/>
              <a:t>Traces through time - </a:t>
            </a:r>
            <a:r>
              <a:rPr lang="en-GB" sz="1050" kern="0">
                <a:solidFill>
                  <a:srgbClr val="3BACCF"/>
                </a:solidFill>
                <a:hlinkClick r:id="rId6"/>
              </a:rPr>
              <a:t>Making connections: tracing people through our collection - The National Archives blog</a:t>
            </a:r>
            <a:endParaRPr lang="en-GB" sz="1050" kern="0" dirty="0" err="1">
              <a:solidFill>
                <a:srgbClr val="3BACC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aster Titl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1139</Words>
  <Application>Microsoft Office PowerPoint</Application>
  <PresentationFormat>On-screen Show (16:10)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Verdana</vt:lpstr>
      <vt:lpstr>Roboto Mono</vt:lpstr>
      <vt:lpstr>Open Sans</vt:lpstr>
      <vt:lpstr>Tahoma</vt:lpstr>
      <vt:lpstr>Calibri</vt:lpstr>
      <vt:lpstr>Proxima Nova</vt:lpstr>
      <vt:lpstr>-apple-system</vt:lpstr>
      <vt:lpstr>Wingdings</vt:lpstr>
      <vt:lpstr>Source Sans Pro</vt:lpstr>
      <vt:lpstr>1_Master Title</vt:lpstr>
      <vt:lpstr>There is no substitute for careful analytical work AI and appraisal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</dc:title>
  <dc:creator>Bunn, Jenny</dc:creator>
  <cp:lastModifiedBy>Bunn, Jenny</cp:lastModifiedBy>
  <cp:revision>15</cp:revision>
  <cp:lastPrinted>2023-10-16T11:41:42Z</cp:lastPrinted>
  <dcterms:modified xsi:type="dcterms:W3CDTF">2023-10-17T12:31:18Z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c22e59-6e76-40e7-9277-37c464fc6354_Enabled">
    <vt:lpwstr>true</vt:lpwstr>
  </property>
  <property fmtid="{D5CDD505-2E9C-101B-9397-08002B2CF9AE}" pid="3" name="MSIP_Label_61c22e59-6e76-40e7-9277-37c464fc6354_SetDate">
    <vt:lpwstr>2023-10-17T12:31:13Z</vt:lpwstr>
  </property>
  <property fmtid="{D5CDD505-2E9C-101B-9397-08002B2CF9AE}" pid="4" name="MSIP_Label_61c22e59-6e76-40e7-9277-37c464fc6354_Method">
    <vt:lpwstr>Privileged</vt:lpwstr>
  </property>
  <property fmtid="{D5CDD505-2E9C-101B-9397-08002B2CF9AE}" pid="5" name="MSIP_Label_61c22e59-6e76-40e7-9277-37c464fc6354_Name">
    <vt:lpwstr>OFFICIAL</vt:lpwstr>
  </property>
  <property fmtid="{D5CDD505-2E9C-101B-9397-08002B2CF9AE}" pid="6" name="MSIP_Label_61c22e59-6e76-40e7-9277-37c464fc6354_SiteId">
    <vt:lpwstr>f99512c1-fd9f-4475-9896-9a0b3cdc50ec</vt:lpwstr>
  </property>
  <property fmtid="{D5CDD505-2E9C-101B-9397-08002B2CF9AE}" pid="7" name="MSIP_Label_61c22e59-6e76-40e7-9277-37c464fc6354_ActionId">
    <vt:lpwstr>ed356313-92fd-4866-ac46-e1a7e726c99c</vt:lpwstr>
  </property>
  <property fmtid="{D5CDD505-2E9C-101B-9397-08002B2CF9AE}" pid="8" name="MSIP_Label_61c22e59-6e76-40e7-9277-37c464fc6354_ContentBits">
    <vt:lpwstr>0</vt:lpwstr>
  </property>
</Properties>
</file>