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sldIdLst>
    <p:sldId id="256" r:id="rId7"/>
    <p:sldId id="257" r:id="rId8"/>
    <p:sldId id="275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4" r:id="rId17"/>
    <p:sldId id="285" r:id="rId18"/>
    <p:sldId id="286" r:id="rId19"/>
    <p:sldId id="289" r:id="rId20"/>
    <p:sldId id="281" r:id="rId21"/>
    <p:sldId id="270" r:id="rId22"/>
    <p:sldId id="271" r:id="rId23"/>
    <p:sldId id="290" r:id="rId24"/>
    <p:sldId id="291" r:id="rId25"/>
    <p:sldId id="294" r:id="rId26"/>
    <p:sldId id="293" r:id="rId27"/>
    <p:sldId id="292" r:id="rId28"/>
    <p:sldId id="258" r:id="rId29"/>
    <p:sldId id="287" r:id="rId30"/>
    <p:sldId id="288" r:id="rId31"/>
    <p:sldId id="29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22DC5E-259C-4B76-975B-DB917D423151}" v="902" dt="2023-10-27T20:56:54.5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">
            <a:extLst>
              <a:ext uri="{FF2B5EF4-FFF2-40B4-BE49-F238E27FC236}">
                <a16:creationId xmlns:a16="http://schemas.microsoft.com/office/drawing/2014/main" id="{4C65D6B9-198E-4B00-A5A4-66F0171AD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900000"/>
            <a:ext cx="4824000" cy="900000"/>
          </a:xfrm>
        </p:spPr>
        <p:txBody>
          <a:bodyPr tIns="0">
            <a:normAutofit/>
          </a:bodyPr>
          <a:lstStyle>
            <a:lvl1pPr marL="0" indent="0">
              <a:buNone/>
              <a:defRPr sz="1200" cap="all" spc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CA" sz="1200"/>
              <a:t>Date</a:t>
            </a:r>
            <a:endParaRPr lang="en-CA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F06AF927-19E4-4799-83E2-B0CE33C0E0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1260000"/>
            <a:ext cx="4824000" cy="2871000"/>
          </a:xfrm>
          <a:noFill/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CA"/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2B15EB4F-6BEE-498D-A826-2C8A35C533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4398963"/>
            <a:ext cx="4822825" cy="68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2250" indent="0">
              <a:buNone/>
              <a:defRPr/>
            </a:lvl2pPr>
            <a:lvl3pPr marL="485775" indent="0">
              <a:buNone/>
              <a:defRPr/>
            </a:lvl3pPr>
            <a:lvl4pPr marL="757238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en-CA"/>
          </a:p>
        </p:txBody>
      </p:sp>
      <p:sp>
        <p:nvSpPr>
          <p:cNvPr id="10" name="Name">
            <a:extLst>
              <a:ext uri="{FF2B5EF4-FFF2-40B4-BE49-F238E27FC236}">
                <a16:creationId xmlns:a16="http://schemas.microsoft.com/office/drawing/2014/main" id="{53F71586-334E-421F-A2CB-0FFC559E2B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5206942"/>
            <a:ext cx="4824000" cy="360000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</a:t>
            </a:r>
            <a:endParaRPr lang="en-CA"/>
          </a:p>
        </p:txBody>
      </p:sp>
      <p:sp>
        <p:nvSpPr>
          <p:cNvPr id="9" name="Job Title">
            <a:extLst>
              <a:ext uri="{FF2B5EF4-FFF2-40B4-BE49-F238E27FC236}">
                <a16:creationId xmlns:a16="http://schemas.microsoft.com/office/drawing/2014/main" id="{2DF1CF35-677C-488F-9941-581E18C32A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5575942"/>
            <a:ext cx="4824000" cy="540000"/>
          </a:xfrm>
        </p:spPr>
        <p:txBody>
          <a:bodyPr t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cap="all" spc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CA" sz="1200"/>
              <a:t>Title</a:t>
            </a:r>
            <a:endParaRPr lang="en-CA"/>
          </a:p>
        </p:txBody>
      </p:sp>
      <p:pic>
        <p:nvPicPr>
          <p:cNvPr id="11" name="Picture 10" descr="Bank of Canada atrium">
            <a:extLst>
              <a:ext uri="{FF2B5EF4-FFF2-40B4-BE49-F238E27FC236}">
                <a16:creationId xmlns:a16="http://schemas.microsoft.com/office/drawing/2014/main" id="{2E7EBF57-13DD-47A9-84BE-D3F0A61809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6095552" y="-1"/>
            <a:ext cx="6095999" cy="6858000"/>
          </a:xfrm>
          <a:prstGeom prst="rect">
            <a:avLst/>
          </a:prstGeom>
        </p:spPr>
      </p:pic>
      <p:cxnSp>
        <p:nvCxnSpPr>
          <p:cNvPr id="13" name="Line">
            <a:extLst>
              <a:ext uri="{FF2B5EF4-FFF2-40B4-BE49-F238E27FC236}">
                <a16:creationId xmlns:a16="http://schemas.microsoft.com/office/drawing/2014/main" id="{EB08243C-69EA-41F1-A001-DF0B5A73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0000" y="4254732"/>
            <a:ext cx="4824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89F0425-0A34-4EF9-AC17-EBA87D52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3"/>
            <a:ext cx="1528763" cy="7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 | Title -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5A72EAD-3EA3-47B5-B5AD-E28C06F0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"/>
            <a:ext cx="10800000" cy="1269002"/>
          </a:xfrm>
        </p:spPr>
        <p:txBody>
          <a:bodyPr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822232DA-E24E-4872-8A77-E606E3943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6000" y="1269000"/>
            <a:ext cx="86400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36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 | Title -- One Column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1393DB8A-CE40-4BB4-9737-9CA9D80D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"/>
            <a:ext cx="10800000" cy="1269002"/>
          </a:xfrm>
        </p:spPr>
        <p:txBody>
          <a:bodyPr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4F39CF33-CF5A-4930-8B5D-8BA3345A6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6000" y="1269000"/>
            <a:ext cx="8640000" cy="4860000"/>
          </a:xfrm>
        </p:spPr>
        <p:txBody>
          <a:bodyPr tIns="0" anchor="ctr" anchorCtr="0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8111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 | Title -- 2 Column 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8F56113A-DD59-4FDE-A528-D39B7DCE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"/>
            <a:ext cx="10800000" cy="1269002"/>
          </a:xfrm>
        </p:spPr>
        <p:txBody>
          <a:bodyPr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Panel Title a">
            <a:extLst>
              <a:ext uri="{FF2B5EF4-FFF2-40B4-BE49-F238E27FC236}">
                <a16:creationId xmlns:a16="http://schemas.microsoft.com/office/drawing/2014/main" id="{323FABA9-B401-4737-9B1F-4BE8330BFD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998" y="1284024"/>
            <a:ext cx="5147451" cy="796317"/>
          </a:xfrm>
        </p:spPr>
        <p:txBody>
          <a:bodyPr wrap="square" tIns="288000" bIns="144000">
            <a:spAutoFit/>
          </a:bodyPr>
          <a:lstStyle>
            <a:lvl1pPr marL="0" indent="0">
              <a:buNone/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22245" indent="0">
              <a:buNone/>
              <a:defRPr/>
            </a:lvl2pPr>
            <a:lvl3pPr marL="485763" indent="0">
              <a:buNone/>
              <a:defRPr/>
            </a:lvl3pPr>
            <a:lvl4pPr marL="757220" indent="0">
              <a:buNone/>
              <a:defRPr/>
            </a:lvl4pPr>
            <a:lvl5pPr marL="1028674" indent="0">
              <a:buNone/>
              <a:defRPr/>
            </a:lvl5pPr>
          </a:lstStyle>
          <a:p>
            <a:pPr lvl="0"/>
            <a:r>
              <a:rPr lang="en-US"/>
              <a:t>Title</a:t>
            </a:r>
            <a:endParaRPr lang="en-CA"/>
          </a:p>
        </p:txBody>
      </p:sp>
      <p:sp>
        <p:nvSpPr>
          <p:cNvPr id="7" name="Content a">
            <a:extLst>
              <a:ext uri="{FF2B5EF4-FFF2-40B4-BE49-F238E27FC236}">
                <a16:creationId xmlns:a16="http://schemas.microsoft.com/office/drawing/2014/main" id="{C9ADC7A6-E08E-4915-AEB2-A3A29AC43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6001" y="2090046"/>
            <a:ext cx="5147451" cy="4376068"/>
          </a:xfrm>
        </p:spPr>
        <p:txBody>
          <a:bodyPr tIns="0"/>
          <a:lstStyle>
            <a:lvl2pPr marL="450839" indent="-228594">
              <a:buFont typeface="Segoe UI" panose="020B0502040204020203" pitchFamily="34" charset="0"/>
              <a:buChar char="›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Panel title b">
            <a:extLst>
              <a:ext uri="{FF2B5EF4-FFF2-40B4-BE49-F238E27FC236}">
                <a16:creationId xmlns:a16="http://schemas.microsoft.com/office/drawing/2014/main" id="{F67BA480-FEA0-4CF1-9BA8-026495FE1D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385" y="1284024"/>
            <a:ext cx="5112615" cy="796317"/>
          </a:xfrm>
        </p:spPr>
        <p:txBody>
          <a:bodyPr wrap="square" tIns="288000" bIns="144000">
            <a:spAutoFit/>
          </a:bodyPr>
          <a:lstStyle>
            <a:lvl1pPr marL="0" indent="0">
              <a:buNone/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22245" indent="0">
              <a:buNone/>
              <a:defRPr/>
            </a:lvl2pPr>
            <a:lvl3pPr marL="485763" indent="0">
              <a:buNone/>
              <a:defRPr/>
            </a:lvl3pPr>
            <a:lvl4pPr marL="757220" indent="0">
              <a:buNone/>
              <a:defRPr/>
            </a:lvl4pPr>
            <a:lvl5pPr marL="1028674" indent="0">
              <a:buNone/>
              <a:defRPr/>
            </a:lvl5pPr>
          </a:lstStyle>
          <a:p>
            <a:pPr lvl="0"/>
            <a:r>
              <a:rPr lang="en-US"/>
              <a:t>Title</a:t>
            </a:r>
            <a:endParaRPr lang="en-CA"/>
          </a:p>
        </p:txBody>
      </p:sp>
      <p:sp>
        <p:nvSpPr>
          <p:cNvPr id="5" name="Content b">
            <a:extLst>
              <a:ext uri="{FF2B5EF4-FFF2-40B4-BE49-F238E27FC236}">
                <a16:creationId xmlns:a16="http://schemas.microsoft.com/office/drawing/2014/main" id="{2AD00C07-2FFA-4F19-9594-678D92CAF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85" y="2090046"/>
            <a:ext cx="5112617" cy="4376068"/>
          </a:xfrm>
        </p:spPr>
        <p:txBody>
          <a:bodyPr tIns="0"/>
          <a:lstStyle>
            <a:lvl2pPr marL="450839" indent="-228594">
              <a:buFont typeface="Segoe UI" panose="020B0502040204020203" pitchFamily="34" charset="0"/>
              <a:buChar char="›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9663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 | Title -- 3 Column 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5B1C3CE3-A1FA-4056-8D5E-06CE9614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"/>
            <a:ext cx="10800000" cy="1269002"/>
          </a:xfrm>
        </p:spPr>
        <p:txBody>
          <a:bodyPr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3" name="Panel title a">
            <a:extLst>
              <a:ext uri="{FF2B5EF4-FFF2-40B4-BE49-F238E27FC236}">
                <a16:creationId xmlns:a16="http://schemas.microsoft.com/office/drawing/2014/main" id="{AD7BD424-186E-4C1E-A76A-93E674ADF6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998" y="1284024"/>
            <a:ext cx="3420000" cy="796317"/>
          </a:xfrm>
        </p:spPr>
        <p:txBody>
          <a:bodyPr wrap="square" tIns="288000" bIns="144000">
            <a:spAutoFit/>
          </a:bodyPr>
          <a:lstStyle>
            <a:lvl1pPr marL="0" indent="0">
              <a:buNone/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22245" indent="0">
              <a:buNone/>
              <a:defRPr/>
            </a:lvl2pPr>
            <a:lvl3pPr marL="485763" indent="0">
              <a:buNone/>
              <a:defRPr/>
            </a:lvl3pPr>
            <a:lvl4pPr marL="757220" indent="0">
              <a:buNone/>
              <a:defRPr/>
            </a:lvl4pPr>
            <a:lvl5pPr marL="1028674" indent="0">
              <a:buNone/>
              <a:defRPr/>
            </a:lvl5pPr>
          </a:lstStyle>
          <a:p>
            <a:pPr lvl="0"/>
            <a:r>
              <a:rPr lang="en-US"/>
              <a:t>Title</a:t>
            </a:r>
            <a:endParaRPr lang="en-CA"/>
          </a:p>
        </p:txBody>
      </p:sp>
      <p:sp>
        <p:nvSpPr>
          <p:cNvPr id="6" name="Content a">
            <a:extLst>
              <a:ext uri="{FF2B5EF4-FFF2-40B4-BE49-F238E27FC236}">
                <a16:creationId xmlns:a16="http://schemas.microsoft.com/office/drawing/2014/main" id="{99FF8D17-3DCD-4F2A-B465-C17A182DA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6001" y="2080341"/>
            <a:ext cx="3420000" cy="4509815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4" name="Panel title b">
            <a:extLst>
              <a:ext uri="{FF2B5EF4-FFF2-40B4-BE49-F238E27FC236}">
                <a16:creationId xmlns:a16="http://schemas.microsoft.com/office/drawing/2014/main" id="{30536569-E28E-4D3A-B0BA-48C7772F21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6000" y="1284024"/>
            <a:ext cx="3420002" cy="796317"/>
          </a:xfrm>
        </p:spPr>
        <p:txBody>
          <a:bodyPr wrap="square" tIns="288000" bIns="144000">
            <a:spAutoFit/>
          </a:bodyPr>
          <a:lstStyle>
            <a:lvl1pPr marL="0" indent="0">
              <a:buNone/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22245" indent="0">
              <a:buNone/>
              <a:defRPr/>
            </a:lvl2pPr>
            <a:lvl3pPr marL="485763" indent="0">
              <a:buNone/>
              <a:defRPr/>
            </a:lvl3pPr>
            <a:lvl4pPr marL="757220" indent="0">
              <a:buNone/>
              <a:defRPr/>
            </a:lvl4pPr>
            <a:lvl5pPr marL="1028674" indent="0">
              <a:buNone/>
              <a:defRPr/>
            </a:lvl5pPr>
          </a:lstStyle>
          <a:p>
            <a:pPr lvl="0"/>
            <a:r>
              <a:rPr lang="en-US"/>
              <a:t>Title</a:t>
            </a:r>
            <a:endParaRPr lang="en-CA"/>
          </a:p>
        </p:txBody>
      </p:sp>
      <p:sp>
        <p:nvSpPr>
          <p:cNvPr id="10" name="Content b">
            <a:extLst>
              <a:ext uri="{FF2B5EF4-FFF2-40B4-BE49-F238E27FC236}">
                <a16:creationId xmlns:a16="http://schemas.microsoft.com/office/drawing/2014/main" id="{267F091F-F4DD-4FC2-91A9-09F7B7E09E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6001" y="2080340"/>
            <a:ext cx="3420000" cy="4510087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5" name="Panel title c">
            <a:extLst>
              <a:ext uri="{FF2B5EF4-FFF2-40B4-BE49-F238E27FC236}">
                <a16:creationId xmlns:a16="http://schemas.microsoft.com/office/drawing/2014/main" id="{34331A33-2E55-454C-90E6-94CEACF14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999" y="1284024"/>
            <a:ext cx="3420002" cy="796317"/>
          </a:xfrm>
        </p:spPr>
        <p:txBody>
          <a:bodyPr wrap="square" tIns="288000" bIns="144000">
            <a:spAutoFit/>
          </a:bodyPr>
          <a:lstStyle>
            <a:lvl1pPr marL="0" indent="0">
              <a:buNone/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22245" indent="0">
              <a:buNone/>
              <a:defRPr/>
            </a:lvl2pPr>
            <a:lvl3pPr marL="485763" indent="0">
              <a:buNone/>
              <a:defRPr/>
            </a:lvl3pPr>
            <a:lvl4pPr marL="757220" indent="0">
              <a:buNone/>
              <a:defRPr/>
            </a:lvl4pPr>
            <a:lvl5pPr marL="1028674" indent="0">
              <a:buNone/>
              <a:defRPr/>
            </a:lvl5pPr>
          </a:lstStyle>
          <a:p>
            <a:pPr lvl="0"/>
            <a:r>
              <a:rPr lang="en-US"/>
              <a:t>Title</a:t>
            </a:r>
            <a:endParaRPr lang="en-CA"/>
          </a:p>
        </p:txBody>
      </p:sp>
      <p:sp>
        <p:nvSpPr>
          <p:cNvPr id="11" name="Content c">
            <a:extLst>
              <a:ext uri="{FF2B5EF4-FFF2-40B4-BE49-F238E27FC236}">
                <a16:creationId xmlns:a16="http://schemas.microsoft.com/office/drawing/2014/main" id="{9E2EAF10-44EE-4D80-99A2-7F87D83A7E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76000" y="2080341"/>
            <a:ext cx="3420000" cy="4509815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637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 | Title -- 3 Column w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F00A571D-841E-4084-AF52-6C1A6152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"/>
            <a:ext cx="10800000" cy="1269002"/>
          </a:xfrm>
        </p:spPr>
        <p:txBody>
          <a:bodyPr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9" name="Icon a">
            <a:extLst>
              <a:ext uri="{FF2B5EF4-FFF2-40B4-BE49-F238E27FC236}">
                <a16:creationId xmlns:a16="http://schemas.microsoft.com/office/drawing/2014/main" id="{0C449664-0C2F-4C49-8159-465269D41B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94630" y="1339576"/>
            <a:ext cx="1622743" cy="1622743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CA"/>
              <a:t>icon</a:t>
            </a:r>
          </a:p>
        </p:txBody>
      </p:sp>
      <p:sp>
        <p:nvSpPr>
          <p:cNvPr id="6" name="Content a">
            <a:extLst>
              <a:ext uri="{FF2B5EF4-FFF2-40B4-BE49-F238E27FC236}">
                <a16:creationId xmlns:a16="http://schemas.microsoft.com/office/drawing/2014/main" id="{1A328099-D905-49C0-B1A2-DB84642A3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6001" y="3078479"/>
            <a:ext cx="3420000" cy="3072939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0" name="Icon b">
            <a:extLst>
              <a:ext uri="{FF2B5EF4-FFF2-40B4-BE49-F238E27FC236}">
                <a16:creationId xmlns:a16="http://schemas.microsoft.com/office/drawing/2014/main" id="{5C6F7D5A-3A25-4699-811C-8284FD3E06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84630" y="1339576"/>
            <a:ext cx="1622743" cy="1622743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CA"/>
              <a:t>icon</a:t>
            </a:r>
          </a:p>
        </p:txBody>
      </p:sp>
      <p:sp>
        <p:nvSpPr>
          <p:cNvPr id="11" name="Content b">
            <a:extLst>
              <a:ext uri="{FF2B5EF4-FFF2-40B4-BE49-F238E27FC236}">
                <a16:creationId xmlns:a16="http://schemas.microsoft.com/office/drawing/2014/main" id="{1E09CE7C-3DD0-4A2C-BAD3-94F399AA8B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6001" y="3078480"/>
            <a:ext cx="3420000" cy="3072939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1" name="Icon c">
            <a:extLst>
              <a:ext uri="{FF2B5EF4-FFF2-40B4-BE49-F238E27FC236}">
                <a16:creationId xmlns:a16="http://schemas.microsoft.com/office/drawing/2014/main" id="{8030E9AD-30CB-469C-BAF9-7F992560D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4629" y="1339576"/>
            <a:ext cx="1622743" cy="1622743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CA"/>
              <a:t>icon</a:t>
            </a:r>
          </a:p>
        </p:txBody>
      </p:sp>
      <p:sp>
        <p:nvSpPr>
          <p:cNvPr id="12" name="Content c">
            <a:extLst>
              <a:ext uri="{FF2B5EF4-FFF2-40B4-BE49-F238E27FC236}">
                <a16:creationId xmlns:a16="http://schemas.microsoft.com/office/drawing/2014/main" id="{8B3B4560-37C2-4987-9E67-D9524EA358D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76000" y="3078479"/>
            <a:ext cx="3420000" cy="3072939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0798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DB5E79A-3DC9-41CE-A4B3-648A7D65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898970"/>
            <a:ext cx="10800000" cy="2799263"/>
          </a:xfrm>
          <a:ln>
            <a:noFill/>
          </a:ln>
        </p:spPr>
        <p:txBody>
          <a:bodyPr anchor="b">
            <a:normAutofit/>
          </a:bodyPr>
          <a:lstStyle>
            <a:lvl1pPr algn="ctr">
              <a:defRPr sz="4800" spc="-150" baseline="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2A3519A4-7671-4040-A85E-70F467832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000" y="3698233"/>
            <a:ext cx="10800000" cy="1620000"/>
          </a:xfrm>
        </p:spPr>
        <p:txBody>
          <a:bodyPr tIns="72000"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13E83363-00C2-44B5-B3BB-057970394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6000" y="3698232"/>
            <a:ext cx="10800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40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E5DD9-7D17-4F12-BF77-F3000508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B6DEF-2E2F-4C15-89A3-F4D7A4270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2834236"/>
            <a:ext cx="12192002" cy="1189529"/>
          </a:xfrm>
          <a:solidFill>
            <a:schemeClr val="tx1">
              <a:alpha val="67000"/>
            </a:schemeClr>
          </a:solidFill>
        </p:spPr>
        <p:txBody>
          <a:bodyPr lIns="0" tIns="180000" bIns="180000" anchor="ctr" anchorCtr="0">
            <a:normAutofit/>
          </a:bodyPr>
          <a:lstStyle>
            <a:lvl1pPr algn="ctr">
              <a:defRPr sz="4800" spc="-151" baseline="0">
                <a:solidFill>
                  <a:schemeClr val="bg1"/>
                </a:solidFill>
                <a:effectLst>
                  <a:outerShdw blurRad="127000" dir="2700000" algn="tl" rotWithShape="0">
                    <a:prstClr val="black">
                      <a:alpha val="16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CA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72145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" descr="Click to add picture">
            <a:extLst>
              <a:ext uri="{FF2B5EF4-FFF2-40B4-BE49-F238E27FC236}">
                <a16:creationId xmlns:a16="http://schemas.microsoft.com/office/drawing/2014/main" id="{8B63FD88-FDA9-48C1-9731-B1B4CA790F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DC163-ED1D-480E-A132-C31B37AF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5588999"/>
            <a:ext cx="10800000" cy="540000"/>
          </a:xfrm>
          <a:solidFill>
            <a:schemeClr val="tx1">
              <a:lumMod val="75000"/>
              <a:lumOff val="25000"/>
              <a:alpha val="75000"/>
            </a:schemeClr>
          </a:solidFill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en-CA" sz="2400" spc="0" dirty="0">
                <a:solidFill>
                  <a:schemeClr val="bg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 indent="0" algn="ctr">
              <a:spcBef>
                <a:spcPts val="1800"/>
              </a:spcBef>
              <a:buFont typeface="Wingdings" panose="05000000000000000000" pitchFamily="2" charset="2"/>
            </a:pPr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512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 descr="Click to add media">
            <a:extLst>
              <a:ext uri="{FF2B5EF4-FFF2-40B4-BE49-F238E27FC236}">
                <a16:creationId xmlns:a16="http://schemas.microsoft.com/office/drawing/2014/main" id="{712ABB63-37A1-4F9F-8105-28F193D608D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707356" y="1468438"/>
            <a:ext cx="8777288" cy="3921125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media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4642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94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">
            <a:extLst>
              <a:ext uri="{FF2B5EF4-FFF2-40B4-BE49-F238E27FC236}">
                <a16:creationId xmlns:a16="http://schemas.microsoft.com/office/drawing/2014/main" id="{4C65D6B9-198E-4B00-A5A4-66F0171AD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900000"/>
            <a:ext cx="4824000" cy="900000"/>
          </a:xfrm>
        </p:spPr>
        <p:txBody>
          <a:bodyPr tIns="0">
            <a:normAutofit/>
          </a:bodyPr>
          <a:lstStyle>
            <a:lvl1pPr marL="0" indent="0">
              <a:buNone/>
              <a:defRPr sz="1200" cap="all" spc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CA" sz="1200"/>
              <a:t>Date</a:t>
            </a:r>
            <a:endParaRPr lang="en-CA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F06AF927-19E4-4799-83E2-B0CE33C0E0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1260000"/>
            <a:ext cx="4824000" cy="2871000"/>
          </a:xfrm>
          <a:noFill/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CA"/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2B15EB4F-6BEE-498D-A826-2C8A35C533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4398963"/>
            <a:ext cx="4822825" cy="68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2250" indent="0">
              <a:buNone/>
              <a:defRPr/>
            </a:lvl2pPr>
            <a:lvl3pPr marL="485775" indent="0">
              <a:buNone/>
              <a:defRPr/>
            </a:lvl3pPr>
            <a:lvl4pPr marL="757238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en-CA"/>
          </a:p>
        </p:txBody>
      </p:sp>
      <p:sp>
        <p:nvSpPr>
          <p:cNvPr id="10" name="Name">
            <a:extLst>
              <a:ext uri="{FF2B5EF4-FFF2-40B4-BE49-F238E27FC236}">
                <a16:creationId xmlns:a16="http://schemas.microsoft.com/office/drawing/2014/main" id="{53F71586-334E-421F-A2CB-0FFC559E2B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5206942"/>
            <a:ext cx="4824000" cy="360000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</a:t>
            </a:r>
            <a:endParaRPr lang="en-CA"/>
          </a:p>
        </p:txBody>
      </p:sp>
      <p:sp>
        <p:nvSpPr>
          <p:cNvPr id="9" name="Job Title">
            <a:extLst>
              <a:ext uri="{FF2B5EF4-FFF2-40B4-BE49-F238E27FC236}">
                <a16:creationId xmlns:a16="http://schemas.microsoft.com/office/drawing/2014/main" id="{2DF1CF35-677C-488F-9941-581E18C32A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5575942"/>
            <a:ext cx="4824000" cy="540000"/>
          </a:xfrm>
        </p:spPr>
        <p:txBody>
          <a:bodyPr t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cap="all" spc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CA" sz="1200"/>
              <a:t>Title</a:t>
            </a:r>
            <a:endParaRPr lang="en-CA"/>
          </a:p>
        </p:txBody>
      </p:sp>
      <p:pic>
        <p:nvPicPr>
          <p:cNvPr id="11" name="Picture 10" descr="A metal structure with a blue sky">
            <a:extLst>
              <a:ext uri="{FF2B5EF4-FFF2-40B4-BE49-F238E27FC236}">
                <a16:creationId xmlns:a16="http://schemas.microsoft.com/office/drawing/2014/main" id="{C01497F0-8491-4247-8167-D18091C84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6096000" cy="6858000"/>
          </a:xfrm>
          <a:prstGeom prst="rect">
            <a:avLst/>
          </a:prstGeom>
        </p:spPr>
      </p:pic>
      <p:cxnSp>
        <p:nvCxnSpPr>
          <p:cNvPr id="13" name="Line">
            <a:extLst>
              <a:ext uri="{FF2B5EF4-FFF2-40B4-BE49-F238E27FC236}">
                <a16:creationId xmlns:a16="http://schemas.microsoft.com/office/drawing/2014/main" id="{EB08243C-69EA-41F1-A001-DF0B5A73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0000" y="4254732"/>
            <a:ext cx="4824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89F0425-0A34-4EF9-AC17-EBA87D52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3"/>
            <a:ext cx="1528763" cy="7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7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itle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">
            <a:extLst>
              <a:ext uri="{FF2B5EF4-FFF2-40B4-BE49-F238E27FC236}">
                <a16:creationId xmlns:a16="http://schemas.microsoft.com/office/drawing/2014/main" id="{4C65D6B9-198E-4B00-A5A4-66F0171AD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900000"/>
            <a:ext cx="4824000" cy="900000"/>
          </a:xfrm>
        </p:spPr>
        <p:txBody>
          <a:bodyPr tIns="0">
            <a:normAutofit/>
          </a:bodyPr>
          <a:lstStyle>
            <a:lvl1pPr marL="0" indent="0">
              <a:buNone/>
              <a:defRPr sz="1200" cap="all" spc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CA" sz="1200"/>
              <a:t>Date</a:t>
            </a:r>
            <a:endParaRPr lang="en-CA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F06AF927-19E4-4799-83E2-B0CE33C0E0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1260000"/>
            <a:ext cx="4824000" cy="2871000"/>
          </a:xfrm>
          <a:noFill/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CA"/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2B15EB4F-6BEE-498D-A826-2C8A35C533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4398963"/>
            <a:ext cx="4822825" cy="6842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2250" indent="0">
              <a:buNone/>
              <a:defRPr/>
            </a:lvl2pPr>
            <a:lvl3pPr marL="485775" indent="0">
              <a:buNone/>
              <a:defRPr/>
            </a:lvl3pPr>
            <a:lvl4pPr marL="757238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en-CA"/>
          </a:p>
        </p:txBody>
      </p:sp>
      <p:sp>
        <p:nvSpPr>
          <p:cNvPr id="10" name="Name">
            <a:extLst>
              <a:ext uri="{FF2B5EF4-FFF2-40B4-BE49-F238E27FC236}">
                <a16:creationId xmlns:a16="http://schemas.microsoft.com/office/drawing/2014/main" id="{53F71586-334E-421F-A2CB-0FFC559E2B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5206942"/>
            <a:ext cx="4824000" cy="360000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</a:t>
            </a:r>
            <a:endParaRPr lang="en-CA"/>
          </a:p>
        </p:txBody>
      </p:sp>
      <p:sp>
        <p:nvSpPr>
          <p:cNvPr id="9" name="Job Title">
            <a:extLst>
              <a:ext uri="{FF2B5EF4-FFF2-40B4-BE49-F238E27FC236}">
                <a16:creationId xmlns:a16="http://schemas.microsoft.com/office/drawing/2014/main" id="{2DF1CF35-677C-488F-9941-581E18C32A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5575942"/>
            <a:ext cx="4824000" cy="540000"/>
          </a:xfrm>
        </p:spPr>
        <p:txBody>
          <a:bodyPr t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cap="all" spc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CA" sz="1200"/>
              <a:t>Title</a:t>
            </a:r>
            <a:endParaRPr lang="en-CA"/>
          </a:p>
        </p:txBody>
      </p:sp>
      <p:pic>
        <p:nvPicPr>
          <p:cNvPr id="12" name="Picture 11" descr="Bank of Canada building against the evening sky">
            <a:extLst>
              <a:ext uri="{FF2B5EF4-FFF2-40B4-BE49-F238E27FC236}">
                <a16:creationId xmlns:a16="http://schemas.microsoft.com/office/drawing/2014/main" id="{3617F40B-C67F-47F0-B993-7F646D652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cxnSp>
        <p:nvCxnSpPr>
          <p:cNvPr id="13" name="Line">
            <a:extLst>
              <a:ext uri="{FF2B5EF4-FFF2-40B4-BE49-F238E27FC236}">
                <a16:creationId xmlns:a16="http://schemas.microsoft.com/office/drawing/2014/main" id="{EB08243C-69EA-41F1-A001-DF0B5A73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0000" y="4254732"/>
            <a:ext cx="4824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89F0425-0A34-4EF9-AC17-EBA87D52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3"/>
            <a:ext cx="1528763" cy="7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8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 | Title -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73A88A0-7E68-4E89-BB99-D781E111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729001"/>
            <a:ext cx="2979017" cy="5400000"/>
          </a:xfrm>
        </p:spPr>
        <p:txBody>
          <a:bodyPr lIns="0" b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F9882A84-6EA6-4015-BD7C-CBD755FB6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5" y="729000"/>
            <a:ext cx="7466925" cy="5400000"/>
          </a:xfrm>
        </p:spPr>
        <p:txBody>
          <a:bodyPr tIns="0" rIns="0" bIns="0" anchor="ctr" anchorCtr="0"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29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 | Title Subtitle -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73A88A0-7E68-4E89-BB99-D781E111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729000"/>
            <a:ext cx="2885831" cy="2700000"/>
          </a:xfrm>
        </p:spPr>
        <p:txBody>
          <a:bodyPr lIns="0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7F6E8184-A3C5-4926-975F-6E13CF4B9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000" y="3429000"/>
            <a:ext cx="2885038" cy="2700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F9882A84-6EA6-4015-BD7C-CBD755FB6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5" y="729000"/>
            <a:ext cx="7466925" cy="5400000"/>
          </a:xfrm>
        </p:spPr>
        <p:txBody>
          <a:bodyPr tIns="0" rIns="0" bIns="0"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510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 | Title Subtitle Source -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73A88A0-7E68-4E89-BB99-D781E1114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2" y="729000"/>
            <a:ext cx="2885831" cy="1820333"/>
          </a:xfrm>
        </p:spPr>
        <p:txBody>
          <a:bodyPr lIns="0" b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Chart title</a:t>
            </a:r>
            <a:endParaRPr lang="en-CA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7F6E8184-A3C5-4926-975F-6E13CF4B9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001" y="2549334"/>
            <a:ext cx="2885039" cy="1170410"/>
          </a:xfrm>
        </p:spPr>
        <p:txBody>
          <a:bodyPr tIns="18000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Chart subtitle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96037A47-C302-43C6-ACB3-DE032F0110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1" y="3817398"/>
            <a:ext cx="2885039" cy="2311602"/>
          </a:xfrm>
        </p:spPr>
        <p:txBody>
          <a:bodyPr tIns="180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100" spc="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Chart notes and last observation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F9882A84-6EA6-4015-BD7C-CBD755FB6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6" y="729000"/>
            <a:ext cx="7466925" cy="5400000"/>
          </a:xfrm>
        </p:spPr>
        <p:txBody>
          <a:bodyPr tIns="0" rIns="0" bIns="0" anchor="ctr" anchorCtr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22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27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 | Surtitle Title -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rtitle">
            <a:extLst>
              <a:ext uri="{FF2B5EF4-FFF2-40B4-BE49-F238E27FC236}">
                <a16:creationId xmlns:a16="http://schemas.microsoft.com/office/drawing/2014/main" id="{532A7105-FF22-4630-930F-8E0E6CF76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390" y="712789"/>
            <a:ext cx="10809287" cy="484187"/>
          </a:xfrm>
        </p:spPr>
        <p:txBody>
          <a:bodyPr/>
          <a:lstStyle>
            <a:lvl1pPr marL="0" indent="0">
              <a:buNone/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22245" indent="0">
              <a:buNone/>
              <a:defRPr/>
            </a:lvl2pPr>
            <a:lvl3pPr marL="485763" indent="0">
              <a:buNone/>
              <a:defRPr/>
            </a:lvl3pPr>
            <a:lvl4pPr marL="757220" indent="0">
              <a:buNone/>
              <a:defRPr/>
            </a:lvl4pPr>
            <a:lvl5pPr marL="1028674" indent="0">
              <a:buNone/>
              <a:defRPr/>
            </a:lvl5pPr>
          </a:lstStyle>
          <a:p>
            <a:pPr lvl="0"/>
            <a:r>
              <a:rPr lang="en-US"/>
              <a:t>SURTITLE</a:t>
            </a:r>
            <a:endParaRPr lang="en-CA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5223958F-3C68-462C-AE5B-ED1AAA50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1" y="1270450"/>
            <a:ext cx="2979017" cy="4858551"/>
          </a:xfrm>
        </p:spPr>
        <p:txBody>
          <a:bodyPr lIns="0" b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34C70D63-1353-4A10-8F34-A82444D4F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6" y="1270450"/>
            <a:ext cx="7466925" cy="4858551"/>
          </a:xfrm>
        </p:spPr>
        <p:txBody>
          <a:bodyPr tIns="0" rIns="0" bIns="0" anchor="ctr" anchorCtr="0"/>
          <a:lstStyle>
            <a:lvl1pPr>
              <a:defRPr sz="26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698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 | Title Content -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67BED35-170B-42E3-B794-F3CA9E7F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99" y="189000"/>
            <a:ext cx="5400000" cy="1619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822232DA-E24E-4872-8A77-E606E3943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001" y="1809000"/>
            <a:ext cx="5400000" cy="431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Picture" descr="Click to add picture">
            <a:extLst>
              <a:ext uri="{FF2B5EF4-FFF2-40B4-BE49-F238E27FC236}">
                <a16:creationId xmlns:a16="http://schemas.microsoft.com/office/drawing/2014/main" id="{B21FE746-323F-4251-B693-690D42FC16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2000" y="0"/>
            <a:ext cx="5580000" cy="6876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972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 | Picture --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" descr="Click to add picture">
            <a:extLst>
              <a:ext uri="{FF2B5EF4-FFF2-40B4-BE49-F238E27FC236}">
                <a16:creationId xmlns:a16="http://schemas.microsoft.com/office/drawing/2014/main" id="{B21FE746-323F-4251-B693-690D42FC16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580000" cy="6876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67BED35-170B-42E3-B794-F3CA9E7F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9000"/>
            <a:ext cx="5400000" cy="1619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822232DA-E24E-4872-8A77-E606E3943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809000"/>
            <a:ext cx="5400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48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DD3BE-C63E-49EE-85B0-F726FD68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89001"/>
            <a:ext cx="10800000" cy="1079999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1E803-1B0D-4BC6-AF83-09BD81EC0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999" y="1269001"/>
            <a:ext cx="10800001" cy="4860000"/>
          </a:xfrm>
          <a:prstGeom prst="rect">
            <a:avLst/>
          </a:prstGeom>
        </p:spPr>
        <p:txBody>
          <a:bodyPr vert="horz" lIns="0" tIns="18000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73CA6-2E61-B04D-9238-E341E1EDF76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9747250" y="0"/>
            <a:ext cx="24733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Category/Catégorie: Non-Sensitive/Non-Délicat</a:t>
            </a:r>
          </a:p>
        </p:txBody>
      </p:sp>
    </p:spTree>
    <p:extLst>
      <p:ext uri="{BB962C8B-B14F-4D97-AF65-F5344CB8AC3E}">
        <p14:creationId xmlns:p14="http://schemas.microsoft.com/office/powerpoint/2010/main" val="107774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3" r:id="rId3"/>
    <p:sldLayoutId id="2147483663" r:id="rId4"/>
    <p:sldLayoutId id="2147483664" r:id="rId5"/>
    <p:sldLayoutId id="2147483685" r:id="rId6"/>
    <p:sldLayoutId id="2147483679" r:id="rId7"/>
    <p:sldLayoutId id="2147483665" r:id="rId8"/>
    <p:sldLayoutId id="2147483666" r:id="rId9"/>
    <p:sldLayoutId id="2147483667" r:id="rId10"/>
    <p:sldLayoutId id="2147483677" r:id="rId11"/>
    <p:sldLayoutId id="2147483668" r:id="rId12"/>
    <p:sldLayoutId id="2147483680" r:id="rId13"/>
    <p:sldLayoutId id="2147483681" r:id="rId14"/>
    <p:sldLayoutId id="2147483662" r:id="rId15"/>
    <p:sldLayoutId id="2147483684" r:id="rId16"/>
    <p:sldLayoutId id="2147483671" r:id="rId17"/>
    <p:sldLayoutId id="2147483672" r:id="rId18"/>
    <p:sldLayoutId id="214748367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u="none" kern="1200" spc="-100" baseline="0">
          <a:solidFill>
            <a:schemeClr val="accent6">
              <a:lumMod val="20000"/>
              <a:lumOff val="80000"/>
            </a:schemeClr>
          </a:solidFill>
          <a:uFill>
            <a:solidFill>
              <a:schemeClr val="tx2">
                <a:lumMod val="60000"/>
                <a:lumOff val="40000"/>
              </a:schemeClr>
            </a:solidFill>
          </a:uFill>
          <a:latin typeface="+mj-lt"/>
          <a:ea typeface="Segoe UI Black" panose="020B0A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600" kern="1200" spc="0" baseline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1pPr>
      <a:lvl2pPr marL="450850" indent="-228600" algn="l" defTabSz="914400" rtl="0" eaLnBrk="1" latinLnBrk="0" hangingPunct="1">
        <a:lnSpc>
          <a:spcPct val="90000"/>
        </a:lnSpc>
        <a:spcBef>
          <a:spcPts val="600"/>
        </a:spcBef>
        <a:buFont typeface="Segoe UI" panose="020B0502040204020203" pitchFamily="34" charset="0"/>
        <a:buChar char="›"/>
        <a:defRPr sz="2200" kern="1200" spc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2pPr>
      <a:lvl3pPr marL="714375" indent="-228600" algn="l" defTabSz="914400" rtl="0" eaLnBrk="1" latinLnBrk="0" hangingPunct="1">
        <a:lnSpc>
          <a:spcPct val="90000"/>
        </a:lnSpc>
        <a:spcBef>
          <a:spcPts val="600"/>
        </a:spcBef>
        <a:buFont typeface="Segoe UI" panose="020B0502040204020203" pitchFamily="34" charset="0"/>
        <a:buChar char="›"/>
        <a:defRPr sz="2000" kern="1200" spc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3pPr>
      <a:lvl4pPr marL="985838" indent="-228600" algn="l" defTabSz="914400" rtl="0" eaLnBrk="1" latinLnBrk="0" hangingPunct="1">
        <a:lnSpc>
          <a:spcPct val="90000"/>
        </a:lnSpc>
        <a:spcBef>
          <a:spcPts val="0"/>
        </a:spcBef>
        <a:buFont typeface="Segoe UI" panose="020B0502040204020203" pitchFamily="34" charset="0"/>
        <a:buChar char="›"/>
        <a:defRPr sz="1800" kern="1200" spc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4pPr>
      <a:lvl5pPr marL="1257300" indent="-228600" algn="l" defTabSz="914400" rtl="0" eaLnBrk="1" latinLnBrk="0" hangingPunct="1">
        <a:lnSpc>
          <a:spcPct val="90000"/>
        </a:lnSpc>
        <a:spcBef>
          <a:spcPts val="0"/>
        </a:spcBef>
        <a:buFont typeface="Segoe UI" panose="020B0502040204020203" pitchFamily="34" charset="0"/>
        <a:buChar char="›"/>
        <a:defRPr sz="1800" kern="1200" spc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">
            <a:extLst>
              <a:ext uri="{FF2B5EF4-FFF2-40B4-BE49-F238E27FC236}">
                <a16:creationId xmlns:a16="http://schemas.microsoft.com/office/drawing/2014/main" id="{72F49BBD-F8CB-4EDC-9EDE-9E40C292A4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/>
              <a:t>October 28, 2023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8DDFA8D-F401-4C38-ACBB-E931FD2B5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4000"/>
              <a:t>Architecting Accountability in AI: </a:t>
            </a:r>
            <a:r>
              <a:rPr lang="en-CA" sz="4000" err="1"/>
              <a:t>Paradata</a:t>
            </a:r>
            <a:r>
              <a:rPr lang="en-CA" sz="4000"/>
              <a:t> and AI in Commodity Markets at the Bank of Canada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E8DA0F24-7C50-4668-BBE7-AEF84F2AE6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Mario Beauchamp &amp; Alex Richmond</a:t>
            </a:r>
          </a:p>
        </p:txBody>
      </p:sp>
      <p:sp>
        <p:nvSpPr>
          <p:cNvPr id="12" name="Name">
            <a:extLst>
              <a:ext uri="{FF2B5EF4-FFF2-40B4-BE49-F238E27FC236}">
                <a16:creationId xmlns:a16="http://schemas.microsoft.com/office/drawing/2014/main" id="{148563BC-DF32-4E64-B67D-6F858C6B7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err="1"/>
              <a:t>ITrustAI</a:t>
            </a:r>
            <a:r>
              <a:rPr lang="en-CA"/>
              <a:t> Public Symposium, UBC</a:t>
            </a:r>
          </a:p>
        </p:txBody>
      </p:sp>
      <p:sp>
        <p:nvSpPr>
          <p:cNvPr id="4" name="Job title">
            <a:extLst>
              <a:ext uri="{FF2B5EF4-FFF2-40B4-BE49-F238E27FC236}">
                <a16:creationId xmlns:a16="http://schemas.microsoft.com/office/drawing/2014/main" id="{244F1818-2D24-408B-92D1-69C76C012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/>
              <a:t>Bank of canada</a:t>
            </a:r>
          </a:p>
        </p:txBody>
      </p:sp>
    </p:spTree>
    <p:extLst>
      <p:ext uri="{BB962C8B-B14F-4D97-AF65-F5344CB8AC3E}">
        <p14:creationId xmlns:p14="http://schemas.microsoft.com/office/powerpoint/2010/main" val="2799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err="1">
                <a:solidFill>
                  <a:schemeClr val="bg1"/>
                </a:solidFill>
                <a:sym typeface="Wingdings" panose="05000000000000000000" pitchFamily="2" charset="2"/>
              </a:rPr>
              <a:t>Paradata</a:t>
            </a:r>
            <a:r>
              <a:rPr lang="en-CA" sz="2800" b="1">
                <a:solidFill>
                  <a:schemeClr val="bg1"/>
                </a:solidFill>
                <a:sym typeface="Wingdings" panose="05000000000000000000" pitchFamily="2" charset="2"/>
              </a:rPr>
              <a:t>: A Framework</a:t>
            </a:r>
            <a:endParaRPr lang="en-CA" sz="28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2C946-A32B-7231-E267-42CE26AA9870}"/>
              </a:ext>
            </a:extLst>
          </p:cNvPr>
          <p:cNvSpPr txBox="1"/>
          <p:nvPr/>
        </p:nvSpPr>
        <p:spPr>
          <a:xfrm>
            <a:off x="3266982" y="568171"/>
            <a:ext cx="643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accent2"/>
                </a:solidFill>
              </a:rPr>
              <a:t>We Start From the ML Lifecycle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CFE7DF-7BF4-E61F-E781-D59AD96EF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77716">
            <a:off x="660302" y="1624477"/>
            <a:ext cx="1095375" cy="1042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AE20E-7524-9EAE-F876-25B2DAF43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76"/>
          <a:stretch/>
        </p:blipFill>
        <p:spPr>
          <a:xfrm>
            <a:off x="3893505" y="1199763"/>
            <a:ext cx="4655691" cy="51503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40D6A0-1D4E-99F9-5B9D-3E369B99CA54}"/>
              </a:ext>
            </a:extLst>
          </p:cNvPr>
          <p:cNvSpPr txBox="1"/>
          <p:nvPr/>
        </p:nvSpPr>
        <p:spPr>
          <a:xfrm>
            <a:off x="3707434" y="6458465"/>
            <a:ext cx="5766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>
                <a:solidFill>
                  <a:schemeClr val="bg1"/>
                </a:solidFill>
              </a:rPr>
              <a:t>Source: Marius Schlegel, Kai-Uwe Sattler, “Management of Machine Learning Lifecycle Artifacts: A Survey,” </a:t>
            </a:r>
            <a:r>
              <a:rPr lang="en-CA" sz="800" i="1">
                <a:solidFill>
                  <a:schemeClr val="bg1"/>
                </a:solidFill>
              </a:rPr>
              <a:t>SIGMOD Record</a:t>
            </a:r>
            <a:r>
              <a:rPr lang="en-CA" sz="800">
                <a:solidFill>
                  <a:schemeClr val="bg1"/>
                </a:solidFill>
              </a:rPr>
              <a:t>, December 2022 (Vol. 51 No. 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C3220-805A-7DB3-8064-06C1F3DE5A38}"/>
              </a:ext>
            </a:extLst>
          </p:cNvPr>
          <p:cNvSpPr txBox="1"/>
          <p:nvPr/>
        </p:nvSpPr>
        <p:spPr>
          <a:xfrm>
            <a:off x="8998003" y="2335946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What we end up with is </a:t>
            </a:r>
            <a:r>
              <a:rPr lang="en-CA" err="1">
                <a:solidFill>
                  <a:schemeClr val="tx2">
                    <a:lumMod val="40000"/>
                    <a:lumOff val="60000"/>
                  </a:schemeClr>
                </a:solidFill>
              </a:rPr>
              <a:t>paradata</a:t>
            </a:r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 that provides: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Information about the </a:t>
            </a:r>
            <a:r>
              <a:rPr lang="en-CA" b="1">
                <a:solidFill>
                  <a:schemeClr val="accent5"/>
                </a:solidFill>
              </a:rPr>
              <a:t>model and/or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Information about the </a:t>
            </a:r>
            <a:r>
              <a:rPr lang="en-CA" b="1">
                <a:solidFill>
                  <a:schemeClr val="accent5"/>
                </a:solidFill>
              </a:rPr>
              <a:t>data</a:t>
            </a:r>
            <a:r>
              <a:rPr lang="en-CA">
                <a:solidFill>
                  <a:schemeClr val="accent5"/>
                </a:solidFill>
              </a:rPr>
              <a:t> </a:t>
            </a:r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Information about the </a:t>
            </a:r>
            <a:r>
              <a:rPr lang="en-CA" b="1">
                <a:solidFill>
                  <a:schemeClr val="accent5"/>
                </a:solidFill>
              </a:rPr>
              <a:t>QA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5"/>
                </a:solidFill>
              </a:rPr>
              <a:t>Procedural</a:t>
            </a:r>
            <a:r>
              <a:rPr lang="en-CA" b="1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9065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err="1">
                <a:solidFill>
                  <a:schemeClr val="bg1"/>
                </a:solidFill>
                <a:sym typeface="Wingdings" panose="05000000000000000000" pitchFamily="2" charset="2"/>
              </a:rPr>
              <a:t>Paradata</a:t>
            </a:r>
            <a:r>
              <a:rPr lang="en-CA" sz="2800" b="1">
                <a:solidFill>
                  <a:schemeClr val="bg1"/>
                </a:solidFill>
                <a:sym typeface="Wingdings" panose="05000000000000000000" pitchFamily="2" charset="2"/>
              </a:rPr>
              <a:t>: The Details</a:t>
            </a:r>
            <a:endParaRPr lang="en-CA" sz="28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2C946-A32B-7231-E267-42CE26AA9870}"/>
              </a:ext>
            </a:extLst>
          </p:cNvPr>
          <p:cNvSpPr txBox="1"/>
          <p:nvPr/>
        </p:nvSpPr>
        <p:spPr>
          <a:xfrm>
            <a:off x="3266982" y="568171"/>
            <a:ext cx="643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accent2"/>
                </a:solidFill>
              </a:rPr>
              <a:t>Our Framework Should Capture…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90CF0-CB89-6070-68B9-5F555514E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0199">
            <a:off x="420907" y="1674187"/>
            <a:ext cx="1466569" cy="1098511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52B3DA1C-A8CC-0174-77C2-8D908AAF9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062275"/>
              </p:ext>
            </p:extLst>
          </p:nvPr>
        </p:nvGraphicFramePr>
        <p:xfrm>
          <a:off x="3030924" y="1381151"/>
          <a:ext cx="8128000" cy="5039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912483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169194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Value(s)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Details it provides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9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accent6"/>
                          </a:solidFill>
                        </a:rPr>
                        <a:t>Identification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Name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 of the data sets,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types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associations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pipelines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760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accent6"/>
                          </a:solidFill>
                        </a:rPr>
                        <a:t>Data-set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Ablation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 method, training/validation/test split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ratios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size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date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27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accent6"/>
                          </a:solidFill>
                        </a:rPr>
                        <a:t>Model-Related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Learning rate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, parameters such as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weights &amp; biases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hyperparameters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quality &amp; performance 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metrics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930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accent6"/>
                          </a:solidFill>
                        </a:rPr>
                        <a:t>Experiment or Project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accent6"/>
                          </a:solidFill>
                        </a:rPr>
                        <a:t>What has been used to capture data processing or model training runs,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number of epochs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, </a:t>
                      </a:r>
                      <a:r>
                        <a:rPr lang="en-CA" b="1">
                          <a:solidFill>
                            <a:schemeClr val="accent6"/>
                          </a:solidFill>
                        </a:rPr>
                        <a:t>optimization</a:t>
                      </a:r>
                      <a:r>
                        <a:rPr lang="en-CA">
                          <a:solidFill>
                            <a:schemeClr val="accent6"/>
                          </a:solidFill>
                        </a:rPr>
                        <a:t> algorithm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690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accent6"/>
                          </a:solidFill>
                        </a:rPr>
                        <a:t>Pipeline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accent6"/>
                          </a:solidFill>
                        </a:rPr>
                        <a:t>Details on how to execute the ML workflows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345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accent6"/>
                          </a:solidFill>
                        </a:rPr>
                        <a:t>Operationalization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Audit logs</a:t>
                      </a: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 details, </a:t>
                      </a:r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result statistics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411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5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err="1">
                <a:solidFill>
                  <a:schemeClr val="bg1"/>
                </a:solidFill>
                <a:sym typeface="Wingdings" panose="05000000000000000000" pitchFamily="2" charset="2"/>
              </a:rPr>
              <a:t>Paradata</a:t>
            </a:r>
            <a:r>
              <a:rPr lang="en-CA" sz="2800" b="1">
                <a:solidFill>
                  <a:schemeClr val="bg1"/>
                </a:solidFill>
                <a:sym typeface="Wingdings" panose="05000000000000000000" pitchFamily="2" charset="2"/>
              </a:rPr>
              <a:t>: Visualizations</a:t>
            </a:r>
            <a:endParaRPr lang="en-CA" sz="28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2C946-A32B-7231-E267-42CE26AA9870}"/>
              </a:ext>
            </a:extLst>
          </p:cNvPr>
          <p:cNvSpPr txBox="1"/>
          <p:nvPr/>
        </p:nvSpPr>
        <p:spPr>
          <a:xfrm>
            <a:off x="3266982" y="568171"/>
            <a:ext cx="643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accent2"/>
                </a:solidFill>
              </a:rPr>
              <a:t>Remember our duty to explain…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FF146-BFC0-8B1B-7AAC-BC0823DE0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3129">
            <a:off x="403677" y="1485915"/>
            <a:ext cx="1980749" cy="1081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15D58E-4376-DE24-27AD-9F794792F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29" y="1156521"/>
            <a:ext cx="8851039" cy="3962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030F2C-D553-521C-4606-4EFE3813A893}"/>
              </a:ext>
            </a:extLst>
          </p:cNvPr>
          <p:cNvSpPr txBox="1"/>
          <p:nvPr/>
        </p:nvSpPr>
        <p:spPr>
          <a:xfrm>
            <a:off x="3918858" y="5378824"/>
            <a:ext cx="628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accent2"/>
                </a:solidFill>
              </a:rPr>
              <a:t>How does the algorithm create the model?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accent2"/>
                </a:solidFill>
              </a:rPr>
              <a:t>How does the trained model make predictions?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accent2"/>
                </a:solidFill>
              </a:rPr>
              <a:t>How do parts of the model affect predictions?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accent2"/>
                </a:solidFill>
              </a:rPr>
              <a:t>What did a model make a certain prediction?</a:t>
            </a:r>
          </a:p>
        </p:txBody>
      </p:sp>
    </p:spTree>
    <p:extLst>
      <p:ext uri="{BB962C8B-B14F-4D97-AF65-F5344CB8AC3E}">
        <p14:creationId xmlns:p14="http://schemas.microsoft.com/office/powerpoint/2010/main" val="7572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err="1">
                <a:solidFill>
                  <a:schemeClr val="bg1"/>
                </a:solidFill>
                <a:sym typeface="Wingdings" panose="05000000000000000000" pitchFamily="2" charset="2"/>
              </a:rPr>
              <a:t>Paradata</a:t>
            </a:r>
            <a:r>
              <a:rPr lang="en-CA" sz="2800" b="1">
                <a:solidFill>
                  <a:schemeClr val="bg1"/>
                </a:solidFill>
                <a:sym typeface="Wingdings" panose="05000000000000000000" pitchFamily="2" charset="2"/>
              </a:rPr>
              <a:t>: A Preservation Template</a:t>
            </a:r>
            <a:endParaRPr lang="en-CA" sz="28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2C946-A32B-7231-E267-42CE26AA9870}"/>
              </a:ext>
            </a:extLst>
          </p:cNvPr>
          <p:cNvSpPr txBox="1"/>
          <p:nvPr/>
        </p:nvSpPr>
        <p:spPr>
          <a:xfrm>
            <a:off x="3266982" y="568171"/>
            <a:ext cx="643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accent2"/>
                </a:solidFill>
              </a:rPr>
              <a:t>How we document the </a:t>
            </a:r>
            <a:r>
              <a:rPr lang="en-CA" sz="2800" b="1" err="1">
                <a:solidFill>
                  <a:schemeClr val="accent2"/>
                </a:solidFill>
              </a:rPr>
              <a:t>paradata</a:t>
            </a:r>
            <a:r>
              <a:rPr lang="en-CA" sz="2800" b="1">
                <a:solidFill>
                  <a:schemeClr val="accent2"/>
                </a:solidFill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ECB34-639A-C8EF-D256-9C4472470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94948">
            <a:off x="746091" y="1641333"/>
            <a:ext cx="1096531" cy="1096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57FAA-D907-CC73-A23A-3ADE904F604C}"/>
              </a:ext>
            </a:extLst>
          </p:cNvPr>
          <p:cNvSpPr txBox="1"/>
          <p:nvPr/>
        </p:nvSpPr>
        <p:spPr>
          <a:xfrm>
            <a:off x="3356002" y="1486398"/>
            <a:ext cx="64379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accent2"/>
                </a:solidFill>
              </a:rPr>
              <a:t>Building off existing 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accent2"/>
                </a:solidFill>
              </a:rPr>
              <a:t>As a starting point, use a version of the W3C PROV model </a:t>
            </a:r>
            <a:r>
              <a:rPr lang="en-CA" sz="2000" dirty="0">
                <a:solidFill>
                  <a:schemeClr val="accent2"/>
                </a:solidFill>
                <a:sym typeface="Wingdings" panose="05000000000000000000" pitchFamily="2" charset="2"/>
              </a:rPr>
              <a:t> PROV ML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accent2"/>
                </a:solidFill>
                <a:sym typeface="Wingdings" panose="05000000000000000000" pitchFamily="2" charset="2"/>
              </a:rPr>
              <a:t>PROV = Provenance – “Information about entities, activities, and people involved in producing a piece of data or thing, which can be used to from assessments about its quality, reliability or trustworthiness.” </a:t>
            </a:r>
            <a:r>
              <a:rPr lang="en-CA" sz="2000" baseline="30000" dirty="0">
                <a:solidFill>
                  <a:schemeClr val="accent2"/>
                </a:solidFill>
                <a:sym typeface="Wingdings" panose="05000000000000000000" pitchFamily="2" charset="2"/>
              </a:rPr>
              <a:t>W3C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accent2"/>
                </a:solidFill>
              </a:rPr>
              <a:t>Why a model like PROV? It allows for the all-important contextual details of an AI implementation and the provenance to be expressed consistently </a:t>
            </a:r>
            <a:r>
              <a:rPr lang="en-CA" sz="2000" i="1" dirty="0">
                <a:solidFill>
                  <a:schemeClr val="accent2"/>
                </a:solidFill>
              </a:rPr>
              <a:t>and</a:t>
            </a:r>
            <a:r>
              <a:rPr lang="en-CA" sz="2000" dirty="0">
                <a:solidFill>
                  <a:schemeClr val="accent2"/>
                </a:solidFill>
              </a:rPr>
              <a:t> it supports interoperability?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accent2"/>
                </a:solidFill>
              </a:rPr>
              <a:t>The </a:t>
            </a:r>
            <a:r>
              <a:rPr lang="en-CA" sz="2000" i="1" dirty="0">
                <a:solidFill>
                  <a:schemeClr val="accent2"/>
                </a:solidFill>
              </a:rPr>
              <a:t>interoperability</a:t>
            </a:r>
            <a:r>
              <a:rPr lang="en-CA" sz="2000" dirty="0">
                <a:solidFill>
                  <a:schemeClr val="accent2"/>
                </a:solidFill>
              </a:rPr>
              <a:t> is key when we look at how to address the practicality in the capturing of </a:t>
            </a:r>
            <a:r>
              <a:rPr lang="en-CA" sz="2000" dirty="0" err="1">
                <a:solidFill>
                  <a:schemeClr val="accent2"/>
                </a:solidFill>
              </a:rPr>
              <a:t>paradata</a:t>
            </a:r>
            <a:r>
              <a:rPr lang="en-CA" sz="20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12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bg1"/>
                </a:solidFill>
                <a:sym typeface="Wingdings" panose="05000000000000000000" pitchFamily="2" charset="2"/>
              </a:rPr>
              <a:t>What about accountability?</a:t>
            </a:r>
            <a:endParaRPr lang="en-CA" sz="28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2C946-A32B-7231-E267-42CE26AA9870}"/>
              </a:ext>
            </a:extLst>
          </p:cNvPr>
          <p:cNvSpPr txBox="1"/>
          <p:nvPr/>
        </p:nvSpPr>
        <p:spPr>
          <a:xfrm>
            <a:off x="3266982" y="568171"/>
            <a:ext cx="643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accent2"/>
                </a:solidFill>
              </a:rPr>
              <a:t>Architecting accountability…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57FAA-D907-CC73-A23A-3ADE904F604C}"/>
              </a:ext>
            </a:extLst>
          </p:cNvPr>
          <p:cNvSpPr txBox="1"/>
          <p:nvPr/>
        </p:nvSpPr>
        <p:spPr>
          <a:xfrm>
            <a:off x="3388660" y="1460298"/>
            <a:ext cx="6437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accent2"/>
                </a:solidFill>
              </a:rPr>
              <a:t>The first big question is accountable to whom?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err="1">
                <a:solidFill>
                  <a:schemeClr val="accent2"/>
                </a:solidFill>
              </a:rPr>
              <a:t>Paradata</a:t>
            </a:r>
            <a:r>
              <a:rPr lang="en-CA">
                <a:solidFill>
                  <a:schemeClr val="accent2"/>
                </a:solidFill>
              </a:rPr>
              <a:t> supports an explainable AI – explainable to whom?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accent2"/>
                </a:solidFill>
              </a:rPr>
              <a:t>Who is the intended audience? In the Bank’s case, it’s more than one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>
                <a:solidFill>
                  <a:schemeClr val="accent2"/>
                </a:solidFill>
              </a:rPr>
              <a:t>Ultimately accountable to Canadians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>
                <a:solidFill>
                  <a:schemeClr val="accent2"/>
                </a:solidFill>
              </a:rPr>
              <a:t>To the Managing Director of the Bank’s International Economics Department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>
                <a:solidFill>
                  <a:schemeClr val="accent2"/>
                </a:solidFill>
              </a:rPr>
              <a:t>To the Governor of the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accent2"/>
                </a:solidFill>
              </a:rPr>
              <a:t>Each of these is a totally different audience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BD93F4-6A8C-266D-73D7-B5A782AF4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2274">
            <a:off x="319077" y="1731740"/>
            <a:ext cx="1673879" cy="78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811E7-0635-B76C-5E00-6531E5B23024}"/>
              </a:ext>
            </a:extLst>
          </p:cNvPr>
          <p:cNvSpPr txBox="1"/>
          <p:nvPr/>
        </p:nvSpPr>
        <p:spPr>
          <a:xfrm>
            <a:off x="3266981" y="4520850"/>
            <a:ext cx="66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Ultimately, accountability rests on principles of authenticity, trustworthiness, reliability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18841-B30C-F07B-31A1-0E311F6394B9}"/>
              </a:ext>
            </a:extLst>
          </p:cNvPr>
          <p:cNvSpPr txBox="1"/>
          <p:nvPr/>
        </p:nvSpPr>
        <p:spPr>
          <a:xfrm>
            <a:off x="3284290" y="5466766"/>
            <a:ext cx="6646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>
                <a:solidFill>
                  <a:schemeClr val="accent1"/>
                </a:solidFill>
              </a:rPr>
              <a:t>In the AI/ML world of algorithms, our </a:t>
            </a:r>
            <a:r>
              <a:rPr lang="en-CA" sz="2000" b="1" err="1">
                <a:solidFill>
                  <a:schemeClr val="accent1"/>
                </a:solidFill>
              </a:rPr>
              <a:t>paradata</a:t>
            </a:r>
            <a:r>
              <a:rPr lang="en-CA" sz="2000" b="1">
                <a:solidFill>
                  <a:schemeClr val="accent1"/>
                </a:solidFill>
              </a:rPr>
              <a:t> framework needs to capture both software &amp; data architectures, but also the cultural mores</a:t>
            </a:r>
          </a:p>
        </p:txBody>
      </p:sp>
    </p:spTree>
    <p:extLst>
      <p:ext uri="{BB962C8B-B14F-4D97-AF65-F5344CB8AC3E}">
        <p14:creationId xmlns:p14="http://schemas.microsoft.com/office/powerpoint/2010/main" val="208837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err="1">
                <a:solidFill>
                  <a:schemeClr val="bg1"/>
                </a:solidFill>
                <a:sym typeface="Wingdings" panose="05000000000000000000" pitchFamily="2" charset="2"/>
              </a:rPr>
              <a:t>Paradata</a:t>
            </a:r>
            <a:r>
              <a:rPr lang="en-CA" sz="2800" b="1" dirty="0">
                <a:solidFill>
                  <a:schemeClr val="bg1"/>
                </a:solidFill>
                <a:sym typeface="Wingdings" panose="05000000000000000000" pitchFamily="2" charset="2"/>
              </a:rPr>
              <a:t> from our PoC…</a:t>
            </a:r>
            <a:endParaRPr lang="en-CA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35B5D5AD-ED6A-3198-286F-D99366474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398526"/>
              </p:ext>
            </p:extLst>
          </p:nvPr>
        </p:nvGraphicFramePr>
        <p:xfrm>
          <a:off x="3513809" y="678180"/>
          <a:ext cx="8128000" cy="55016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912483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169194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Value(s)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Details it provides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9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Identification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Name</a:t>
                      </a: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: Daily Oil Bulletin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760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Data-set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Training/validation/test split</a:t>
                      </a: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ratios: </a:t>
                      </a:r>
                      <a:r>
                        <a:rPr lang="en-CA" b="0" dirty="0">
                          <a:solidFill>
                            <a:schemeClr val="accent6"/>
                          </a:solidFill>
                        </a:rPr>
                        <a:t>training 90 %</a:t>
                      </a:r>
                    </a:p>
                    <a:p>
                      <a:r>
                        <a:rPr lang="en-CA" b="0" dirty="0">
                          <a:solidFill>
                            <a:schemeClr val="accent6"/>
                          </a:solidFill>
                        </a:rPr>
                        <a:t>Validation Size 90 %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27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Model-Related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Hyperparameters: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b="0" dirty="0">
                          <a:solidFill>
                            <a:schemeClr val="accent6"/>
                          </a:solidFill>
                        </a:rPr>
                        <a:t>Learning Rate 3e-1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b="0" dirty="0">
                          <a:solidFill>
                            <a:schemeClr val="accent6"/>
                          </a:solidFill>
                        </a:rPr>
                        <a:t>Epoch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b="0" dirty="0">
                          <a:solidFill>
                            <a:schemeClr val="accent6"/>
                          </a:solidFill>
                        </a:rPr>
                        <a:t>Batch Size: 16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b="0" dirty="0">
                          <a:solidFill>
                            <a:schemeClr val="accent6"/>
                          </a:solidFill>
                        </a:rPr>
                        <a:t>weight decay of 0.001</a:t>
                      </a:r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Performance Metrics;</a:t>
                      </a: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 Accuracy 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930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Experiment or Project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Optimization</a:t>
                      </a: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Algorithm</a:t>
                      </a: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: Adam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690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Pipeline 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solidFill>
                            <a:schemeClr val="accent6"/>
                          </a:solidFill>
                        </a:rPr>
                        <a:t>Validates models:</a:t>
                      </a: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Oil Bulletin from current day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Separate by sentence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Score each sentence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Aggregation of relevancy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dirty="0">
                          <a:solidFill>
                            <a:schemeClr val="accent6"/>
                          </a:solidFill>
                        </a:rPr>
                        <a:t>Send results to economists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34567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74DC1B7-E6A4-9804-D44D-13BA67352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42916">
            <a:off x="519905" y="908650"/>
            <a:ext cx="1924939" cy="144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DA8CC280-AB28-4A6A-BB9A-DA2A910D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635" y="1897956"/>
            <a:ext cx="4824000" cy="919074"/>
          </a:xfrm>
        </p:spPr>
        <p:txBody>
          <a:bodyPr/>
          <a:lstStyle/>
          <a:p>
            <a:r>
              <a:rPr lang="en-CA"/>
              <a:t>Questions ?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05D52D6-B116-4D18-AD30-2458F1DFC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CA" sz="6400">
                <a:solidFill>
                  <a:schemeClr val="accent2"/>
                </a:solidFill>
              </a:rPr>
              <a:t>Contacts: </a:t>
            </a:r>
          </a:p>
          <a:p>
            <a:r>
              <a:rPr lang="en-CA" sz="6400">
                <a:solidFill>
                  <a:schemeClr val="accent2"/>
                </a:solidFill>
              </a:rPr>
              <a:t>arichmond@bankofcanada.ca</a:t>
            </a:r>
          </a:p>
          <a:p>
            <a:r>
              <a:rPr lang="en-CA" sz="6400">
                <a:solidFill>
                  <a:schemeClr val="accent2"/>
                </a:solidFill>
              </a:rPr>
              <a:t>mariobeauchamp@bankofcanada.ca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71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EA806578-A691-49A4-A9B8-6541E4816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/>
              <a:t>Further Details</a:t>
            </a:r>
          </a:p>
        </p:txBody>
      </p:sp>
    </p:spTree>
    <p:extLst>
      <p:ext uri="{BB962C8B-B14F-4D97-AF65-F5344CB8AC3E}">
        <p14:creationId xmlns:p14="http://schemas.microsoft.com/office/powerpoint/2010/main" val="40181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EB5FEB2-E803-4A16-8733-C83ED56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9001"/>
            <a:ext cx="10800000" cy="1080000"/>
          </a:xfrm>
        </p:spPr>
        <p:txBody>
          <a:bodyPr/>
          <a:lstStyle/>
          <a:p>
            <a:r>
              <a:rPr lang="en-CA"/>
              <a:t>Details of the PoC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EAAC7-D601-408F-CC57-AA0FAD7B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95679">
            <a:off x="1034142" y="780279"/>
            <a:ext cx="2345871" cy="977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F7BE7-C4BB-1BD7-0688-EB9F093DC0B9}"/>
              </a:ext>
            </a:extLst>
          </p:cNvPr>
          <p:cNvSpPr txBox="1"/>
          <p:nvPr/>
        </p:nvSpPr>
        <p:spPr>
          <a:xfrm>
            <a:off x="2801711" y="1771650"/>
            <a:ext cx="56905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tx2">
                    <a:lumMod val="20000"/>
                    <a:lumOff val="80000"/>
                  </a:schemeClr>
                </a:solidFill>
              </a:rPr>
              <a:t>Challenge: </a:t>
            </a: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Could we accelerate INT’s capabilities to review externally generated content concerning the international oil market?</a:t>
            </a:r>
          </a:p>
          <a:p>
            <a:endParaRPr lang="en-CA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We could try to automatically apply tags to content coming from the </a:t>
            </a:r>
            <a:r>
              <a:rPr lang="en-CA" i="1">
                <a:solidFill>
                  <a:schemeClr val="tx2">
                    <a:lumMod val="20000"/>
                    <a:lumOff val="80000"/>
                  </a:schemeClr>
                </a:solidFill>
              </a:rPr>
              <a:t>Oil Market Bulletin</a:t>
            </a:r>
          </a:p>
          <a:p>
            <a:endParaRPr lang="en-CA" i="1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First step </a:t>
            </a: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use the tags to highlight, for the economists, the most relevant content </a:t>
            </a:r>
            <a:endParaRPr lang="en-CA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1D8CB-C598-B614-C9EC-1BA1F4D82D86}"/>
              </a:ext>
            </a:extLst>
          </p:cNvPr>
          <p:cNvSpPr txBox="1"/>
          <p:nvPr/>
        </p:nvSpPr>
        <p:spPr>
          <a:xfrm>
            <a:off x="4612821" y="4614692"/>
            <a:ext cx="5755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tx2">
                    <a:lumMod val="20000"/>
                    <a:lumOff val="80000"/>
                  </a:schemeClr>
                </a:solidFill>
              </a:rPr>
              <a:t>What did we do?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Corpus of training material provided to allow for refinement of AI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We used </a:t>
            </a:r>
            <a:r>
              <a:rPr lang="en-CA" err="1">
                <a:solidFill>
                  <a:schemeClr val="tx2">
                    <a:lumMod val="20000"/>
                    <a:lumOff val="80000"/>
                  </a:schemeClr>
                </a:solidFill>
              </a:rPr>
              <a:t>Doccano</a:t>
            </a: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 – but had to suspend due to technical issues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70DFA-84BE-219B-4768-75731EC3D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780" y="2284146"/>
            <a:ext cx="1720625" cy="11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2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EB5FEB2-E803-4A16-8733-C83ED56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9001"/>
            <a:ext cx="10800000" cy="774385"/>
          </a:xfrm>
        </p:spPr>
        <p:txBody>
          <a:bodyPr/>
          <a:lstStyle/>
          <a:p>
            <a:r>
              <a:rPr lang="en-CA"/>
              <a:t>Components of the PoC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F7BE7-C4BB-1BD7-0688-EB9F093DC0B9}"/>
              </a:ext>
            </a:extLst>
          </p:cNvPr>
          <p:cNvSpPr txBox="1"/>
          <p:nvPr/>
        </p:nvSpPr>
        <p:spPr>
          <a:xfrm>
            <a:off x="3977368" y="1873028"/>
            <a:ext cx="5690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tx2">
                    <a:lumMod val="20000"/>
                    <a:lumOff val="80000"/>
                  </a:schemeClr>
                </a:solidFill>
              </a:rPr>
              <a:t>Training Sources: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err="1">
                <a:solidFill>
                  <a:schemeClr val="tx2">
                    <a:lumMod val="20000"/>
                    <a:lumOff val="80000"/>
                  </a:schemeClr>
                </a:solidFill>
              </a:rPr>
              <a:t>RePEc</a:t>
            </a: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CA" sz="1200" baseline="30000">
                <a:solidFill>
                  <a:schemeClr val="tx2">
                    <a:lumMod val="20000"/>
                    <a:lumOff val="80000"/>
                  </a:schemeClr>
                </a:solidFill>
              </a:rPr>
              <a:t>(Research Papers in Economics)</a:t>
            </a: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 – Abstracts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Reports from the Federal Reserve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Bank of Canada MPR(s)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The Daily Oil Bulletin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6FC46-84AE-D6F3-C8DB-4BE78A353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20575">
            <a:off x="584427" y="635588"/>
            <a:ext cx="1832974" cy="1266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4265F-551A-557F-A6BC-556D80B60BA7}"/>
              </a:ext>
            </a:extLst>
          </p:cNvPr>
          <p:cNvSpPr txBox="1"/>
          <p:nvPr/>
        </p:nvSpPr>
        <p:spPr>
          <a:xfrm>
            <a:off x="4898603" y="3350356"/>
            <a:ext cx="56905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tx2">
                    <a:lumMod val="20000"/>
                    <a:lumOff val="80000"/>
                  </a:schemeClr>
                </a:solidFill>
              </a:rPr>
              <a:t>Tags/Labels: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Not Relevant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Price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Positive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Negative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Neutral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Supply (as above)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Demand (as above)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Time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Future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Current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Intermediate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F8D52-1DCF-1209-C83C-2C2B82E7DC7E}"/>
              </a:ext>
            </a:extLst>
          </p:cNvPr>
          <p:cNvSpPr txBox="1"/>
          <p:nvPr/>
        </p:nvSpPr>
        <p:spPr>
          <a:xfrm>
            <a:off x="2905125" y="1134363"/>
            <a:ext cx="569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tx2">
                    <a:lumMod val="20000"/>
                    <a:lumOff val="80000"/>
                  </a:schemeClr>
                </a:solidFill>
              </a:rPr>
              <a:t>AI/ML Model: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err="1">
                <a:solidFill>
                  <a:schemeClr val="tx2">
                    <a:lumMod val="20000"/>
                    <a:lumOff val="80000"/>
                  </a:schemeClr>
                </a:solidFill>
              </a:rPr>
              <a:t>EconBERT</a:t>
            </a:r>
            <a:r>
              <a:rPr lang="en-CA">
                <a:solidFill>
                  <a:schemeClr val="tx2">
                    <a:lumMod val="20000"/>
                    <a:lumOff val="80000"/>
                  </a:schemeClr>
                </a:solidFill>
              </a:rPr>
              <a:t>, developed by Mario Beauchamp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38F797-70BC-9585-CA43-8029A891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220" y="4718957"/>
            <a:ext cx="1861780" cy="1238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41DCD-562D-1DAF-0698-5B98BCE4C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2803349"/>
            <a:ext cx="1953596" cy="10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E2F76C7-2DB6-43A6-BA24-D431EA1A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Agenda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565A2F9C-107F-4D9E-9BB4-FB23CFC4A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cs typeface="Segoe UI"/>
              </a:rPr>
              <a:t>The Challenge: </a:t>
            </a:r>
            <a:r>
              <a:rPr lang="en-CA" dirty="0">
                <a:ea typeface="+mn-lt"/>
                <a:cs typeface="+mn-lt"/>
              </a:rPr>
              <a:t>Deepening our real-time understanding of commodity markets</a:t>
            </a:r>
            <a:endParaRPr lang="en-CA" dirty="0"/>
          </a:p>
          <a:p>
            <a:r>
              <a:rPr lang="en-CA" dirty="0">
                <a:cs typeface="Segoe UI"/>
              </a:rPr>
              <a:t>The Proof of Concept: Applying Explainable AI to Our Models</a:t>
            </a:r>
          </a:p>
          <a:p>
            <a:r>
              <a:rPr lang="en-CA" dirty="0">
                <a:cs typeface="Segoe UI"/>
              </a:rPr>
              <a:t>Breaking Down the AI</a:t>
            </a:r>
          </a:p>
          <a:p>
            <a:r>
              <a:rPr lang="en-CA" dirty="0">
                <a:cs typeface="Segoe UI"/>
              </a:rPr>
              <a:t>Paradata and its Importance</a:t>
            </a:r>
          </a:p>
          <a:p>
            <a:r>
              <a:rPr lang="en-CA" dirty="0">
                <a:cs typeface="Segoe UI"/>
              </a:rPr>
              <a:t>PoC Paradata </a:t>
            </a:r>
            <a:r>
              <a:rPr lang="en-CA" dirty="0">
                <a:cs typeface="Segoe UI"/>
                <a:sym typeface="Wingdings" panose="05000000000000000000" pitchFamily="2" charset="2"/>
              </a:rPr>
              <a:t> Actual examples!</a:t>
            </a:r>
            <a:endParaRPr lang="en-CA" dirty="0">
              <a:cs typeface="Segoe UI"/>
            </a:endParaRPr>
          </a:p>
          <a:p>
            <a:r>
              <a:rPr lang="en-CA" dirty="0">
                <a:cs typeface="Segoe UI"/>
              </a:rPr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FBF36-EBF1-65CC-1E24-B38DA9EF3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96789">
            <a:off x="730891" y="4186106"/>
            <a:ext cx="1504076" cy="1504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B1017-DB8B-ECFC-F1CA-C699DC59A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58" y="497178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EB5FEB2-E803-4A16-8733-C83ED56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9001"/>
            <a:ext cx="10800000" cy="774385"/>
          </a:xfrm>
        </p:spPr>
        <p:txBody>
          <a:bodyPr/>
          <a:lstStyle/>
          <a:p>
            <a:r>
              <a:rPr lang="en-CA"/>
              <a:t>Technology Stack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F8D52-1DCF-1209-C83C-2C2B82E7DC7E}"/>
              </a:ext>
            </a:extLst>
          </p:cNvPr>
          <p:cNvSpPr txBox="1"/>
          <p:nvPr/>
        </p:nvSpPr>
        <p:spPr>
          <a:xfrm>
            <a:off x="3354160" y="1836976"/>
            <a:ext cx="79262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- </a:t>
            </a:r>
            <a:r>
              <a:rPr lang="en-CA" sz="2800" b="1" err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RoBERTa</a:t>
            </a:r>
            <a:r>
              <a:rPr lang="en-CA" sz="2800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 MLM architecture</a:t>
            </a:r>
          </a:p>
          <a:p>
            <a:r>
              <a:rPr lang="en-CA" sz="2800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- Python Transformer Code from </a:t>
            </a:r>
            <a:r>
              <a:rPr lang="en-CA" sz="2800" b="1" err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HuggingFace</a:t>
            </a:r>
            <a:endParaRPr lang="en-CA" sz="2800" b="1">
              <a:solidFill>
                <a:schemeClr val="tx2">
                  <a:lumMod val="20000"/>
                  <a:lumOff val="80000"/>
                </a:schemeClr>
              </a:solidFill>
              <a:sym typeface="Wingdings" panose="05000000000000000000" pitchFamily="2" charset="2"/>
            </a:endParaRPr>
          </a:p>
          <a:p>
            <a:r>
              <a:rPr lang="en-CA" sz="2800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- Using Azure Machine Learning to keep track of all jobs</a:t>
            </a:r>
          </a:p>
          <a:p>
            <a:r>
              <a:rPr lang="en-CA" sz="2800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- Pre-Training:</a:t>
            </a:r>
          </a:p>
          <a:p>
            <a:r>
              <a:rPr lang="en-CA" sz="2800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	CC-NEW, </a:t>
            </a:r>
            <a:r>
              <a:rPr lang="en-CA" sz="2800" b="1" err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BookCorpus</a:t>
            </a:r>
            <a:r>
              <a:rPr lang="en-CA" sz="2800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, REPEC Abstracts</a:t>
            </a:r>
          </a:p>
          <a:p>
            <a:r>
              <a:rPr lang="en-CA" sz="2800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- Fine-Tunning, using sentiment Analysis </a:t>
            </a:r>
          </a:p>
          <a:p>
            <a:r>
              <a:rPr lang="en-CA" sz="2800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- A100GPU (Pre-Training), TeslaV4 GPU (Fine-Tunning)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23329-1379-D362-9E24-6587C9FE9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0265">
            <a:off x="320922" y="800099"/>
            <a:ext cx="2355752" cy="1667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A8AE28-653A-5F31-43D4-1E4BD901F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828" y="1633876"/>
            <a:ext cx="1807805" cy="1012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C055E1-BA01-1639-C9EB-E16B5D549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22" y="4842686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EB5FEB2-E803-4A16-8733-C83ED56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9001"/>
            <a:ext cx="10800000" cy="774385"/>
          </a:xfrm>
        </p:spPr>
        <p:txBody>
          <a:bodyPr/>
          <a:lstStyle/>
          <a:p>
            <a:r>
              <a:rPr lang="en-CA"/>
              <a:t>Current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7946A-6C78-6210-8965-D7E30750C4EA}"/>
              </a:ext>
            </a:extLst>
          </p:cNvPr>
          <p:cNvSpPr txBox="1"/>
          <p:nvPr/>
        </p:nvSpPr>
        <p:spPr>
          <a:xfrm>
            <a:off x="2499139" y="1412421"/>
            <a:ext cx="7241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2"/>
                </a:solidFill>
              </a:rPr>
              <a:t>Enter </a:t>
            </a:r>
            <a:r>
              <a:rPr lang="en-CA" err="1">
                <a:solidFill>
                  <a:schemeClr val="bg2"/>
                </a:solidFill>
              </a:rPr>
              <a:t>Modeca</a:t>
            </a:r>
            <a:r>
              <a:rPr lang="en-CA">
                <a:solidFill>
                  <a:schemeClr val="bg2"/>
                </a:solidFill>
              </a:rPr>
              <a:t> and CAM </a:t>
            </a:r>
            <a:r>
              <a:rPr lang="en-CA">
                <a:solidFill>
                  <a:schemeClr val="bg2"/>
                </a:solidFill>
                <a:sym typeface="Wingdings" panose="05000000000000000000" pitchFamily="2" charset="2"/>
              </a:rPr>
              <a:t> Content Auto Tagging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2"/>
                </a:solidFill>
                <a:sym typeface="Wingdings" panose="05000000000000000000" pitchFamily="2" charset="2"/>
              </a:rPr>
              <a:t>Mario continues to refine </a:t>
            </a:r>
            <a:r>
              <a:rPr lang="en-CA" err="1">
                <a:solidFill>
                  <a:schemeClr val="bg2"/>
                </a:solidFill>
                <a:sym typeface="Wingdings" panose="05000000000000000000" pitchFamily="2" charset="2"/>
              </a:rPr>
              <a:t>EconBERT</a:t>
            </a:r>
            <a:endParaRPr lang="en-CA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2"/>
                </a:solidFill>
                <a:sym typeface="Wingdings" panose="05000000000000000000" pitchFamily="2" charset="2"/>
              </a:rPr>
              <a:t>We start to develop the </a:t>
            </a:r>
            <a:r>
              <a:rPr lang="en-CA" err="1">
                <a:solidFill>
                  <a:schemeClr val="bg2"/>
                </a:solidFill>
                <a:sym typeface="Wingdings" panose="05000000000000000000" pitchFamily="2" charset="2"/>
              </a:rPr>
              <a:t>paradata</a:t>
            </a:r>
            <a:r>
              <a:rPr lang="en-CA">
                <a:solidFill>
                  <a:schemeClr val="bg2"/>
                </a:solidFill>
                <a:sym typeface="Wingdings" panose="05000000000000000000" pitchFamily="2" charset="2"/>
              </a:rPr>
              <a:t>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2"/>
                </a:solidFill>
                <a:sym typeface="Wingdings" panose="05000000000000000000" pitchFamily="2" charset="2"/>
              </a:rPr>
              <a:t>We also started to work with the Bank’s Ethical AI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0F21B-FBF6-D87F-4C68-C004F3C8D5EB}"/>
              </a:ext>
            </a:extLst>
          </p:cNvPr>
          <p:cNvSpPr txBox="1"/>
          <p:nvPr/>
        </p:nvSpPr>
        <p:spPr>
          <a:xfrm>
            <a:off x="3257549" y="3666760"/>
            <a:ext cx="6392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2"/>
                </a:solidFill>
              </a:rPr>
              <a:t>Challenges: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>
                <a:solidFill>
                  <a:schemeClr val="bg2"/>
                </a:solidFill>
              </a:rPr>
              <a:t>Economists were initially applying the training labels based on single sentences, without broader context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>
                <a:solidFill>
                  <a:schemeClr val="bg2"/>
                </a:solidFill>
              </a:rPr>
              <a:t>Do we have enough training content?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>
                <a:solidFill>
                  <a:schemeClr val="bg2"/>
                </a:solidFill>
              </a:rPr>
              <a:t>Are their biases in an article headline?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CA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325A3-FAFF-0CD0-84FE-C09A1BEFE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02" y="605378"/>
            <a:ext cx="1621292" cy="1614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168A1A-4FB3-D83E-322C-DCE19C375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185" y="4720769"/>
            <a:ext cx="2087019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9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EB5FEB2-E803-4A16-8733-C83ED56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9001"/>
            <a:ext cx="10800000" cy="774385"/>
          </a:xfrm>
        </p:spPr>
        <p:txBody>
          <a:bodyPr/>
          <a:lstStyle/>
          <a:p>
            <a:r>
              <a:rPr lang="en-CA" err="1"/>
              <a:t>EconBERT</a:t>
            </a:r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F8D52-1DCF-1209-C83C-2C2B82E7DC7E}"/>
              </a:ext>
            </a:extLst>
          </p:cNvPr>
          <p:cNvSpPr txBox="1"/>
          <p:nvPr/>
        </p:nvSpPr>
        <p:spPr>
          <a:xfrm>
            <a:off x="2905125" y="1134363"/>
            <a:ext cx="569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tx2">
                    <a:lumMod val="20000"/>
                    <a:lumOff val="80000"/>
                  </a:schemeClr>
                </a:solidFill>
              </a:rPr>
              <a:t>Mario – some explanation please </a:t>
            </a:r>
            <a:r>
              <a:rPr lang="en-CA" b="1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F5556-A2D5-59CB-3FBB-83710128F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77746">
            <a:off x="557212" y="873782"/>
            <a:ext cx="2077860" cy="1167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748930-F272-4DD1-83EB-D6CC73ADE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048" y="2789587"/>
            <a:ext cx="5572609" cy="38794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E803A1-1675-3747-D3A6-1D553E217DA3}"/>
              </a:ext>
            </a:extLst>
          </p:cNvPr>
          <p:cNvSpPr txBox="1"/>
          <p:nvPr/>
        </p:nvSpPr>
        <p:spPr>
          <a:xfrm>
            <a:off x="3371850" y="1779814"/>
            <a:ext cx="2833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>
                <a:solidFill>
                  <a:schemeClr val="tx2">
                    <a:lumMod val="20000"/>
                    <a:lumOff val="80000"/>
                  </a:schemeClr>
                </a:solidFill>
              </a:rPr>
              <a:t>Mixed domain vs. econ only? Might be interesting…. Just a thought </a:t>
            </a:r>
            <a:r>
              <a:rPr lang="en-CA" sz="1400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CA" sz="14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EB5FEB2-E803-4A16-8733-C83ED56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9001"/>
            <a:ext cx="10800000" cy="1080000"/>
          </a:xfrm>
        </p:spPr>
        <p:txBody>
          <a:bodyPr/>
          <a:lstStyle/>
          <a:p>
            <a:r>
              <a:rPr lang="en-CA"/>
              <a:t>PROV- ML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6877D-FDE2-470A-DBB6-C40548E80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318" y="1613647"/>
            <a:ext cx="8832632" cy="462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EB5FEB2-E803-4A16-8733-C83ED56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9001"/>
            <a:ext cx="10800000" cy="1080000"/>
          </a:xfrm>
        </p:spPr>
        <p:txBody>
          <a:bodyPr/>
          <a:lstStyle/>
          <a:p>
            <a:r>
              <a:rPr lang="en-CA"/>
              <a:t>Elements of a Description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B76F0-AE01-273B-B3E7-C7430EF80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782" y="1599750"/>
            <a:ext cx="9182963" cy="467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85B88-D8AA-540B-D03A-5BB7C953DD84}"/>
              </a:ext>
            </a:extLst>
          </p:cNvPr>
          <p:cNvSpPr txBox="1"/>
          <p:nvPr/>
        </p:nvSpPr>
        <p:spPr>
          <a:xfrm>
            <a:off x="2274473" y="6330445"/>
            <a:ext cx="902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>
                <a:solidFill>
                  <a:schemeClr val="bg1"/>
                </a:solidFill>
              </a:rPr>
              <a:t>Source: Mora-</a:t>
            </a:r>
            <a:r>
              <a:rPr lang="en-CA" sz="800" err="1">
                <a:solidFill>
                  <a:schemeClr val="bg1"/>
                </a:solidFill>
              </a:rPr>
              <a:t>Cantallops</a:t>
            </a:r>
            <a:r>
              <a:rPr lang="en-CA" sz="800">
                <a:solidFill>
                  <a:schemeClr val="bg1"/>
                </a:solidFill>
              </a:rPr>
              <a:t>, Sanchez-Alonso, Garcia-</a:t>
            </a:r>
            <a:r>
              <a:rPr lang="en-CA" sz="800" err="1">
                <a:solidFill>
                  <a:schemeClr val="bg1"/>
                </a:solidFill>
              </a:rPr>
              <a:t>Barriocanal</a:t>
            </a:r>
            <a:r>
              <a:rPr lang="en-CA" sz="800">
                <a:solidFill>
                  <a:schemeClr val="bg1"/>
                </a:solidFill>
              </a:rPr>
              <a:t>, Sicilia, “Traceability for Trustworthy AI: A Review of Models and Tools,” </a:t>
            </a:r>
            <a:r>
              <a:rPr lang="en-CA" sz="800" i="1">
                <a:solidFill>
                  <a:schemeClr val="bg1"/>
                </a:solidFill>
              </a:rPr>
              <a:t>Big Data Cong. </a:t>
            </a:r>
            <a:r>
              <a:rPr lang="en-CA" sz="800" i="1" err="1">
                <a:solidFill>
                  <a:schemeClr val="bg1"/>
                </a:solidFill>
              </a:rPr>
              <a:t>Comput</a:t>
            </a:r>
            <a:r>
              <a:rPr lang="en-CA" sz="800">
                <a:solidFill>
                  <a:schemeClr val="bg1"/>
                </a:solidFill>
              </a:rPr>
              <a:t>. </a:t>
            </a:r>
            <a:r>
              <a:rPr lang="en-CA" sz="800" i="1">
                <a:solidFill>
                  <a:schemeClr val="bg1"/>
                </a:solidFill>
              </a:rPr>
              <a:t>2021, 5, 20. </a:t>
            </a:r>
            <a:r>
              <a:rPr lang="en-CA" sz="800">
                <a:solidFill>
                  <a:schemeClr val="bg1"/>
                </a:solidFill>
              </a:rPr>
              <a:t>https://</a:t>
            </a:r>
          </a:p>
          <a:p>
            <a:r>
              <a:rPr lang="en-CA" sz="800">
                <a:solidFill>
                  <a:schemeClr val="bg1"/>
                </a:solidFill>
              </a:rPr>
              <a:t>doi.org/10.3390/bdcc5020020 </a:t>
            </a:r>
          </a:p>
        </p:txBody>
      </p:sp>
    </p:spTree>
    <p:extLst>
      <p:ext uri="{BB962C8B-B14F-4D97-AF65-F5344CB8AC3E}">
        <p14:creationId xmlns:p14="http://schemas.microsoft.com/office/powerpoint/2010/main" val="32387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EB5FEB2-E803-4A16-8733-C83ED56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9001"/>
            <a:ext cx="10800000" cy="1080000"/>
          </a:xfrm>
        </p:spPr>
        <p:txBody>
          <a:bodyPr/>
          <a:lstStyle/>
          <a:p>
            <a:r>
              <a:rPr lang="en-CA"/>
              <a:t>Concepts of the PROV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38094-27C9-3D00-DCC5-DCB75E9C105B}"/>
              </a:ext>
            </a:extLst>
          </p:cNvPr>
          <p:cNvSpPr txBox="1"/>
          <p:nvPr/>
        </p:nvSpPr>
        <p:spPr>
          <a:xfrm>
            <a:off x="1851852" y="1974797"/>
            <a:ext cx="6861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The PROV model focuses on three key concepts in an AI implementation: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Entity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Activity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>
                <a:solidFill>
                  <a:schemeClr val="tx2">
                    <a:lumMod val="40000"/>
                    <a:lumOff val="60000"/>
                  </a:schemeClr>
                </a:solidFill>
              </a:rPr>
              <a:t>Agent</a:t>
            </a:r>
          </a:p>
          <a:p>
            <a:pPr algn="ctr"/>
            <a:r>
              <a:rPr lang="en-CA" i="1">
                <a:solidFill>
                  <a:schemeClr val="tx2">
                    <a:lumMod val="40000"/>
                    <a:lumOff val="60000"/>
                  </a:schemeClr>
                </a:solidFill>
              </a:rPr>
              <a:t>And the relations between them</a:t>
            </a:r>
          </a:p>
        </p:txBody>
      </p:sp>
    </p:spTree>
    <p:extLst>
      <p:ext uri="{BB962C8B-B14F-4D97-AF65-F5344CB8AC3E}">
        <p14:creationId xmlns:p14="http://schemas.microsoft.com/office/powerpoint/2010/main" val="38973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EB5FEB2-E803-4A16-8733-C83ED56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9001"/>
            <a:ext cx="10800000" cy="1080000"/>
          </a:xfrm>
        </p:spPr>
        <p:txBody>
          <a:bodyPr/>
          <a:lstStyle/>
          <a:p>
            <a:r>
              <a:rPr lang="en-CA"/>
              <a:t>Next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38094-27C9-3D00-DCC5-DCB75E9C105B}"/>
              </a:ext>
            </a:extLst>
          </p:cNvPr>
          <p:cNvSpPr txBox="1"/>
          <p:nvPr/>
        </p:nvSpPr>
        <p:spPr>
          <a:xfrm>
            <a:off x="3084660" y="1925812"/>
            <a:ext cx="6861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>
                <a:solidFill>
                  <a:schemeClr val="tx2">
                    <a:lumMod val="40000"/>
                    <a:lumOff val="60000"/>
                  </a:schemeClr>
                </a:solidFill>
              </a:rPr>
              <a:t>What is our strategic direction???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400" i="1">
                <a:solidFill>
                  <a:schemeClr val="tx2">
                    <a:lumMod val="40000"/>
                    <a:lumOff val="60000"/>
                  </a:schemeClr>
                </a:solidFill>
              </a:rPr>
              <a:t>Continue to refine our AI/ML model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400" i="1">
                <a:solidFill>
                  <a:schemeClr val="tx2">
                    <a:lumMod val="40000"/>
                    <a:lumOff val="60000"/>
                  </a:schemeClr>
                </a:solidFill>
              </a:rPr>
              <a:t>Explore the use of CAM when augmented by </a:t>
            </a:r>
            <a:r>
              <a:rPr lang="en-CA" sz="2400" i="1" err="1">
                <a:solidFill>
                  <a:schemeClr val="tx2">
                    <a:lumMod val="40000"/>
                    <a:lumOff val="60000"/>
                  </a:schemeClr>
                </a:solidFill>
              </a:rPr>
              <a:t>EconBERT</a:t>
            </a:r>
            <a:endParaRPr lang="en-CA" sz="2400" i="1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400" i="1">
                <a:solidFill>
                  <a:schemeClr val="tx2">
                    <a:lumMod val="40000"/>
                    <a:lumOff val="60000"/>
                  </a:schemeClr>
                </a:solidFill>
              </a:rPr>
              <a:t>Validate our </a:t>
            </a:r>
            <a:r>
              <a:rPr lang="en-CA" sz="2400" i="1" err="1">
                <a:solidFill>
                  <a:schemeClr val="tx2">
                    <a:lumMod val="40000"/>
                    <a:lumOff val="60000"/>
                  </a:schemeClr>
                </a:solidFill>
              </a:rPr>
              <a:t>paradata</a:t>
            </a:r>
            <a:r>
              <a:rPr lang="en-CA" sz="2400" i="1">
                <a:solidFill>
                  <a:schemeClr val="tx2">
                    <a:lumMod val="40000"/>
                    <a:lumOff val="60000"/>
                  </a:schemeClr>
                </a:solidFill>
              </a:rPr>
              <a:t> framework and a preservation template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400" i="1">
                <a:solidFill>
                  <a:schemeClr val="tx2">
                    <a:lumMod val="40000"/>
                    <a:lumOff val="60000"/>
                  </a:schemeClr>
                </a:solidFill>
              </a:rPr>
              <a:t>Explore methods of automating the template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400" i="1">
                <a:solidFill>
                  <a:schemeClr val="tx2">
                    <a:lumMod val="40000"/>
                    <a:lumOff val="60000"/>
                  </a:schemeClr>
                </a:solidFill>
              </a:rPr>
              <a:t>Look to encode the </a:t>
            </a:r>
            <a:r>
              <a:rPr lang="en-CA" sz="2400" i="1" err="1">
                <a:solidFill>
                  <a:schemeClr val="tx2">
                    <a:lumMod val="40000"/>
                    <a:lumOff val="60000"/>
                  </a:schemeClr>
                </a:solidFill>
              </a:rPr>
              <a:t>paradata</a:t>
            </a:r>
            <a:r>
              <a:rPr lang="en-CA" sz="2400" i="1">
                <a:solidFill>
                  <a:schemeClr val="tx2">
                    <a:lumMod val="40000"/>
                    <a:lumOff val="60000"/>
                  </a:schemeClr>
                </a:solidFill>
              </a:rPr>
              <a:t> and then use in a tool such as Wholetail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892B9-552E-4645-4ABF-AB110A1A7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64779">
            <a:off x="590357" y="1401540"/>
            <a:ext cx="1426221" cy="16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E2F76C7-2DB6-43A6-BA24-D431EA1A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The Challenge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565A2F9C-107F-4D9E-9BB4-FB23CFC4A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623" y="453418"/>
            <a:ext cx="7466925" cy="5400000"/>
          </a:xfrm>
        </p:spPr>
        <p:txBody>
          <a:bodyPr/>
          <a:lstStyle/>
          <a:p>
            <a:r>
              <a:rPr lang="en-CA"/>
              <a:t>In today’s volatile markets, how can the Bank better understand impacts on commodities markets? </a:t>
            </a:r>
          </a:p>
          <a:p>
            <a:r>
              <a:rPr lang="en-CA"/>
              <a:t>Can we better identify trends and understand the factors of change over time?</a:t>
            </a:r>
          </a:p>
          <a:p>
            <a:r>
              <a:rPr lang="en-CA"/>
              <a:t>Can we truly understand the intensity of communication surrounding commodities issues, and does the “talk” match the actual market?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8A684-4E4E-46A5-E985-000145FD2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42" y="308558"/>
            <a:ext cx="2962275" cy="1543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492A47-D02E-2B2E-C065-D8AB97DE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208" y="5024743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">
            <a:extLst>
              <a:ext uri="{FF2B5EF4-FFF2-40B4-BE49-F238E27FC236}">
                <a16:creationId xmlns:a16="http://schemas.microsoft.com/office/drawing/2014/main" id="{565A2F9C-107F-4D9E-9BB4-FB23CFC4A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735" y="956757"/>
            <a:ext cx="7466925" cy="5400000"/>
          </a:xfrm>
        </p:spPr>
        <p:txBody>
          <a:bodyPr/>
          <a:lstStyle/>
          <a:p>
            <a:r>
              <a:rPr lang="en-CA"/>
              <a:t>Combine Bank-developed algorithms and new AI applications to show that the technology can strengthen the Bank’s ability to understand changes in commodities markets, and apply our capabilities to policy recommendations</a:t>
            </a:r>
          </a:p>
          <a:p>
            <a:r>
              <a:rPr lang="en-CA"/>
              <a:t>As part of this work, develop a framework for the application of </a:t>
            </a:r>
            <a:r>
              <a:rPr lang="en-CA" i="1" err="1"/>
              <a:t>paradata</a:t>
            </a:r>
            <a:r>
              <a:rPr lang="en-CA"/>
              <a:t> – a key component in ensuring the “</a:t>
            </a:r>
            <a:r>
              <a:rPr lang="en-CA" err="1"/>
              <a:t>explainability</a:t>
            </a:r>
            <a:r>
              <a:rPr lang="en-CA"/>
              <a:t>” and ethical application of the AI used in formulating market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72EAF-3134-557B-1D5B-C99213CB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36960">
            <a:off x="494864" y="2762589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">
            <a:extLst>
              <a:ext uri="{FF2B5EF4-FFF2-40B4-BE49-F238E27FC236}">
                <a16:creationId xmlns:a16="http://schemas.microsoft.com/office/drawing/2014/main" id="{565A2F9C-107F-4D9E-9BB4-FB23CFC4A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735" y="956757"/>
            <a:ext cx="7466925" cy="5400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/>
              <a:t>With the high volume of available content, point us to the most relevant material – cut out the noise</a:t>
            </a:r>
          </a:p>
          <a:p>
            <a:pPr marL="514350" indent="-514350">
              <a:buFont typeface="+mj-lt"/>
              <a:buAutoNum type="arabicPeriod"/>
            </a:pPr>
            <a:r>
              <a:rPr lang="en-CA"/>
              <a:t>With the relevant content, automatically apply tags that identify specific developments within the markets – think supply &amp; demand</a:t>
            </a:r>
          </a:p>
          <a:p>
            <a:pPr marL="514350" indent="-514350">
              <a:buFont typeface="+mj-lt"/>
              <a:buAutoNum type="arabicPeriod"/>
            </a:pPr>
            <a:r>
              <a:rPr lang="en-CA"/>
              <a:t>Aggregate the data to allow identification of events over time – recent events or expectations of the future?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88B522-A536-F4F5-E949-F2AAEEF27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21983">
            <a:off x="492340" y="2959696"/>
            <a:ext cx="2838450" cy="160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280001" y="956757"/>
            <a:ext cx="2894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bg1"/>
                </a:solidFill>
              </a:rPr>
              <a:t>What Does the AI Technology Do?</a:t>
            </a:r>
          </a:p>
        </p:txBody>
      </p:sp>
    </p:spTree>
    <p:extLst>
      <p:ext uri="{BB962C8B-B14F-4D97-AF65-F5344CB8AC3E}">
        <p14:creationId xmlns:p14="http://schemas.microsoft.com/office/powerpoint/2010/main" val="26413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">
            <a:extLst>
              <a:ext uri="{FF2B5EF4-FFF2-40B4-BE49-F238E27FC236}">
                <a16:creationId xmlns:a16="http://schemas.microsoft.com/office/drawing/2014/main" id="{565A2F9C-107F-4D9E-9BB4-FB23CFC4A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735" y="956757"/>
            <a:ext cx="7466925" cy="5400000"/>
          </a:xfrm>
        </p:spPr>
        <p:txBody>
          <a:bodyPr/>
          <a:lstStyle/>
          <a:p>
            <a:r>
              <a:rPr lang="en-CA"/>
              <a:t>The right to an explanation – New legislation (GDPR etc.) – direct link to understanding AI, the algorithms in use and their </a:t>
            </a:r>
            <a:r>
              <a:rPr lang="en-CA" i="1"/>
              <a:t>outcomes</a:t>
            </a:r>
          </a:p>
          <a:p>
            <a:r>
              <a:rPr lang="en-CA"/>
              <a:t>Explainable AI means making the tools </a:t>
            </a:r>
            <a:r>
              <a:rPr lang="en-CA" i="1"/>
              <a:t>understandable</a:t>
            </a:r>
            <a:r>
              <a:rPr lang="en-CA"/>
              <a:t> and </a:t>
            </a:r>
            <a:r>
              <a:rPr lang="en-CA" i="1"/>
              <a:t>interpretable</a:t>
            </a:r>
          </a:p>
          <a:p>
            <a:r>
              <a:rPr lang="en-CA"/>
              <a:t>This leads us to </a:t>
            </a:r>
            <a:r>
              <a:rPr lang="en-CA" i="1" err="1"/>
              <a:t>paradata</a:t>
            </a:r>
            <a:r>
              <a:rPr lang="en-CA" i="1"/>
              <a:t> – </a:t>
            </a:r>
            <a:r>
              <a:rPr lang="en-CA"/>
              <a:t>which documents relationships between AI implementations and their results, “making those results understandable in terms of the systems and individuals responsible for them.”</a:t>
            </a:r>
            <a:endParaRPr lang="en-CA" i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bg1"/>
                </a:solidFill>
              </a:rPr>
              <a:t>Accountability and Explainable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4B98E-7093-ECF0-31A9-456C9637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76" y="100863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bg1"/>
                </a:solidFill>
              </a:rPr>
              <a:t>Breaking down the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1D1C64-45B2-6198-DA89-EB5E7E34E1F5}"/>
              </a:ext>
            </a:extLst>
          </p:cNvPr>
          <p:cNvSpPr txBox="1"/>
          <p:nvPr/>
        </p:nvSpPr>
        <p:spPr>
          <a:xfrm>
            <a:off x="3428701" y="2894706"/>
            <a:ext cx="786887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bg1"/>
                </a:solidFill>
              </a:rPr>
              <a:t>Fine tuning </a:t>
            </a:r>
            <a:r>
              <a:rPr lang="en-CA">
                <a:solidFill>
                  <a:schemeClr val="bg1"/>
                </a:solidFill>
                <a:sym typeface="Wingdings" panose="05000000000000000000" pitchFamily="2" charset="2"/>
              </a:rPr>
              <a:t> equip our engine </a:t>
            </a:r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with the ability to analyze a given sentence and accurately categorize its sentiment, </a:t>
            </a:r>
            <a:r>
              <a:rPr lang="en-US" i="1">
                <a:solidFill>
                  <a:schemeClr val="bg1"/>
                </a:solidFill>
                <a:sym typeface="Wingdings" panose="05000000000000000000" pitchFamily="2" charset="2"/>
              </a:rPr>
              <a:t>making it an expert in economic language</a:t>
            </a:r>
            <a:endParaRPr lang="en-CA" i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bg1"/>
                </a:solidFill>
              </a:rPr>
              <a:t>And the </a:t>
            </a:r>
            <a:r>
              <a:rPr lang="en-CA" b="1" err="1">
                <a:solidFill>
                  <a:schemeClr val="bg1"/>
                </a:solidFill>
              </a:rPr>
              <a:t>paradata</a:t>
            </a:r>
            <a:r>
              <a:rPr lang="en-CA" b="1">
                <a:solidFill>
                  <a:schemeClr val="bg1"/>
                </a:solidFill>
              </a:rPr>
              <a:t>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1"/>
                </a:solidFill>
              </a:rPr>
              <a:t>We are working with a limited dataset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err="1">
                <a:solidFill>
                  <a:schemeClr val="bg1"/>
                </a:solidFill>
              </a:rPr>
              <a:t>Paradata</a:t>
            </a:r>
            <a:r>
              <a:rPr lang="en-US">
                <a:solidFill>
                  <a:schemeClr val="bg1"/>
                </a:solidFill>
              </a:rPr>
              <a:t> becomes a crucial component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err="1">
                <a:solidFill>
                  <a:schemeClr val="bg1"/>
                </a:solidFill>
              </a:rPr>
              <a:t>Paradata</a:t>
            </a:r>
            <a:r>
              <a:rPr lang="en-US">
                <a:solidFill>
                  <a:schemeClr val="bg1"/>
                </a:solidFill>
              </a:rPr>
              <a:t> enables us to uncover the thinking patterns that underlie the dataset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1"/>
                </a:solidFill>
              </a:rPr>
              <a:t>Makes it easier to expand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1"/>
                </a:solidFill>
              </a:rPr>
              <a:t>We gain valuable insight into the origins of our data, including how previous attempts were made</a:t>
            </a:r>
            <a:endParaRPr lang="en-CA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Getting to the Bottom of the Answers behind the answers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087EE-0B9A-060B-E596-5493B0A6DFFB}"/>
              </a:ext>
            </a:extLst>
          </p:cNvPr>
          <p:cNvSpPr txBox="1"/>
          <p:nvPr/>
        </p:nvSpPr>
        <p:spPr>
          <a:xfrm>
            <a:off x="3336173" y="1008639"/>
            <a:ext cx="7868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bg1"/>
                </a:solidFill>
              </a:rPr>
              <a:t>Primary Objective: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>
              <a:solidFill>
                <a:schemeClr val="bg1"/>
              </a:solidFill>
            </a:endParaRPr>
          </a:p>
          <a:p>
            <a:r>
              <a:rPr lang="en-US" i="1">
                <a:solidFill>
                  <a:schemeClr val="bg1"/>
                </a:solidFill>
              </a:rPr>
              <a:t>We want to develop an AI for the Bank of Canada that allows us to create a Natural Language Processing Engine (NLP) that specializes in the field of economics</a:t>
            </a:r>
            <a:endParaRPr lang="en-CA" i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F95C18-E15A-9036-9A8F-FB113975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90" y="1100972"/>
            <a:ext cx="2389319" cy="1384995"/>
          </a:xfrm>
          <a:prstGeom prst="rect">
            <a:avLst/>
          </a:prstGeom>
        </p:spPr>
      </p:pic>
      <p:pic>
        <p:nvPicPr>
          <p:cNvPr id="4" name="Blue Horizon Hotel">
            <a:hlinkClick r:id="" action="ppaction://media"/>
            <a:extLst>
              <a:ext uri="{FF2B5EF4-FFF2-40B4-BE49-F238E27FC236}">
                <a16:creationId xmlns:a16="http://schemas.microsoft.com/office/drawing/2014/main" id="{4010EE0D-A121-A2EA-1EF6-657DAE78B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1209" y="544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err="1">
                <a:solidFill>
                  <a:schemeClr val="bg1"/>
                </a:solidFill>
                <a:sym typeface="Wingdings" panose="05000000000000000000" pitchFamily="2" charset="2"/>
              </a:rPr>
              <a:t>Paradata</a:t>
            </a:r>
            <a:r>
              <a:rPr lang="en-CA" sz="2800" b="1">
                <a:solidFill>
                  <a:schemeClr val="bg1"/>
                </a:solidFill>
                <a:sym typeface="Wingdings" panose="05000000000000000000" pitchFamily="2" charset="2"/>
              </a:rPr>
              <a:t> and the Proposed</a:t>
            </a:r>
          </a:p>
          <a:p>
            <a:r>
              <a:rPr lang="en-CA" sz="2800" b="1">
                <a:solidFill>
                  <a:schemeClr val="bg1"/>
                </a:solidFill>
                <a:sym typeface="Wingdings" panose="05000000000000000000" pitchFamily="2" charset="2"/>
              </a:rPr>
              <a:t>Framework</a:t>
            </a:r>
            <a:endParaRPr lang="en-CA" sz="2800" b="1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A82A28-B06D-9144-E44B-EF159122C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37165">
            <a:off x="494724" y="1082335"/>
            <a:ext cx="1260953" cy="1260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22C946-A32B-7231-E267-42CE26AA9870}"/>
              </a:ext>
            </a:extLst>
          </p:cNvPr>
          <p:cNvSpPr txBox="1"/>
          <p:nvPr/>
        </p:nvSpPr>
        <p:spPr>
          <a:xfrm>
            <a:off x="3266983" y="568171"/>
            <a:ext cx="526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accent2"/>
                </a:solidFill>
              </a:rPr>
              <a:t>What </a:t>
            </a:r>
            <a:r>
              <a:rPr lang="en-CA" sz="2800" b="1" i="1">
                <a:solidFill>
                  <a:schemeClr val="accent2"/>
                </a:solidFill>
              </a:rPr>
              <a:t>is </a:t>
            </a:r>
            <a:r>
              <a:rPr lang="en-CA" sz="2800" b="1" err="1">
                <a:solidFill>
                  <a:schemeClr val="accent2"/>
                </a:solidFill>
              </a:rPr>
              <a:t>Paradata</a:t>
            </a:r>
            <a:r>
              <a:rPr lang="en-CA" sz="2800" b="1">
                <a:solidFill>
                  <a:schemeClr val="accent2"/>
                </a:solidFill>
              </a:rPr>
              <a:t>???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43C95A-A7C3-7F30-089E-86AF4F57C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716" y="1543762"/>
            <a:ext cx="7914943" cy="3496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968BB8-0DC3-C1E8-B438-58902F0035EA}"/>
              </a:ext>
            </a:extLst>
          </p:cNvPr>
          <p:cNvSpPr txBox="1"/>
          <p:nvPr/>
        </p:nvSpPr>
        <p:spPr>
          <a:xfrm>
            <a:off x="5446516" y="5485413"/>
            <a:ext cx="488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err="1">
                <a:solidFill>
                  <a:schemeClr val="accent2"/>
                </a:solidFill>
              </a:rPr>
              <a:t>Paradata</a:t>
            </a:r>
            <a:r>
              <a:rPr lang="en-CA" b="1">
                <a:solidFill>
                  <a:schemeClr val="accent2"/>
                </a:solidFill>
              </a:rPr>
              <a:t> is key in supporting transparency and accountability when using AI.</a:t>
            </a:r>
          </a:p>
        </p:txBody>
      </p:sp>
    </p:spTree>
    <p:extLst>
      <p:ext uri="{BB962C8B-B14F-4D97-AF65-F5344CB8AC3E}">
        <p14:creationId xmlns:p14="http://schemas.microsoft.com/office/powerpoint/2010/main" val="41065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21020-475F-C937-4A13-9A4D5732314E}"/>
              </a:ext>
            </a:extLst>
          </p:cNvPr>
          <p:cNvSpPr txBox="1"/>
          <p:nvPr/>
        </p:nvSpPr>
        <p:spPr>
          <a:xfrm>
            <a:off x="308576" y="3137982"/>
            <a:ext cx="2894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err="1">
                <a:solidFill>
                  <a:schemeClr val="bg1"/>
                </a:solidFill>
                <a:sym typeface="Wingdings" panose="05000000000000000000" pitchFamily="2" charset="2"/>
              </a:rPr>
              <a:t>Paradata</a:t>
            </a:r>
            <a:r>
              <a:rPr lang="en-CA" sz="2800" b="1">
                <a:solidFill>
                  <a:schemeClr val="bg1"/>
                </a:solidFill>
                <a:sym typeface="Wingdings" panose="05000000000000000000" pitchFamily="2" charset="2"/>
              </a:rPr>
              <a:t> – Advances in the work</a:t>
            </a:r>
            <a:endParaRPr lang="en-CA" sz="28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2C946-A32B-7231-E267-42CE26AA9870}"/>
              </a:ext>
            </a:extLst>
          </p:cNvPr>
          <p:cNvSpPr txBox="1"/>
          <p:nvPr/>
        </p:nvSpPr>
        <p:spPr>
          <a:xfrm>
            <a:off x="3266983" y="568171"/>
            <a:ext cx="526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accent2"/>
                </a:solidFill>
              </a:rPr>
              <a:t>Work to date…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A37B7-00D2-52CF-7277-BADA39345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89" y="1235808"/>
            <a:ext cx="2619375" cy="1743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C5F84-8DF2-41F5-D7E1-B835043D1BB7}"/>
              </a:ext>
            </a:extLst>
          </p:cNvPr>
          <p:cNvSpPr txBox="1"/>
          <p:nvPr/>
        </p:nvSpPr>
        <p:spPr>
          <a:xfrm>
            <a:off x="4141694" y="1690487"/>
            <a:ext cx="6723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Acknowledgement that it’s needed – in many fields, from archeology to information science and data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Definitions – including the </a:t>
            </a:r>
            <a:r>
              <a:rPr lang="en-CA" i="1" err="1">
                <a:solidFill>
                  <a:schemeClr val="bg1"/>
                </a:solidFill>
              </a:rPr>
              <a:t>ITrustAI</a:t>
            </a:r>
            <a:r>
              <a:rPr lang="en-CA" i="1">
                <a:solidFill>
                  <a:schemeClr val="bg1"/>
                </a:solidFill>
              </a:rPr>
              <a:t> </a:t>
            </a:r>
            <a:r>
              <a:rPr lang="en-CA">
                <a:solidFill>
                  <a:schemeClr val="bg1"/>
                </a:solidFill>
              </a:rPr>
              <a:t>working definition as provided by our colleagues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Challenges including how to: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>
                <a:solidFill>
                  <a:schemeClr val="bg1"/>
                </a:solidFill>
              </a:rPr>
              <a:t>Define it across disciplines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>
                <a:solidFill>
                  <a:schemeClr val="bg1"/>
                </a:solidFill>
              </a:rPr>
              <a:t>Collect it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>
                <a:solidFill>
                  <a:schemeClr val="bg1"/>
                </a:solidFill>
              </a:rPr>
              <a:t>Maintain it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>
                <a:solidFill>
                  <a:schemeClr val="bg1"/>
                </a:solidFill>
              </a:rPr>
              <a:t>Make it accessible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CA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97C38-6E2E-6533-926C-D440DCDD2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099" y="4631392"/>
            <a:ext cx="2562225" cy="1790700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46A0597-D125-2072-DB80-28222612644C}"/>
              </a:ext>
            </a:extLst>
          </p:cNvPr>
          <p:cNvSpPr/>
          <p:nvPr/>
        </p:nvSpPr>
        <p:spPr>
          <a:xfrm>
            <a:off x="6096000" y="99634"/>
            <a:ext cx="1995288" cy="860870"/>
          </a:xfrm>
          <a:prstGeom prst="wedgeEllipseCallout">
            <a:avLst>
              <a:gd name="adj1" fmla="val -56263"/>
              <a:gd name="adj2" fmla="val 464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/>
              <a:t>The term was first used back in 1998…</a:t>
            </a:r>
          </a:p>
        </p:txBody>
      </p:sp>
    </p:spTree>
    <p:extLst>
      <p:ext uri="{BB962C8B-B14F-4D97-AF65-F5344CB8AC3E}">
        <p14:creationId xmlns:p14="http://schemas.microsoft.com/office/powerpoint/2010/main" val="40936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</p:bldLst>
  </p:timing>
</p:sld>
</file>

<file path=ppt/theme/theme1.xml><?xml version="1.0" encoding="utf-8"?>
<a:theme xmlns:a="http://schemas.openxmlformats.org/drawingml/2006/main" name="Master">
  <a:themeElements>
    <a:clrScheme name="BoC - 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4748"/>
      </a:accent1>
      <a:accent2>
        <a:srgbClr val="67B7DC"/>
      </a:accent2>
      <a:accent3>
        <a:srgbClr val="84B761"/>
      </a:accent3>
      <a:accent4>
        <a:srgbClr val="FDD400"/>
      </a:accent4>
      <a:accent5>
        <a:srgbClr val="A92C90"/>
      </a:accent5>
      <a:accent6>
        <a:srgbClr val="31849B"/>
      </a:accent6>
      <a:hlink>
        <a:srgbClr val="0000FF"/>
      </a:hlink>
      <a:folHlink>
        <a:srgbClr val="800080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- Dark.potx" id="{75F300C8-044D-44AF-AE4D-1EEBF83FDB9B}" vid="{CF49E4EF-5B48-4437-8B31-F4B4566D2C4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lient Service Document" ma:contentTypeID="0x0101001195684D2F137647AA5434A5CB73DF042B0025F3B1683AAEFF41BF4F69A549E33303" ma:contentTypeVersion="34" ma:contentTypeDescription="Create a new document." ma:contentTypeScope="" ma:versionID="2263480e180712333152b11dbc9f2448">
  <xsd:schema xmlns:xsd="http://www.w3.org/2001/XMLSchema" xmlns:xs="http://www.w3.org/2001/XMLSchema" xmlns:p="http://schemas.microsoft.com/office/2006/metadata/properties" xmlns:ns2="d5953541-9517-43c8-9aab-99ea89c11ef5" xmlns:ns3="bad26c57-184c-4d62-91b8-1e1d71a53a3b" targetNamespace="http://schemas.microsoft.com/office/2006/metadata/properties" ma:root="true" ma:fieldsID="951932eda4e0df324be416d9becc24bd" ns2:_="" ns3:_="">
    <xsd:import namespace="d5953541-9517-43c8-9aab-99ea89c11ef5"/>
    <xsd:import namespace="bad26c57-184c-4d62-91b8-1e1d71a53a3b"/>
    <xsd:element name="properties">
      <xsd:complexType>
        <xsd:sequence>
          <xsd:element name="documentManagement">
            <xsd:complexType>
              <xsd:all>
                <xsd:element ref="ns2:BoCAuthoredDate" minOccurs="0"/>
                <xsd:element ref="ns2:BoCMultiAuthor" minOccurs="0"/>
                <xsd:element ref="ns2:BoCAuthor" minOccurs="0"/>
                <xsd:element ref="ns2:BoCSourcePrimaryID" minOccurs="0"/>
                <xsd:element ref="ns2:BoCSourceSecondaryID" minOccurs="0"/>
                <xsd:element ref="ns2:BoCBoCArchives" minOccurs="0"/>
                <xsd:element ref="ns2:BoCRecordState" minOccurs="0"/>
                <xsd:element ref="ns2:BoCRecordCategory" minOccurs="0"/>
                <xsd:element ref="ns2:BoCRecordStatus" minOccurs="0"/>
                <xsd:element ref="ns2:BoCRecordDeclaredDate" minOccurs="0"/>
                <xsd:element ref="ns2:BoCRecordVital" minOccurs="0"/>
                <xsd:element ref="ns2:BoCRecordData" minOccurs="0"/>
                <xsd:element ref="ns2:BoCComments" minOccurs="0"/>
                <xsd:element ref="ns2:BoCOriginalDocumentIDValue" minOccurs="0"/>
                <xsd:element ref="ns2:BoCContentID" minOccurs="0"/>
                <xsd:element ref="ns2:_dlc_DocIdUrl" minOccurs="0"/>
                <xsd:element ref="ns2:_dlc_DocIdPersistId" minOccurs="0"/>
                <xsd:element ref="ns2:b4078637a8a142d79ee567a0e1b1b1dc" minOccurs="0"/>
                <xsd:element ref="ns2:TaxCatchAll" minOccurs="0"/>
                <xsd:element ref="ns2:TaxCatchAllLabel" minOccurs="0"/>
                <xsd:element ref="ns2:o0ecdfd9bd014bd491b131fdc98e1882" minOccurs="0"/>
                <xsd:element ref="ns2:TaxKeywordTaxHTField" minOccurs="0"/>
                <xsd:element ref="ns2:_dlc_DocId" minOccurs="0"/>
                <xsd:element ref="ns2:h4004fd0205d4f88b5ee1d15002dbaea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53541-9517-43c8-9aab-99ea89c11ef5" elementFormDefault="qualified">
    <xsd:import namespace="http://schemas.microsoft.com/office/2006/documentManagement/types"/>
    <xsd:import namespace="http://schemas.microsoft.com/office/infopath/2007/PartnerControls"/>
    <xsd:element name="BoCAuthoredDate" ma:index="2" nillable="true" ma:displayName="Authored Date" ma:description="" ma:format="DateTime" ma:indexed="true" ma:internalName="BoCAuthoredDate">
      <xsd:simpleType>
        <xsd:restriction base="dms:DateTime"/>
      </xsd:simpleType>
    </xsd:element>
    <xsd:element name="BoCMultiAuthor" ma:index="3" nillable="true" ma:displayName="Document Author" ma:list="UserInfo" ma:SearchPeopleOnly="false" ma:SharePointGroup="0" ma:internalName="BoCMultiAutho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oCAuthor" ma:index="4" nillable="true" ma:displayName="Author" ma:description="" ma:internalName="BoCAuthor">
      <xsd:simpleType>
        <xsd:restriction base="dms:Text">
          <xsd:maxLength value="255"/>
        </xsd:restriction>
      </xsd:simpleType>
    </xsd:element>
    <xsd:element name="BoCSourcePrimaryID" ma:index="6" nillable="true" ma:displayName="Source Primary ID" ma:description="" ma:internalName="BoCSourcePrimaryID">
      <xsd:simpleType>
        <xsd:restriction base="dms:Text">
          <xsd:maxLength value="255"/>
        </xsd:restriction>
      </xsd:simpleType>
    </xsd:element>
    <xsd:element name="BoCSourceSecondaryID" ma:index="7" nillable="true" ma:displayName="Source Secondary ID" ma:description="" ma:internalName="BoCSourceSecondaryID">
      <xsd:simpleType>
        <xsd:restriction base="dms:Text">
          <xsd:maxLength value="255"/>
        </xsd:restriction>
      </xsd:simpleType>
    </xsd:element>
    <xsd:element name="BoCBoCArchives" ma:index="9" nillable="true" ma:displayName="BoC Archives" ma:default="No" ma:description="" ma:format="Dropdown" ma:internalName="BoCBoCArchives">
      <xsd:simpleType>
        <xsd:restriction base="dms:Choice">
          <xsd:enumeration value="No"/>
          <xsd:enumeration value="Yes"/>
        </xsd:restriction>
      </xsd:simpleType>
    </xsd:element>
    <xsd:element name="BoCRecordState" ma:index="10" nillable="true" ma:displayName="Record State" ma:description="" ma:internalName="BoCRecordState">
      <xsd:simpleType>
        <xsd:restriction base="dms:Text">
          <xsd:maxLength value="255"/>
        </xsd:restriction>
      </xsd:simpleType>
    </xsd:element>
    <xsd:element name="BoCRecordCategory" ma:index="11" nillable="true" ma:displayName="Record Category" ma:description="" ma:indexed="true" ma:internalName="BoCRecordCategory">
      <xsd:simpleType>
        <xsd:restriction base="dms:Text">
          <xsd:maxLength value="255"/>
        </xsd:restriction>
      </xsd:simpleType>
    </xsd:element>
    <xsd:element name="BoCRecordStatus" ma:index="12" nillable="true" ma:displayName="Record Status" ma:description="" ma:internalName="BoCRecordStatus">
      <xsd:simpleType>
        <xsd:restriction base="dms:Text">
          <xsd:maxLength value="255"/>
        </xsd:restriction>
      </xsd:simpleType>
    </xsd:element>
    <xsd:element name="BoCRecordDeclaredDate" ma:index="13" nillable="true" ma:displayName="Record Declared Date" ma:description="" ma:format="DateTime" ma:internalName="BoCRecordDeclaredDate">
      <xsd:simpleType>
        <xsd:restriction base="dms:DateTime"/>
      </xsd:simpleType>
    </xsd:element>
    <xsd:element name="BoCRecordVital" ma:index="14" nillable="true" ma:displayName="Record Vital" ma:default="false" ma:format="Dropdown" ma:internalName="BoCRecordVital">
      <xsd:simpleType>
        <xsd:restriction base="dms:Choice">
          <xsd:enumeration value="true"/>
          <xsd:enumeration value="false"/>
          <xsd:enumeration value="Yes"/>
          <xsd:enumeration value="No"/>
        </xsd:restriction>
      </xsd:simpleType>
    </xsd:element>
    <xsd:element name="BoCRecordData" ma:index="15" nillable="true" ma:displayName="Record Data" ma:description="" ma:internalName="BoCRecordData">
      <xsd:simpleType>
        <xsd:restriction base="dms:Note">
          <xsd:maxLength value="255"/>
        </xsd:restriction>
      </xsd:simpleType>
    </xsd:element>
    <xsd:element name="BoCComments" ma:index="16" nillable="true" ma:displayName="Comments" ma:description="" ma:internalName="BoCComments">
      <xsd:simpleType>
        <xsd:restriction base="dms:Note">
          <xsd:maxLength value="255"/>
        </xsd:restriction>
      </xsd:simpleType>
    </xsd:element>
    <xsd:element name="BoCOriginalDocumentIDValue" ma:index="17" nillable="true" ma:displayName="Original Document ID Value" ma:internalName="BoCOriginalDocumentIDValue" ma:readOnly="false">
      <xsd:simpleType>
        <xsd:restriction base="dms:Text">
          <xsd:maxLength value="255"/>
        </xsd:restriction>
      </xsd:simpleType>
    </xsd:element>
    <xsd:element name="BoCContentID" ma:index="18" nillable="true" ma:displayName="Content ID" ma:description="" ma:internalName="BoCContentID">
      <xsd:simpleType>
        <xsd:restriction base="dms:Text">
          <xsd:maxLength value="255"/>
        </xsd:restriction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b4078637a8a142d79ee567a0e1b1b1dc" ma:index="24" nillable="true" ma:taxonomy="true" ma:internalName="b4078637a8a142d79ee567a0e1b1b1dc" ma:taxonomyFieldName="BoCDepartment" ma:displayName="Department" ma:default="" ma:fieldId="{b4078637-a8a1-42d7-9ee5-67a0e1b1b1dc}" ma:sspId="35a7de49-b683-4164-88f8-c84c8842f202" ma:termSetId="6da9c4ed-9f6e-4526-b55a-8e9f5a8c5d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5" nillable="true" ma:displayName="Taxonomy Catch All Column" ma:hidden="true" ma:list="{579197fd-4904-4a1a-b524-aa7d76f053d9}" ma:internalName="TaxCatchAll" ma:showField="CatchAllData" ma:web="e4dca8a4-6cce-4c61-8dcd-339434dcbe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6" nillable="true" ma:displayName="Taxonomy Catch All Column1" ma:hidden="true" ma:list="{579197fd-4904-4a1a-b524-aa7d76f053d9}" ma:internalName="TaxCatchAllLabel" ma:readOnly="true" ma:showField="CatchAllDataLabel" ma:web="e4dca8a4-6cce-4c61-8dcd-339434dcbe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0ecdfd9bd014bd491b131fdc98e1882" ma:index="30" nillable="true" ma:taxonomy="true" ma:internalName="o0ecdfd9bd014bd491b131fdc98e1882" ma:taxonomyFieldName="BoCRecordClassification" ma:displayName="Record Classification" ma:readOnly="false" ma:default="" ma:fieldId="{80ecdfd9-bd01-4bd4-91b1-31fdc98e1882}" ma:sspId="35a7de49-b683-4164-88f8-c84c8842f202" ma:termSetId="c9ddf070-7fea-4dd5-b2ae-fbe4261c5b2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35a7de49-b683-4164-88f8-c84c8842f20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_dlc_DocId" ma:index="3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h4004fd0205d4f88b5ee1d15002dbaea" ma:index="34" nillable="true" ma:taxonomy="true" ma:internalName="h4004fd0205d4f88b5ee1d15002dbaea" ma:taxonomyFieldName="BoCClientDepartmentandSection" ma:displayName="Client Department and Section" ma:indexed="true" ma:default="" ma:fieldId="{14004fd0-205d-4f88-b5ee-1d15002dbaea}" ma:sspId="35a7de49-b683-4164-88f8-c84c8842f202" ma:termSetId="ff7cd162-da54-47b2-a8a8-40aba180007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26c57-184c-4d62-91b8-1e1d71a53a3b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3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40" nillable="true" ma:taxonomy="true" ma:internalName="lcf76f155ced4ddcb4097134ff3c332f" ma:taxonomyFieldName="MediaServiceImageTags" ma:displayName="Image Tags" ma:readOnly="false" ma:fieldId="{5cf76f15-5ced-4ddc-b409-7134ff3c332f}" ma:taxonomyMulti="true" ma:sspId="35a7de49-b683-4164-88f8-c84c8842f2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5a7de49-b683-4164-88f8-c84c8842f202" ContentTypeId="0x0101001195684D2F137647AA5434A5CB73DF042B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oCRecordVital xmlns="d5953541-9517-43c8-9aab-99ea89c11ef5">false</BoCRecordVital>
    <BoCRecordData xmlns="d5953541-9517-43c8-9aab-99ea89c11ef5" xsi:nil="true"/>
    <BoCMultiAuthor xmlns="d5953541-9517-43c8-9aab-99ea89c11ef5">
      <UserInfo>
        <DisplayName/>
        <AccountId xsi:nil="true"/>
        <AccountType/>
      </UserInfo>
    </BoCMultiAuthor>
    <BoCSourceSecondaryID xmlns="d5953541-9517-43c8-9aab-99ea89c11ef5" xsi:nil="true"/>
    <TaxCatchAll xmlns="d5953541-9517-43c8-9aab-99ea89c11ef5" xsi:nil="true"/>
    <BoCContentID xmlns="d5953541-9517-43c8-9aab-99ea89c11ef5" xsi:nil="true"/>
    <h4004fd0205d4f88b5ee1d15002dbaea xmlns="d5953541-9517-43c8-9aab-99ea89c11ef5">
      <Terms xmlns="http://schemas.microsoft.com/office/infopath/2007/PartnerControls"/>
    </h4004fd0205d4f88b5ee1d15002dbaea>
    <BoCRecordDeclaredDate xmlns="d5953541-9517-43c8-9aab-99ea89c11ef5" xsi:nil="true"/>
    <o0ecdfd9bd014bd491b131fdc98e1882 xmlns="d5953541-9517-43c8-9aab-99ea89c11ef5">
      <Terms xmlns="http://schemas.microsoft.com/office/infopath/2007/PartnerControls"/>
    </o0ecdfd9bd014bd491b131fdc98e1882>
    <BoCComments xmlns="d5953541-9517-43c8-9aab-99ea89c11ef5" xsi:nil="true"/>
    <TaxKeywordTaxHTField xmlns="d5953541-9517-43c8-9aab-99ea89c11ef5">
      <Terms xmlns="http://schemas.microsoft.com/office/infopath/2007/PartnerControls"/>
    </TaxKeywordTaxHTField>
    <BoCRecordState xmlns="d5953541-9517-43c8-9aab-99ea89c11ef5" xsi:nil="true"/>
    <BoCOriginalDocumentIDValue xmlns="d5953541-9517-43c8-9aab-99ea89c11ef5" xsi:nil="true"/>
    <BoCRecordStatus xmlns="d5953541-9517-43c8-9aab-99ea89c11ef5" xsi:nil="true"/>
    <b4078637a8a142d79ee567a0e1b1b1dc xmlns="d5953541-9517-43c8-9aab-99ea89c11ef5">
      <Terms xmlns="http://schemas.microsoft.com/office/infopath/2007/PartnerControls"/>
    </b4078637a8a142d79ee567a0e1b1b1dc>
    <BoCAuthoredDate xmlns="d5953541-9517-43c8-9aab-99ea89c11ef5" xsi:nil="true"/>
    <BoCAuthor xmlns="d5953541-9517-43c8-9aab-99ea89c11ef5" xsi:nil="true"/>
    <BoCSourcePrimaryID xmlns="d5953541-9517-43c8-9aab-99ea89c11ef5" xsi:nil="true"/>
    <BoCRecordCategory xmlns="d5953541-9517-43c8-9aab-99ea89c11ef5" xsi:nil="true"/>
    <lcf76f155ced4ddcb4097134ff3c332f xmlns="bad26c57-184c-4d62-91b8-1e1d71a53a3b">
      <Terms xmlns="http://schemas.microsoft.com/office/infopath/2007/PartnerControls"/>
    </lcf76f155ced4ddcb4097134ff3c332f>
    <BoCBoCArchives xmlns="d5953541-9517-43c8-9aab-99ea89c11ef5">No</BoCBoCArchives>
    <_dlc_DocId xmlns="d5953541-9517-43c8-9aab-99ea89c11ef5">ND7UDYUJXVHT-1590986405-28538</_dlc_DocId>
    <_dlc_DocIdUrl xmlns="d5953541-9517-43c8-9aab-99ea89c11ef5">
      <Url>https://bankofcanada.sharepoint.com/sites/D_CS_KIS/_layouts/15/DocIdRedir.aspx?ID=ND7UDYUJXVHT-1590986405-28538</Url>
      <Description>ND7UDYUJXVHT-1590986405-28538</Description>
    </_dlc_DocIdUrl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F33783F-EFDF-4903-976C-62D0B9F1DDAD}">
  <ds:schemaRefs>
    <ds:schemaRef ds:uri="bad26c57-184c-4d62-91b8-1e1d71a53a3b"/>
    <ds:schemaRef ds:uri="d5953541-9517-43c8-9aab-99ea89c11e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9D8D14-53F0-4962-B8EA-AF15A158DB71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BBFED136-B752-4B57-8711-1F3E1BD3AC2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9424E25-9572-4411-A178-08EE3DBD9DF9}">
  <ds:schemaRefs>
    <ds:schemaRef ds:uri="bad26c57-184c-4d62-91b8-1e1d71a53a3b"/>
    <ds:schemaRef ds:uri="http://schemas.microsoft.com/office/infopath/2007/PartnerControls"/>
    <ds:schemaRef ds:uri="http://schemas.microsoft.com/office/2006/documentManagement/types"/>
    <ds:schemaRef ds:uri="http://purl.org/dc/dcmitype/"/>
    <ds:schemaRef ds:uri="d5953541-9517-43c8-9aab-99ea89c11ef5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5.xml><?xml version="1.0" encoding="utf-8"?>
<ds:datastoreItem xmlns:ds="http://schemas.openxmlformats.org/officeDocument/2006/customXml" ds:itemID="{DD2376DE-B94A-4C50-BA65-2BC7828B752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2019 - Dark</Template>
  <TotalTime>83</TotalTime>
  <Words>1508</Words>
  <Application>Microsoft Office PowerPoint</Application>
  <PresentationFormat>Widescreen</PresentationFormat>
  <Paragraphs>200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Segoe UI</vt:lpstr>
      <vt:lpstr>Segoe UI Semibold</vt:lpstr>
      <vt:lpstr>Wingdings</vt:lpstr>
      <vt:lpstr>Master</vt:lpstr>
      <vt:lpstr>Architecting Accountability in AI: Paradata and AI in Commodity Markets at the Bank of Canada</vt:lpstr>
      <vt:lpstr>Agenda</vt:lpstr>
      <vt:lpstr>The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?</vt:lpstr>
      <vt:lpstr>Further Details</vt:lpstr>
      <vt:lpstr>Details of the PoC</vt:lpstr>
      <vt:lpstr>Components of the PoC</vt:lpstr>
      <vt:lpstr>Technology Stack</vt:lpstr>
      <vt:lpstr>Current Work</vt:lpstr>
      <vt:lpstr>EconBERT</vt:lpstr>
      <vt:lpstr>PROV- ML Model</vt:lpstr>
      <vt:lpstr>Elements of a Description Profile</vt:lpstr>
      <vt:lpstr>Concepts of the PROV Model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Architecting Accountability in AI: Paradata and AI in Commodity Markets at the Bank of Canada</dc:title>
  <dc:creator>Alex Richmond</dc:creator>
  <cp:lastModifiedBy>Alex Richmond</cp:lastModifiedBy>
  <cp:revision>4</cp:revision>
  <dcterms:created xsi:type="dcterms:W3CDTF">2023-10-10T17:49:57Z</dcterms:created>
  <dcterms:modified xsi:type="dcterms:W3CDTF">2023-10-27T21:02:43Z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0x0101001195684D2F137647AA5434A5CB73DF042B0025F3B1683AAEFF41BF4F69A549E33303</vt:lpwstr>
  </property>
  <property fmtid="{D5CDD505-2E9C-101B-9397-08002B2CF9AE}" pid="3" name="MSIP_Label_aebacc78-dcc9-4733-835b-33704aeb5fb9_Enabled">
    <vt:lpwstr>true</vt:lpwstr>
  </property>
  <property fmtid="{D5CDD505-2E9C-101B-9397-08002B2CF9AE}" pid="4" name="MSIP_Label_aebacc78-dcc9-4733-835b-33704aeb5fb9_SetDate">
    <vt:lpwstr>2023-10-10T17:56:23Z</vt:lpwstr>
  </property>
  <property fmtid="{D5CDD505-2E9C-101B-9397-08002B2CF9AE}" pid="5" name="MSIP_Label_aebacc78-dcc9-4733-835b-33704aeb5fb9_Method">
    <vt:lpwstr>Privileged</vt:lpwstr>
  </property>
  <property fmtid="{D5CDD505-2E9C-101B-9397-08002B2CF9AE}" pid="6" name="MSIP_Label_aebacc78-dcc9-4733-835b-33704aeb5fb9_Name">
    <vt:lpwstr>Non-Sensitive - Non-Délicat</vt:lpwstr>
  </property>
  <property fmtid="{D5CDD505-2E9C-101B-9397-08002B2CF9AE}" pid="7" name="MSIP_Label_aebacc78-dcc9-4733-835b-33704aeb5fb9_SiteId">
    <vt:lpwstr>164f988b-a2f4-4584-aeaa-21bd4a0234bc</vt:lpwstr>
  </property>
  <property fmtid="{D5CDD505-2E9C-101B-9397-08002B2CF9AE}" pid="8" name="MSIP_Label_aebacc78-dcc9-4733-835b-33704aeb5fb9_ActionId">
    <vt:lpwstr>04634ab4-8a17-4614-8ca3-124194742170</vt:lpwstr>
  </property>
  <property fmtid="{D5CDD505-2E9C-101B-9397-08002B2CF9AE}" pid="9" name="MSIP_Label_aebacc78-dcc9-4733-835b-33704aeb5fb9_ContentBits">
    <vt:lpwstr>1</vt:lpwstr>
  </property>
  <property fmtid="{D5CDD505-2E9C-101B-9397-08002B2CF9AE}" pid="10" name="ClassificationContentMarkingHeaderLocations">
    <vt:lpwstr>Master:5</vt:lpwstr>
  </property>
  <property fmtid="{D5CDD505-2E9C-101B-9397-08002B2CF9AE}" pid="11" name="ClassificationContentMarkingHeaderText">
    <vt:lpwstr>Category/Catégorie: Non-Sensitive/Non-Délicat</vt:lpwstr>
  </property>
  <property fmtid="{D5CDD505-2E9C-101B-9397-08002B2CF9AE}" pid="12" name="TaxKeyword">
    <vt:lpwstr/>
  </property>
  <property fmtid="{D5CDD505-2E9C-101B-9397-08002B2CF9AE}" pid="13" name="be3b528a564b4945a64223b90478602c">
    <vt:lpwstr/>
  </property>
  <property fmtid="{D5CDD505-2E9C-101B-9397-08002B2CF9AE}" pid="14" name="BoCClientDepartmentandSection">
    <vt:lpwstr/>
  </property>
  <property fmtid="{D5CDD505-2E9C-101B-9397-08002B2CF9AE}" pid="15" name="BoCDepartment">
    <vt:lpwstr/>
  </property>
  <property fmtid="{D5CDD505-2E9C-101B-9397-08002B2CF9AE}" pid="16" name="MediaServiceImageTags">
    <vt:lpwstr/>
  </property>
  <property fmtid="{D5CDD505-2E9C-101B-9397-08002B2CF9AE}" pid="17" name="BoC_x0020_Department">
    <vt:lpwstr/>
  </property>
  <property fmtid="{D5CDD505-2E9C-101B-9397-08002B2CF9AE}" pid="18" name="BoCRecordClassification">
    <vt:lpwstr/>
  </property>
  <property fmtid="{D5CDD505-2E9C-101B-9397-08002B2CF9AE}" pid="19" name="BoC Department">
    <vt:lpwstr/>
  </property>
  <property fmtid="{D5CDD505-2E9C-101B-9397-08002B2CF9AE}" pid="20" name="_dlc_DocIdItemGuid">
    <vt:lpwstr>ff67b110-e131-4d03-8c2d-0c748975d72e</vt:lpwstr>
  </property>
  <property fmtid="{D5CDD505-2E9C-101B-9397-08002B2CF9AE}" pid="21" name="SharedWithUsers">
    <vt:lpwstr>63;#Mario Beauchamp;#2106;#Kun Mo;#358;#Paul Badertscher</vt:lpwstr>
  </property>
</Properties>
</file>