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</p:sldMasterIdLst>
  <p:notesMasterIdLst>
    <p:notesMasterId r:id="rId30"/>
  </p:notesMasterIdLst>
  <p:sldIdLst>
    <p:sldId id="256" r:id="rId3"/>
    <p:sldId id="259" r:id="rId4"/>
    <p:sldId id="261" r:id="rId5"/>
    <p:sldId id="260" r:id="rId6"/>
    <p:sldId id="277" r:id="rId7"/>
    <p:sldId id="278" r:id="rId8"/>
    <p:sldId id="279" r:id="rId9"/>
    <p:sldId id="280" r:id="rId10"/>
    <p:sldId id="262" r:id="rId11"/>
    <p:sldId id="263" r:id="rId12"/>
    <p:sldId id="270" r:id="rId13"/>
    <p:sldId id="271" r:id="rId14"/>
    <p:sldId id="264" r:id="rId15"/>
    <p:sldId id="272" r:id="rId16"/>
    <p:sldId id="288" r:id="rId17"/>
    <p:sldId id="275" r:id="rId18"/>
    <p:sldId id="273" r:id="rId19"/>
    <p:sldId id="276" r:id="rId20"/>
    <p:sldId id="283" r:id="rId21"/>
    <p:sldId id="285" r:id="rId22"/>
    <p:sldId id="286" r:id="rId23"/>
    <p:sldId id="287" r:id="rId24"/>
    <p:sldId id="281" r:id="rId25"/>
    <p:sldId id="282" r:id="rId26"/>
    <p:sldId id="269" r:id="rId27"/>
    <p:sldId id="274" r:id="rId28"/>
    <p:sldId id="284" r:id="rId2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roxima Nova" panose="02000506030000020004" pitchFamily="2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7D"/>
    <a:srgbClr val="D20001"/>
    <a:srgbClr val="F47FA5"/>
    <a:srgbClr val="D07F84"/>
    <a:srgbClr val="D03E36"/>
    <a:srgbClr val="D07D75"/>
    <a:srgbClr val="D05640"/>
    <a:srgbClr val="8E5913"/>
    <a:srgbClr val="8F6C01"/>
    <a:srgbClr val="BC8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7F9164-07FF-4934-8046-43F4E17FCA6F}">
  <a:tblStyle styleId="{127F9164-07FF-4934-8046-43F4E17FCA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3"/>
    <p:restoredTop sz="94659"/>
  </p:normalViewPr>
  <p:slideViewPr>
    <p:cSldViewPr snapToGrid="0">
      <p:cViewPr varScale="1">
        <p:scale>
          <a:sx n="132" d="100"/>
          <a:sy n="132" d="100"/>
        </p:scale>
        <p:origin x="344" y="17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8f2176e5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e8f2176e5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8f2176e5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e8f2176e5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66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8f2176e5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e8f2176e5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7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8f2176e5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e8f2176e5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49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31850" y="243681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68538" y="4237303"/>
            <a:ext cx="64008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None/>
              <a:defRPr sz="24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3D2008"/>
              </a:buClr>
              <a:buSzPts val="3200"/>
              <a:buFont typeface="Tahoma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3D2008"/>
              </a:buClr>
              <a:buSzPts val="2800"/>
              <a:buFont typeface="Tahom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23850" y="217487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84212" y="1236662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 rot="5400000">
            <a:off x="5200650" y="1822450"/>
            <a:ext cx="45720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 rot="5400000">
            <a:off x="1238250" y="-44450"/>
            <a:ext cx="45720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3850" y="217487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 rot="5400000">
            <a:off x="2855912" y="-935038"/>
            <a:ext cx="3429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575050" y="227546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3D2008"/>
              </a:buClr>
              <a:buSzPts val="3200"/>
              <a:buFont typeface="Tahom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D2008"/>
              </a:buClr>
              <a:buSzPts val="2800"/>
              <a:buFont typeface="Tahom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457205" y="1195920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D2008"/>
              </a:buClr>
              <a:buSzPts val="140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3D2008"/>
              </a:buClr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3D2008"/>
              </a:buClr>
              <a:buSzPts val="10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D2008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D2008"/>
              </a:buClr>
              <a:buSzPts val="900"/>
              <a:buFont typeface="Tahom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3D2008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3D2008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3D2008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3D2008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23850" y="217487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Tahom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Tahom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4645030" y="1279262"/>
            <a:ext cx="4041775" cy="53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Tahom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4645030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Tahom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323850" y="217487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D2008"/>
              </a:buClr>
              <a:buSzPts val="280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Tahom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4648200" y="1651000"/>
            <a:ext cx="3810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D2008"/>
              </a:buClr>
              <a:buSzPts val="280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Tahom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3D2008"/>
              </a:buClr>
              <a:buSzPts val="1800"/>
              <a:buFont typeface="Tahom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3D2008"/>
              </a:buClr>
              <a:buSzPts val="1600"/>
              <a:buFont typeface="Tahom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3D2008"/>
              </a:buClr>
              <a:buSzPts val="1400"/>
              <a:buFont typeface="Tahom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3D2008"/>
              </a:buClr>
              <a:buSzPts val="1400"/>
              <a:buFont typeface="Tahoma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3D2008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3D2008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3D2008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3D2008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trust_ppt_bg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3962" y="142875"/>
            <a:ext cx="998537" cy="79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23850" y="217487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D58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D58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D58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D58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84212" y="1236662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D2008"/>
              </a:buClr>
              <a:buSzPts val="3200"/>
              <a:buFont typeface="Tahoma"/>
              <a:buChar char="•"/>
              <a:defRPr sz="32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D2008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D200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D200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D200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D200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descr="trust_ppt_bg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23850" y="217487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BACC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D581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D581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D581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D581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4212" y="1236662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D2008"/>
              </a:buClr>
              <a:buSzPts val="3200"/>
              <a:buFont typeface="Tahoma"/>
              <a:buChar char="•"/>
              <a:defRPr sz="32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D2008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D2008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rgbClr val="3D200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D200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D200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D200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D200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D200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73962" y="4838700"/>
            <a:ext cx="998537" cy="793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1"/>
          <p:cNvSpPr txBox="1">
            <a:spLocks noGrp="1"/>
          </p:cNvSpPr>
          <p:nvPr>
            <p:ph type="ctrTitle"/>
          </p:nvPr>
        </p:nvSpPr>
        <p:spPr>
          <a:xfrm>
            <a:off x="167065" y="56245"/>
            <a:ext cx="8611800" cy="534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CA" dirty="0"/>
              <a:t>Paradata, AI, Shared Agency &amp; </a:t>
            </a:r>
            <a:br>
              <a:rPr lang="en-CA" dirty="0"/>
            </a:br>
            <a:r>
              <a:rPr lang="en-CA" dirty="0"/>
              <a:t>Accountability</a:t>
            </a:r>
            <a:br>
              <a:rPr lang="en-US" sz="1600" dirty="0"/>
            </a:br>
            <a:br>
              <a:rPr lang="en-CA" sz="3100" b="1" i="1" u="none" dirty="0">
                <a:solidFill>
                  <a:srgbClr val="92D05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CA" sz="3100" b="1" i="1" u="none" dirty="0">
                <a:solidFill>
                  <a:srgbClr val="92D050"/>
                </a:solidFill>
                <a:latin typeface="Proxima Nova"/>
                <a:ea typeface="Proxima Nova"/>
                <a:cs typeface="Proxima Nova"/>
                <a:sym typeface="Proxima Nova"/>
              </a:rPr>
              <a:t>Babak Hamidzadeh</a:t>
            </a:r>
            <a:br>
              <a:rPr lang="en-CA" sz="3100" b="1" i="1" u="none" dirty="0">
                <a:solidFill>
                  <a:srgbClr val="92D05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CA" sz="3100" b="1" i="1" u="none" dirty="0">
                <a:solidFill>
                  <a:srgbClr val="92D050"/>
                </a:solidFill>
                <a:latin typeface="Proxima Nova"/>
                <a:ea typeface="Proxima Nova"/>
                <a:cs typeface="Proxima Nova"/>
                <a:sym typeface="Proxima Nova"/>
              </a:rPr>
              <a:t>Scott Cameron</a:t>
            </a:r>
            <a:br>
              <a:rPr lang="en-CA" sz="3100" b="1" i="1" u="none" dirty="0">
                <a:solidFill>
                  <a:srgbClr val="92D05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lang="en-CA" sz="3100" b="1" dirty="0">
              <a:solidFill>
                <a:srgbClr val="92D0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C10D23-B537-A14F-AEFE-5BBC495683E6}"/>
              </a:ext>
            </a:extLst>
          </p:cNvPr>
          <p:cNvSpPr/>
          <p:nvPr/>
        </p:nvSpPr>
        <p:spPr>
          <a:xfrm>
            <a:off x="5087608" y="4235848"/>
            <a:ext cx="3776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E5913"/>
                </a:solidFill>
                <a:latin typeface="+mn-lt"/>
                <a:cs typeface="Calibri" panose="020F0502020204030204" pitchFamily="34" charset="0"/>
                <a:sym typeface="Proxima Nova"/>
              </a:rPr>
              <a:t>ItrustAI Public Symposium</a:t>
            </a:r>
          </a:p>
          <a:p>
            <a:r>
              <a:rPr lang="en-US" sz="2400" dirty="0">
                <a:solidFill>
                  <a:srgbClr val="8E5913"/>
                </a:solidFill>
                <a:latin typeface="+mn-lt"/>
                <a:cs typeface="Calibri" panose="020F0502020204030204" pitchFamily="34" charset="0"/>
                <a:sym typeface="Proxima Nova"/>
              </a:rPr>
              <a:t>October 28, 2023</a:t>
            </a:r>
            <a:endParaRPr lang="en-US" sz="2400" dirty="0">
              <a:solidFill>
                <a:srgbClr val="8E5913"/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7870-3B45-6DCD-1507-FD924B65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Environments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3DEF8-448C-4A90-FCA0-18D360C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36661"/>
            <a:ext cx="7772400" cy="4260852"/>
          </a:xfrm>
        </p:spPr>
        <p:txBody>
          <a:bodyPr/>
          <a:lstStyle/>
          <a:p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ntelligence (human &amp; artificial) –“adaptation with insufficient knowledge and resources” to the changing conditions of our world (Wang, 2019)</a:t>
            </a:r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/>
              <a:t>Multi-Agent (collaborative, competitive)</a:t>
            </a:r>
          </a:p>
          <a:p>
            <a:r>
              <a:rPr lang="en-US" dirty="0"/>
              <a:t>Changing &amp; unknown environments</a:t>
            </a:r>
          </a:p>
          <a:p>
            <a:r>
              <a:rPr lang="en-US" dirty="0"/>
              <a:t>Reactive behavior</a:t>
            </a:r>
          </a:p>
        </p:txBody>
      </p:sp>
    </p:spTree>
    <p:extLst>
      <p:ext uri="{BB962C8B-B14F-4D97-AF65-F5344CB8AC3E}">
        <p14:creationId xmlns:p14="http://schemas.microsoft.com/office/powerpoint/2010/main" val="397283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7870-3B45-6DCD-1507-FD924B65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48332"/>
            <a:ext cx="8496300" cy="952500"/>
          </a:xfrm>
        </p:spPr>
        <p:txBody>
          <a:bodyPr/>
          <a:lstStyle/>
          <a:p>
            <a:r>
              <a:rPr lang="en-US" dirty="0"/>
              <a:t>Dynamic Environments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3DEF8-448C-4A90-FCA0-18D360C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758180"/>
            <a:ext cx="8268402" cy="4813410"/>
          </a:xfrm>
        </p:spPr>
        <p:txBody>
          <a:bodyPr/>
          <a:lstStyle/>
          <a:p>
            <a:r>
              <a:rPr lang="en-US" dirty="0"/>
              <a:t>Unforeseen events and their sequence</a:t>
            </a:r>
          </a:p>
          <a:p>
            <a:r>
              <a:rPr lang="en-US" dirty="0"/>
              <a:t>Never-seen events or sequence thereof</a:t>
            </a:r>
          </a:p>
          <a:p>
            <a:r>
              <a:rPr lang="en-US" dirty="0"/>
              <a:t>Correct &amp; timely responses needed</a:t>
            </a:r>
          </a:p>
          <a:p>
            <a:r>
              <a:rPr lang="en-US" dirty="0"/>
              <a:t>Scheduling and prioritization needed</a:t>
            </a:r>
          </a:p>
          <a:p>
            <a:r>
              <a:rPr lang="en-US" dirty="0"/>
              <a:t>Resource (computing, storage) constraints </a:t>
            </a:r>
          </a:p>
          <a:p>
            <a:r>
              <a:rPr lang="en-US" dirty="0"/>
              <a:t>Think</a:t>
            </a:r>
          </a:p>
          <a:p>
            <a:pPr lvl="1"/>
            <a:r>
              <a:rPr lang="en-US" dirty="0"/>
              <a:t>Accountability,</a:t>
            </a:r>
          </a:p>
          <a:p>
            <a:pPr lvl="1"/>
            <a:r>
              <a:rPr lang="en-US" dirty="0"/>
              <a:t>Documentation!</a:t>
            </a:r>
          </a:p>
        </p:txBody>
      </p:sp>
    </p:spTree>
    <p:extLst>
      <p:ext uri="{BB962C8B-B14F-4D97-AF65-F5344CB8AC3E}">
        <p14:creationId xmlns:p14="http://schemas.microsoft.com/office/powerpoint/2010/main" val="298371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7870-3B45-6DCD-1507-FD924B65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Environments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3DEF8-448C-4A90-FCA0-18D360C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36661"/>
            <a:ext cx="7772400" cy="4813410"/>
          </a:xfrm>
        </p:spPr>
        <p:txBody>
          <a:bodyPr/>
          <a:lstStyle/>
          <a:p>
            <a:r>
              <a:rPr lang="en-US" dirty="0"/>
              <a:t>Need for monitoring, capturing, documenting and preserving data (some as records): High!</a:t>
            </a:r>
          </a:p>
          <a:p>
            <a:r>
              <a:rPr lang="en-US" dirty="0"/>
              <a:t>Difficulty of monitoring, capturing, documenting and preserving data (some as records): High!</a:t>
            </a:r>
          </a:p>
        </p:txBody>
      </p:sp>
    </p:spTree>
    <p:extLst>
      <p:ext uri="{BB962C8B-B14F-4D97-AF65-F5344CB8AC3E}">
        <p14:creationId xmlns:p14="http://schemas.microsoft.com/office/powerpoint/2010/main" val="370770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46C9-D42F-8DB8-5F01-15092CA0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742"/>
            <a:ext cx="8496300" cy="952500"/>
          </a:xfrm>
        </p:spPr>
        <p:txBody>
          <a:bodyPr/>
          <a:lstStyle/>
          <a:p>
            <a:r>
              <a:rPr lang="en-US" dirty="0"/>
              <a:t>Sense-Act Feedback Loop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E728F-98C4-67E4-56A3-8D01EFFA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591" y="875154"/>
            <a:ext cx="8931349" cy="4717583"/>
          </a:xfrm>
        </p:spPr>
        <p:txBody>
          <a:bodyPr/>
          <a:lstStyle/>
          <a:p>
            <a:r>
              <a:rPr lang="en-CA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Continuous cycle:</a:t>
            </a:r>
          </a:p>
          <a:p>
            <a:pPr lvl="1"/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CA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ensors (HW or SW) measure the real world, </a:t>
            </a:r>
          </a:p>
          <a:p>
            <a:pPr lvl="1"/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easurements are fed into &amp; inform the control (AI) processes</a:t>
            </a:r>
            <a:endParaRPr lang="en-CA" sz="2400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CA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ontrol processes determine responses to real-world stimuli </a:t>
            </a:r>
          </a:p>
          <a:p>
            <a:pPr lvl="1"/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CA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ctuators (HW or SW) execute or effect the responses to real-world stimuli </a:t>
            </a:r>
          </a:p>
          <a:p>
            <a:pPr lvl="1"/>
            <a:r>
              <a:rPr lang="en-CA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Consequence of system actions are measured by the system’s sensors</a:t>
            </a:r>
          </a:p>
          <a:p>
            <a:pPr lvl="1"/>
            <a:r>
              <a:rPr lang="en-CA" sz="2400" dirty="0">
                <a:latin typeface="Calibri" panose="020F0502020204030204" pitchFamily="34" charset="0"/>
              </a:rPr>
              <a:t>and the cycle continues …</a:t>
            </a:r>
            <a:endParaRPr lang="en-US" sz="2400" dirty="0">
              <a:effectLst/>
            </a:endParaRPr>
          </a:p>
          <a:p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</a:rPr>
              <a:t>Good way to treat and deal with dynamic environments.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899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AA57-B892-EE11-004B-8F77FA55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Sense-Action Loop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CB62277-1E5A-6EB4-1BA6-ADA44BD19CDA}"/>
              </a:ext>
            </a:extLst>
          </p:cNvPr>
          <p:cNvSpPr/>
          <p:nvPr/>
        </p:nvSpPr>
        <p:spPr>
          <a:xfrm>
            <a:off x="2263518" y="1543987"/>
            <a:ext cx="4184757" cy="287810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869725-285A-7261-0070-72D324DD8008}"/>
              </a:ext>
            </a:extLst>
          </p:cNvPr>
          <p:cNvGrpSpPr/>
          <p:nvPr/>
        </p:nvGrpSpPr>
        <p:grpSpPr>
          <a:xfrm>
            <a:off x="2758195" y="3087970"/>
            <a:ext cx="3192905" cy="952500"/>
            <a:chOff x="4452079" y="2323475"/>
            <a:chExt cx="3192905" cy="9525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0C906E-E4CE-5968-E84B-AF3DDB64E755}"/>
                </a:ext>
              </a:extLst>
            </p:cNvPr>
            <p:cNvGrpSpPr/>
            <p:nvPr/>
          </p:nvGrpSpPr>
          <p:grpSpPr>
            <a:xfrm>
              <a:off x="4599136" y="2677620"/>
              <a:ext cx="2928421" cy="453959"/>
              <a:chOff x="4599136" y="2857500"/>
              <a:chExt cx="2928421" cy="453959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7855880-5B5F-3621-2C44-4F49CCFA7D37}"/>
                  </a:ext>
                </a:extLst>
              </p:cNvPr>
              <p:cNvSpPr/>
              <p:nvPr/>
            </p:nvSpPr>
            <p:spPr>
              <a:xfrm>
                <a:off x="4599136" y="28575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Actuators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B9581B84-200B-EEFE-07A8-DE836CF769FB}"/>
                  </a:ext>
                </a:extLst>
              </p:cNvPr>
              <p:cNvSpPr/>
              <p:nvPr/>
            </p:nvSpPr>
            <p:spPr>
              <a:xfrm>
                <a:off x="5575998" y="28600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Control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3A96EF3-CB4F-79A9-3CCD-88B4C6AE9DF5}"/>
                  </a:ext>
                </a:extLst>
              </p:cNvPr>
              <p:cNvSpPr/>
              <p:nvPr/>
            </p:nvSpPr>
            <p:spPr>
              <a:xfrm>
                <a:off x="6550351" y="28600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Sensors</a:t>
                </a:r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056E3B3-136F-43CD-1867-DE21779827C1}"/>
                </a:ext>
              </a:extLst>
            </p:cNvPr>
            <p:cNvSpPr/>
            <p:nvPr/>
          </p:nvSpPr>
          <p:spPr>
            <a:xfrm>
              <a:off x="4452079" y="2323475"/>
              <a:ext cx="3192905" cy="952500"/>
            </a:xfrm>
            <a:prstGeom prst="round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8CF4AE-4E18-136B-1DF8-6D53B78B1983}"/>
                </a:ext>
              </a:extLst>
            </p:cNvPr>
            <p:cNvSpPr txBox="1"/>
            <p:nvPr/>
          </p:nvSpPr>
          <p:spPr>
            <a:xfrm>
              <a:off x="5620967" y="2323475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76200">
                    <a:noFill/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System</a:t>
              </a:r>
              <a:endParaRPr lang="en-US" b="1" dirty="0">
                <a:ln w="76200">
                  <a:noFill/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0CA3C5D-1656-4487-18DB-C2500B6A5C04}"/>
              </a:ext>
            </a:extLst>
          </p:cNvPr>
          <p:cNvSpPr txBox="1"/>
          <p:nvPr/>
        </p:nvSpPr>
        <p:spPr>
          <a:xfrm>
            <a:off x="3205237" y="1698023"/>
            <a:ext cx="217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7620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Environment</a:t>
            </a:r>
            <a:endParaRPr lang="en-US" sz="2400" dirty="0"/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C8CC3D95-3849-4FC8-3142-05F1CA6476DA}"/>
              </a:ext>
            </a:extLst>
          </p:cNvPr>
          <p:cNvCxnSpPr>
            <a:cxnSpLocks/>
            <a:stCxn id="12" idx="1"/>
            <a:endCxn id="11" idx="1"/>
          </p:cNvCxnSpPr>
          <p:nvPr/>
        </p:nvCxnSpPr>
        <p:spPr>
          <a:xfrm rot="10800000">
            <a:off x="2263518" y="2983043"/>
            <a:ext cx="641734" cy="684803"/>
          </a:xfrm>
          <a:prstGeom prst="bentConnector3">
            <a:avLst>
              <a:gd name="adj1" fmla="val 135622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466CB9E7-EA78-3C73-3374-CD31E209E0EC}"/>
              </a:ext>
            </a:extLst>
          </p:cNvPr>
          <p:cNvCxnSpPr>
            <a:cxnSpLocks/>
            <a:stCxn id="11" idx="3"/>
            <a:endCxn id="19" idx="3"/>
          </p:cNvCxnSpPr>
          <p:nvPr/>
        </p:nvCxnSpPr>
        <p:spPr>
          <a:xfrm flipH="1">
            <a:off x="5833673" y="2983042"/>
            <a:ext cx="614602" cy="687303"/>
          </a:xfrm>
          <a:prstGeom prst="bentConnector3">
            <a:avLst>
              <a:gd name="adj1" fmla="val -37195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8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CC5B-55DC-BA63-4383-D1E42F20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22758"/>
            <a:ext cx="8496300" cy="952500"/>
          </a:xfrm>
        </p:spPr>
        <p:txBody>
          <a:bodyPr/>
          <a:lstStyle/>
          <a:p>
            <a:r>
              <a:rPr lang="en-US" dirty="0"/>
              <a:t>Shared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8D64-1868-6DDF-2CE6-681A292A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86" y="786806"/>
            <a:ext cx="8793126" cy="4928193"/>
          </a:xfrm>
        </p:spPr>
        <p:txBody>
          <a:bodyPr/>
          <a:lstStyle/>
          <a:p>
            <a:r>
              <a:rPr lang="en-US" dirty="0"/>
              <a:t>Degree of autonomy </a:t>
            </a:r>
          </a:p>
          <a:p>
            <a:pPr lvl="1"/>
            <a:r>
              <a:rPr lang="en-US" dirty="0"/>
              <a:t>Control: Output, distribution</a:t>
            </a:r>
          </a:p>
          <a:p>
            <a:pPr lvl="1"/>
            <a:r>
              <a:rPr lang="en-US" dirty="0"/>
              <a:t>Timing: When asked, when ready, when suitable</a:t>
            </a:r>
          </a:p>
          <a:p>
            <a:r>
              <a:rPr lang="en-US" dirty="0"/>
              <a:t>Degree and role of system participation </a:t>
            </a:r>
          </a:p>
          <a:p>
            <a:pPr lvl="1"/>
            <a:r>
              <a:rPr lang="en-US" dirty="0"/>
              <a:t>Informational</a:t>
            </a:r>
          </a:p>
          <a:p>
            <a:pPr lvl="1"/>
            <a:r>
              <a:rPr lang="en-US" dirty="0"/>
              <a:t>Recommendation</a:t>
            </a:r>
          </a:p>
          <a:p>
            <a:pPr lvl="1"/>
            <a:r>
              <a:rPr lang="en-US" dirty="0"/>
              <a:t>Correction</a:t>
            </a:r>
          </a:p>
          <a:p>
            <a:pPr lvl="1"/>
            <a:r>
              <a:rPr lang="en-US" dirty="0"/>
              <a:t>Independent action</a:t>
            </a:r>
          </a:p>
          <a:p>
            <a:r>
              <a:rPr lang="en-US" i="1" dirty="0"/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55807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AA57-B892-EE11-004B-8F77FA55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Systems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CB62277-1E5A-6EB4-1BA6-ADA44BD19CDA}"/>
              </a:ext>
            </a:extLst>
          </p:cNvPr>
          <p:cNvSpPr/>
          <p:nvPr/>
        </p:nvSpPr>
        <p:spPr>
          <a:xfrm>
            <a:off x="2353461" y="1169988"/>
            <a:ext cx="4184757" cy="40166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869725-285A-7261-0070-72D324DD8008}"/>
              </a:ext>
            </a:extLst>
          </p:cNvPr>
          <p:cNvGrpSpPr/>
          <p:nvPr/>
        </p:nvGrpSpPr>
        <p:grpSpPr>
          <a:xfrm>
            <a:off x="2848138" y="2758185"/>
            <a:ext cx="3192905" cy="952500"/>
            <a:chOff x="4452079" y="2323475"/>
            <a:chExt cx="3192905" cy="9525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0C906E-E4CE-5968-E84B-AF3DDB64E755}"/>
                </a:ext>
              </a:extLst>
            </p:cNvPr>
            <p:cNvGrpSpPr/>
            <p:nvPr/>
          </p:nvGrpSpPr>
          <p:grpSpPr>
            <a:xfrm>
              <a:off x="4599136" y="2677620"/>
              <a:ext cx="2928421" cy="453959"/>
              <a:chOff x="4599136" y="2857500"/>
              <a:chExt cx="2928421" cy="453959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7855880-5B5F-3621-2C44-4F49CCFA7D37}"/>
                  </a:ext>
                </a:extLst>
              </p:cNvPr>
              <p:cNvSpPr/>
              <p:nvPr/>
            </p:nvSpPr>
            <p:spPr>
              <a:xfrm>
                <a:off x="4599136" y="28575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Actuators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B9581B84-200B-EEFE-07A8-DE836CF769FB}"/>
                  </a:ext>
                </a:extLst>
              </p:cNvPr>
              <p:cNvSpPr/>
              <p:nvPr/>
            </p:nvSpPr>
            <p:spPr>
              <a:xfrm>
                <a:off x="5575998" y="28600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Control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3A96EF3-CB4F-79A9-3CCD-88B4C6AE9DF5}"/>
                  </a:ext>
                </a:extLst>
              </p:cNvPr>
              <p:cNvSpPr/>
              <p:nvPr/>
            </p:nvSpPr>
            <p:spPr>
              <a:xfrm>
                <a:off x="6550351" y="28600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Sensors</a:t>
                </a:r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056E3B3-136F-43CD-1867-DE21779827C1}"/>
                </a:ext>
              </a:extLst>
            </p:cNvPr>
            <p:cNvSpPr/>
            <p:nvPr/>
          </p:nvSpPr>
          <p:spPr>
            <a:xfrm>
              <a:off x="4452079" y="2323475"/>
              <a:ext cx="3192905" cy="952500"/>
            </a:xfrm>
            <a:prstGeom prst="round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8CF4AE-4E18-136B-1DF8-6D53B78B1983}"/>
                </a:ext>
              </a:extLst>
            </p:cNvPr>
            <p:cNvSpPr txBox="1"/>
            <p:nvPr/>
          </p:nvSpPr>
          <p:spPr>
            <a:xfrm>
              <a:off x="5620967" y="2323475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76200">
                    <a:noFill/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System</a:t>
              </a:r>
              <a:endParaRPr lang="en-US" b="1" dirty="0">
                <a:ln w="76200">
                  <a:noFill/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0CA3C5D-1656-4487-18DB-C2500B6A5C04}"/>
              </a:ext>
            </a:extLst>
          </p:cNvPr>
          <p:cNvSpPr txBox="1"/>
          <p:nvPr/>
        </p:nvSpPr>
        <p:spPr>
          <a:xfrm>
            <a:off x="3295180" y="1353250"/>
            <a:ext cx="217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7620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Environment</a:t>
            </a:r>
            <a:endParaRPr lang="en-US" sz="2400" dirty="0"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466CB9E7-EA78-3C73-3374-CD31E209E0EC}"/>
              </a:ext>
            </a:extLst>
          </p:cNvPr>
          <p:cNvCxnSpPr>
            <a:cxnSpLocks/>
            <a:stCxn id="11" idx="3"/>
            <a:endCxn id="19" idx="3"/>
          </p:cNvCxnSpPr>
          <p:nvPr/>
        </p:nvCxnSpPr>
        <p:spPr>
          <a:xfrm flipH="1">
            <a:off x="5923616" y="3178293"/>
            <a:ext cx="614602" cy="162267"/>
          </a:xfrm>
          <a:prstGeom prst="bentConnector3">
            <a:avLst>
              <a:gd name="adj1" fmla="val -37195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07AE2A7-3BA5-B60C-19B1-715FB0A8053F}"/>
              </a:ext>
            </a:extLst>
          </p:cNvPr>
          <p:cNvGrpSpPr/>
          <p:nvPr/>
        </p:nvGrpSpPr>
        <p:grpSpPr>
          <a:xfrm>
            <a:off x="2848138" y="4049832"/>
            <a:ext cx="3195405" cy="1042845"/>
            <a:chOff x="2848138" y="3959892"/>
            <a:chExt cx="3195405" cy="104284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856DFB8-985D-42F7-1C7C-69E65A4D80AA}"/>
                </a:ext>
              </a:extLst>
            </p:cNvPr>
            <p:cNvSpPr/>
            <p:nvPr/>
          </p:nvSpPr>
          <p:spPr>
            <a:xfrm>
              <a:off x="2848138" y="3959892"/>
              <a:ext cx="3195405" cy="1042845"/>
            </a:xfrm>
            <a:prstGeom prst="round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CA8BC1-DF6C-B720-7516-4576DB1BD62D}"/>
                </a:ext>
              </a:extLst>
            </p:cNvPr>
            <p:cNvSpPr txBox="1"/>
            <p:nvPr/>
          </p:nvSpPr>
          <p:spPr>
            <a:xfrm>
              <a:off x="4019526" y="4019852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76200">
                    <a:noFill/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Human</a:t>
              </a:r>
              <a:endParaRPr lang="en-US" b="1" dirty="0">
                <a:ln w="76200">
                  <a:noFill/>
                </a:ln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97434A-BFCE-93FD-EED5-5C226E48BC49}"/>
                </a:ext>
              </a:extLst>
            </p:cNvPr>
            <p:cNvGrpSpPr/>
            <p:nvPr/>
          </p:nvGrpSpPr>
          <p:grpSpPr>
            <a:xfrm>
              <a:off x="3018892" y="4435463"/>
              <a:ext cx="2928421" cy="453959"/>
              <a:chOff x="4599136" y="2857500"/>
              <a:chExt cx="2928421" cy="453959"/>
            </a:xfrm>
          </p:grpSpPr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8E2E4E9F-11E2-B98B-9F1F-60FB3AFA7EA0}"/>
                  </a:ext>
                </a:extLst>
              </p:cNvPr>
              <p:cNvSpPr/>
              <p:nvPr/>
            </p:nvSpPr>
            <p:spPr>
              <a:xfrm>
                <a:off x="4599136" y="28575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Actuators</a:t>
                </a: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4662FF1B-359A-B70D-EBDB-CD70CC5ED6F8}"/>
                  </a:ext>
                </a:extLst>
              </p:cNvPr>
              <p:cNvSpPr/>
              <p:nvPr/>
            </p:nvSpPr>
            <p:spPr>
              <a:xfrm>
                <a:off x="5575998" y="28600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Control</a:t>
                </a: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9D337C3B-3A6D-F3C2-2AA9-35AC2EA42442}"/>
                  </a:ext>
                </a:extLst>
              </p:cNvPr>
              <p:cNvSpPr/>
              <p:nvPr/>
            </p:nvSpPr>
            <p:spPr>
              <a:xfrm>
                <a:off x="6550351" y="28600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Sensors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243F82E-0B06-FD22-7DE2-9BCE85CBADD1}"/>
              </a:ext>
            </a:extLst>
          </p:cNvPr>
          <p:cNvGrpSpPr/>
          <p:nvPr/>
        </p:nvGrpSpPr>
        <p:grpSpPr>
          <a:xfrm>
            <a:off x="5946969" y="2413416"/>
            <a:ext cx="1305414" cy="2277530"/>
            <a:chOff x="5946969" y="2413416"/>
            <a:chExt cx="1305414" cy="2277530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5C8B546-A4B8-0E3A-5891-DB855B2EAA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46969" y="4661192"/>
              <a:ext cx="1305414" cy="1476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27D0DAB-D8ED-B442-2A0E-D70DA1BA8C40}"/>
                </a:ext>
              </a:extLst>
            </p:cNvPr>
            <p:cNvCxnSpPr>
              <a:cxnSpLocks/>
            </p:cNvCxnSpPr>
            <p:nvPr/>
          </p:nvCxnSpPr>
          <p:spPr>
            <a:xfrm>
              <a:off x="7252383" y="2413416"/>
              <a:ext cx="0" cy="227753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413DE7D-26FB-2DD8-E03E-F69B443F3C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8218" y="2430420"/>
              <a:ext cx="7141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37CD882-38DB-8AF5-D6A8-8FF59C320C7A}"/>
              </a:ext>
            </a:extLst>
          </p:cNvPr>
          <p:cNvGrpSpPr/>
          <p:nvPr/>
        </p:nvGrpSpPr>
        <p:grpSpPr>
          <a:xfrm>
            <a:off x="1677273" y="2400926"/>
            <a:ext cx="1317922" cy="2290020"/>
            <a:chOff x="1677273" y="2400926"/>
            <a:chExt cx="1317922" cy="229002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7130BEC-B3E3-BADD-1F87-3A3E338CB89E}"/>
                </a:ext>
              </a:extLst>
            </p:cNvPr>
            <p:cNvCxnSpPr>
              <a:cxnSpLocks/>
            </p:cNvCxnSpPr>
            <p:nvPr/>
          </p:nvCxnSpPr>
          <p:spPr>
            <a:xfrm>
              <a:off x="1677274" y="2415917"/>
              <a:ext cx="676186" cy="1450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751B67A-9709-81EA-B7E2-D0521A2C89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7274" y="2400926"/>
              <a:ext cx="0" cy="227753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714EF8-5D5D-EB00-8ACE-6FC2F6FF9F67}"/>
                </a:ext>
              </a:extLst>
            </p:cNvPr>
            <p:cNvCxnSpPr>
              <a:cxnSpLocks/>
            </p:cNvCxnSpPr>
            <p:nvPr/>
          </p:nvCxnSpPr>
          <p:spPr>
            <a:xfrm>
              <a:off x="1677273" y="4661452"/>
              <a:ext cx="1317922" cy="2949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0661454-CC53-E621-F461-83E11DE5ECF3}"/>
              </a:ext>
            </a:extLst>
          </p:cNvPr>
          <p:cNvCxnSpPr>
            <a:stCxn id="22" idx="2"/>
            <a:endCxn id="7" idx="0"/>
          </p:cNvCxnSpPr>
          <p:nvPr/>
        </p:nvCxnSpPr>
        <p:spPr>
          <a:xfrm>
            <a:off x="4444591" y="3710685"/>
            <a:ext cx="1250" cy="339147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1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AA57-B892-EE11-004B-8F77FA55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Systems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CB62277-1E5A-6EB4-1BA6-ADA44BD19CDA}"/>
              </a:ext>
            </a:extLst>
          </p:cNvPr>
          <p:cNvSpPr/>
          <p:nvPr/>
        </p:nvSpPr>
        <p:spPr>
          <a:xfrm>
            <a:off x="2353461" y="1169988"/>
            <a:ext cx="4184757" cy="40166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869725-285A-7261-0070-72D324DD8008}"/>
              </a:ext>
            </a:extLst>
          </p:cNvPr>
          <p:cNvGrpSpPr/>
          <p:nvPr/>
        </p:nvGrpSpPr>
        <p:grpSpPr>
          <a:xfrm>
            <a:off x="2848138" y="2758185"/>
            <a:ext cx="3192905" cy="952500"/>
            <a:chOff x="4452079" y="2323475"/>
            <a:chExt cx="3192905" cy="9525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0C906E-E4CE-5968-E84B-AF3DDB64E755}"/>
                </a:ext>
              </a:extLst>
            </p:cNvPr>
            <p:cNvGrpSpPr/>
            <p:nvPr/>
          </p:nvGrpSpPr>
          <p:grpSpPr>
            <a:xfrm>
              <a:off x="4599136" y="2677620"/>
              <a:ext cx="2928421" cy="453959"/>
              <a:chOff x="4599136" y="2857500"/>
              <a:chExt cx="2928421" cy="453959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7855880-5B5F-3621-2C44-4F49CCFA7D37}"/>
                  </a:ext>
                </a:extLst>
              </p:cNvPr>
              <p:cNvSpPr/>
              <p:nvPr/>
            </p:nvSpPr>
            <p:spPr>
              <a:xfrm>
                <a:off x="4599136" y="28575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Actuators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B9581B84-200B-EEFE-07A8-DE836CF769FB}"/>
                  </a:ext>
                </a:extLst>
              </p:cNvPr>
              <p:cNvSpPr/>
              <p:nvPr/>
            </p:nvSpPr>
            <p:spPr>
              <a:xfrm>
                <a:off x="5575998" y="28600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Control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3A96EF3-CB4F-79A9-3CCD-88B4C6AE9DF5}"/>
                  </a:ext>
                </a:extLst>
              </p:cNvPr>
              <p:cNvSpPr/>
              <p:nvPr/>
            </p:nvSpPr>
            <p:spPr>
              <a:xfrm>
                <a:off x="6550351" y="2860000"/>
                <a:ext cx="977206" cy="45145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Sensors</a:t>
                </a:r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056E3B3-136F-43CD-1867-DE21779827C1}"/>
                </a:ext>
              </a:extLst>
            </p:cNvPr>
            <p:cNvSpPr/>
            <p:nvPr/>
          </p:nvSpPr>
          <p:spPr>
            <a:xfrm>
              <a:off x="4452079" y="2323475"/>
              <a:ext cx="3192905" cy="952500"/>
            </a:xfrm>
            <a:prstGeom prst="round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8CF4AE-4E18-136B-1DF8-6D53B78B1983}"/>
                </a:ext>
              </a:extLst>
            </p:cNvPr>
            <p:cNvSpPr txBox="1"/>
            <p:nvPr/>
          </p:nvSpPr>
          <p:spPr>
            <a:xfrm>
              <a:off x="5620967" y="2323475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76200">
                    <a:noFill/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System</a:t>
              </a:r>
              <a:endParaRPr lang="en-US" b="1" dirty="0">
                <a:ln w="76200">
                  <a:noFill/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0CA3C5D-1656-4487-18DB-C2500B6A5C04}"/>
              </a:ext>
            </a:extLst>
          </p:cNvPr>
          <p:cNvSpPr txBox="1"/>
          <p:nvPr/>
        </p:nvSpPr>
        <p:spPr>
          <a:xfrm>
            <a:off x="3295180" y="1353250"/>
            <a:ext cx="217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7620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Environment</a:t>
            </a:r>
            <a:endParaRPr lang="en-US" sz="2400" dirty="0"/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C8CC3D95-3849-4FC8-3142-05F1CA6476DA}"/>
              </a:ext>
            </a:extLst>
          </p:cNvPr>
          <p:cNvCxnSpPr>
            <a:cxnSpLocks/>
            <a:stCxn id="12" idx="1"/>
            <a:endCxn id="11" idx="1"/>
          </p:cNvCxnSpPr>
          <p:nvPr/>
        </p:nvCxnSpPr>
        <p:spPr>
          <a:xfrm rot="10800000">
            <a:off x="2353461" y="3178294"/>
            <a:ext cx="641734" cy="159767"/>
          </a:xfrm>
          <a:prstGeom prst="bentConnector3">
            <a:avLst>
              <a:gd name="adj1" fmla="val 135622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466CB9E7-EA78-3C73-3374-CD31E209E0EC}"/>
              </a:ext>
            </a:extLst>
          </p:cNvPr>
          <p:cNvCxnSpPr>
            <a:cxnSpLocks/>
            <a:stCxn id="11" idx="3"/>
            <a:endCxn id="19" idx="3"/>
          </p:cNvCxnSpPr>
          <p:nvPr/>
        </p:nvCxnSpPr>
        <p:spPr>
          <a:xfrm flipH="1">
            <a:off x="5923616" y="3178293"/>
            <a:ext cx="614602" cy="162267"/>
          </a:xfrm>
          <a:prstGeom prst="bentConnector3">
            <a:avLst>
              <a:gd name="adj1" fmla="val -37195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56DFB8-985D-42F7-1C7C-69E65A4D80AA}"/>
              </a:ext>
            </a:extLst>
          </p:cNvPr>
          <p:cNvSpPr/>
          <p:nvPr/>
        </p:nvSpPr>
        <p:spPr>
          <a:xfrm>
            <a:off x="2848138" y="3959892"/>
            <a:ext cx="3195405" cy="1042845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A8BC1-DF6C-B720-7516-4576DB1BD62D}"/>
              </a:ext>
            </a:extLst>
          </p:cNvPr>
          <p:cNvSpPr txBox="1"/>
          <p:nvPr/>
        </p:nvSpPr>
        <p:spPr>
          <a:xfrm>
            <a:off x="4019526" y="4019852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76200">
                  <a:noFill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</a:t>
            </a:r>
            <a:endParaRPr lang="en-US" b="1" dirty="0">
              <a:ln w="76200">
                <a:noFill/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A97434A-BFCE-93FD-EED5-5C226E48BC49}"/>
              </a:ext>
            </a:extLst>
          </p:cNvPr>
          <p:cNvGrpSpPr/>
          <p:nvPr/>
        </p:nvGrpSpPr>
        <p:grpSpPr>
          <a:xfrm>
            <a:off x="3018892" y="4435463"/>
            <a:ext cx="2928421" cy="453959"/>
            <a:chOff x="4599136" y="2857500"/>
            <a:chExt cx="2928421" cy="453959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E2E4E9F-11E2-B98B-9F1F-60FB3AFA7EA0}"/>
                </a:ext>
              </a:extLst>
            </p:cNvPr>
            <p:cNvSpPr/>
            <p:nvPr/>
          </p:nvSpPr>
          <p:spPr>
            <a:xfrm>
              <a:off x="4599136" y="2857500"/>
              <a:ext cx="977206" cy="4514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Actuators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662FF1B-359A-B70D-EBDB-CD70CC5ED6F8}"/>
                </a:ext>
              </a:extLst>
            </p:cNvPr>
            <p:cNvSpPr/>
            <p:nvPr/>
          </p:nvSpPr>
          <p:spPr>
            <a:xfrm>
              <a:off x="5575998" y="2860000"/>
              <a:ext cx="977206" cy="4514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Control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9D337C3B-3A6D-F3C2-2AA9-35AC2EA42442}"/>
                </a:ext>
              </a:extLst>
            </p:cNvPr>
            <p:cNvSpPr/>
            <p:nvPr/>
          </p:nvSpPr>
          <p:spPr>
            <a:xfrm>
              <a:off x="6550351" y="2860000"/>
              <a:ext cx="977206" cy="4514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Sensors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243F82E-0B06-FD22-7DE2-9BCE85CBADD1}"/>
              </a:ext>
            </a:extLst>
          </p:cNvPr>
          <p:cNvGrpSpPr/>
          <p:nvPr/>
        </p:nvGrpSpPr>
        <p:grpSpPr>
          <a:xfrm>
            <a:off x="5946969" y="2413416"/>
            <a:ext cx="1305414" cy="2277530"/>
            <a:chOff x="5946969" y="2413416"/>
            <a:chExt cx="1305414" cy="2277530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5C8B546-A4B8-0E3A-5891-DB855B2EAA0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46969" y="4661192"/>
              <a:ext cx="1305414" cy="1476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27D0DAB-D8ED-B442-2A0E-D70DA1BA8C40}"/>
                </a:ext>
              </a:extLst>
            </p:cNvPr>
            <p:cNvCxnSpPr>
              <a:cxnSpLocks/>
            </p:cNvCxnSpPr>
            <p:nvPr/>
          </p:nvCxnSpPr>
          <p:spPr>
            <a:xfrm>
              <a:off x="7252383" y="2413416"/>
              <a:ext cx="0" cy="227753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413DE7D-26FB-2DD8-E03E-F69B443F3C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8218" y="2430420"/>
              <a:ext cx="7141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37CD882-38DB-8AF5-D6A8-8FF59C320C7A}"/>
              </a:ext>
            </a:extLst>
          </p:cNvPr>
          <p:cNvGrpSpPr/>
          <p:nvPr/>
        </p:nvGrpSpPr>
        <p:grpSpPr>
          <a:xfrm>
            <a:off x="1677273" y="2400926"/>
            <a:ext cx="1317922" cy="2290020"/>
            <a:chOff x="1677273" y="2400926"/>
            <a:chExt cx="1317922" cy="229002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7130BEC-B3E3-BADD-1F87-3A3E338CB89E}"/>
                </a:ext>
              </a:extLst>
            </p:cNvPr>
            <p:cNvCxnSpPr>
              <a:cxnSpLocks/>
            </p:cNvCxnSpPr>
            <p:nvPr/>
          </p:nvCxnSpPr>
          <p:spPr>
            <a:xfrm>
              <a:off x="1677274" y="2415917"/>
              <a:ext cx="676186" cy="1450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751B67A-9709-81EA-B7E2-D0521A2C89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7274" y="2400926"/>
              <a:ext cx="0" cy="227753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714EF8-5D5D-EB00-8ACE-6FC2F6FF9F67}"/>
                </a:ext>
              </a:extLst>
            </p:cNvPr>
            <p:cNvCxnSpPr>
              <a:cxnSpLocks/>
            </p:cNvCxnSpPr>
            <p:nvPr/>
          </p:nvCxnSpPr>
          <p:spPr>
            <a:xfrm>
              <a:off x="1677273" y="4661452"/>
              <a:ext cx="1317922" cy="2949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0661454-CC53-E621-F461-83E11DE5ECF3}"/>
              </a:ext>
            </a:extLst>
          </p:cNvPr>
          <p:cNvCxnSpPr>
            <a:stCxn id="22" idx="2"/>
            <a:endCxn id="7" idx="0"/>
          </p:cNvCxnSpPr>
          <p:nvPr/>
        </p:nvCxnSpPr>
        <p:spPr>
          <a:xfrm>
            <a:off x="4444591" y="3710685"/>
            <a:ext cx="1250" cy="24920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8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1744-311F-C07B-229C-A7661B13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vs Dynamicity: Accountability Perspective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095C34-6738-CF41-5ECD-E33BAF147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43296"/>
              </p:ext>
            </p:extLst>
          </p:nvPr>
        </p:nvGraphicFramePr>
        <p:xfrm>
          <a:off x="1524000" y="1579202"/>
          <a:ext cx="5914070" cy="3398166"/>
        </p:xfrm>
        <a:graphic>
          <a:graphicData uri="http://schemas.openxmlformats.org/drawingml/2006/table">
            <a:tbl>
              <a:tblPr firstRow="1" bandRow="1">
                <a:tableStyleId>{127F9164-07FF-4934-8046-43F4E17FCA6F}</a:tableStyleId>
              </a:tblPr>
              <a:tblGrid>
                <a:gridCol w="645042">
                  <a:extLst>
                    <a:ext uri="{9D8B030D-6E8A-4147-A177-3AD203B41FA5}">
                      <a16:colId xmlns:a16="http://schemas.microsoft.com/office/drawing/2014/main" val="4091555123"/>
                    </a:ext>
                  </a:extLst>
                </a:gridCol>
                <a:gridCol w="1148316">
                  <a:extLst>
                    <a:ext uri="{9D8B030D-6E8A-4147-A177-3AD203B41FA5}">
                      <a16:colId xmlns:a16="http://schemas.microsoft.com/office/drawing/2014/main" val="1587918041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738469714"/>
                    </a:ext>
                  </a:extLst>
                </a:gridCol>
                <a:gridCol w="1446028">
                  <a:extLst>
                    <a:ext uri="{9D8B030D-6E8A-4147-A177-3AD203B41FA5}">
                      <a16:colId xmlns:a16="http://schemas.microsoft.com/office/drawing/2014/main" val="1996473997"/>
                    </a:ext>
                  </a:extLst>
                </a:gridCol>
                <a:gridCol w="1345614">
                  <a:extLst>
                    <a:ext uri="{9D8B030D-6E8A-4147-A177-3AD203B41FA5}">
                      <a16:colId xmlns:a16="http://schemas.microsoft.com/office/drawing/2014/main" val="3733634003"/>
                    </a:ext>
                  </a:extLst>
                </a:gridCol>
              </a:tblGrid>
              <a:tr h="526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7598"/>
                  </a:ext>
                </a:extLst>
              </a:tr>
              <a:tr h="704538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 (shared agency)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016034"/>
                  </a:ext>
                </a:extLst>
              </a:tr>
              <a:tr h="7045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817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97744"/>
                  </a:ext>
                </a:extLst>
              </a:tr>
              <a:tr h="7045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20936"/>
                  </a:ext>
                </a:extLst>
              </a:tr>
              <a:tr h="7045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Semi-Autonomous Vehicle</a:t>
                      </a:r>
                    </a:p>
                  </a:txBody>
                  <a:tcPr>
                    <a:solidFill>
                      <a:srgbClr val="D200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477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5770EA-9700-7173-7742-49697BC4680D}"/>
              </a:ext>
            </a:extLst>
          </p:cNvPr>
          <p:cNvSpPr txBox="1"/>
          <p:nvPr/>
        </p:nvSpPr>
        <p:spPr>
          <a:xfrm rot="5400000">
            <a:off x="1329063" y="321103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05647-6484-DF6F-12A5-755BE6236E98}"/>
              </a:ext>
            </a:extLst>
          </p:cNvPr>
          <p:cNvSpPr txBox="1"/>
          <p:nvPr/>
        </p:nvSpPr>
        <p:spPr>
          <a:xfrm>
            <a:off x="4331002" y="1694106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Autonomy</a:t>
            </a:r>
          </a:p>
        </p:txBody>
      </p:sp>
    </p:spTree>
    <p:extLst>
      <p:ext uri="{BB962C8B-B14F-4D97-AF65-F5344CB8AC3E}">
        <p14:creationId xmlns:p14="http://schemas.microsoft.com/office/powerpoint/2010/main" val="224667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CC5B-55DC-BA63-4383-D1E42F20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1497"/>
            <a:ext cx="8496300" cy="952500"/>
          </a:xfrm>
        </p:spPr>
        <p:txBody>
          <a:bodyPr/>
          <a:lstStyle/>
          <a:p>
            <a:r>
              <a:rPr lang="en-US" dirty="0"/>
              <a:t>Shared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8D64-1868-6DDF-2CE6-681A292A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630593"/>
            <a:ext cx="7772400" cy="5052508"/>
          </a:xfrm>
        </p:spPr>
        <p:txBody>
          <a:bodyPr/>
          <a:lstStyle/>
          <a:p>
            <a:r>
              <a:rPr lang="en-US" dirty="0"/>
              <a:t>Concurrent action</a:t>
            </a:r>
          </a:p>
          <a:p>
            <a:pPr lvl="1"/>
            <a:r>
              <a:rPr lang="en-US" dirty="0"/>
              <a:t>Disjoint/Joint (overlapping)</a:t>
            </a:r>
          </a:p>
          <a:p>
            <a:pPr lvl="1"/>
            <a:r>
              <a:rPr lang="en-US" dirty="0"/>
              <a:t>Conflicts</a:t>
            </a:r>
          </a:p>
          <a:p>
            <a:pPr lvl="1"/>
            <a:r>
              <a:rPr lang="en-US" dirty="0"/>
              <a:t>Types: Correction, Enhance, </a:t>
            </a:r>
          </a:p>
          <a:p>
            <a:pPr lvl="1"/>
            <a:r>
              <a:rPr lang="en-US" dirty="0"/>
              <a:t>Overriding power</a:t>
            </a:r>
          </a:p>
          <a:p>
            <a:r>
              <a:rPr lang="en-US" dirty="0"/>
              <a:t>One at a time action (interleaving): </a:t>
            </a:r>
          </a:p>
          <a:p>
            <a:pPr lvl="1"/>
            <a:r>
              <a:rPr lang="en-US" dirty="0"/>
              <a:t>Handoff</a:t>
            </a:r>
          </a:p>
          <a:p>
            <a:pPr lvl="1"/>
            <a:r>
              <a:rPr lang="en-US" dirty="0"/>
              <a:t>Boundaries</a:t>
            </a:r>
          </a:p>
          <a:p>
            <a:pPr lvl="1"/>
            <a:r>
              <a:rPr lang="en-US" dirty="0"/>
              <a:t>Emergencies</a:t>
            </a:r>
          </a:p>
          <a:p>
            <a:pPr lvl="1"/>
            <a:r>
              <a:rPr lang="en-US" dirty="0"/>
              <a:t>Who decides?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2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4"/>
          <p:cNvSpPr txBox="1">
            <a:spLocks noGrp="1"/>
          </p:cNvSpPr>
          <p:nvPr>
            <p:ph type="title"/>
          </p:nvPr>
        </p:nvSpPr>
        <p:spPr>
          <a:xfrm>
            <a:off x="138495" y="-147761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CCF"/>
              </a:buClr>
              <a:buSzPts val="4400"/>
              <a:buFont typeface="Tahoma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Problem to address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54"/>
          <p:cNvSpPr txBox="1">
            <a:spLocks noGrp="1"/>
          </p:cNvSpPr>
          <p:nvPr>
            <p:ph type="body" idx="1"/>
          </p:nvPr>
        </p:nvSpPr>
        <p:spPr>
          <a:xfrm>
            <a:off x="0" y="588535"/>
            <a:ext cx="9144000" cy="505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2800" dirty="0"/>
              <a:t>If an AI technique is used to facilitate or automate a function or operation, how much of that AI technique and its actions, if any, should be monitored, documented and preserved? </a:t>
            </a:r>
          </a:p>
          <a:p>
            <a:r>
              <a:rPr lang="en-CA" sz="2800" dirty="0"/>
              <a:t>This question is not to record or preserve AI techniques for their own sake &amp; in and of themselves, but to do so as contextual materials in support of the functions &amp; operations they are applied to. </a:t>
            </a:r>
          </a:p>
          <a:p>
            <a:r>
              <a:rPr lang="en-CA" sz="2800" dirty="0"/>
              <a:t>It addresses part of </a:t>
            </a:r>
            <a:r>
              <a:rPr lang="en-CA" sz="2800" i="1" dirty="0"/>
              <a:t>accountability</a:t>
            </a:r>
            <a:r>
              <a:rPr lang="en-CA" sz="2800" dirty="0"/>
              <a:t> issues around applying AI techniques to day-to-day functions and operations.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CC5B-55DC-BA63-4383-D1E42F20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8D64-1868-6DDF-2CE6-681A292A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172868"/>
            <a:ext cx="7772400" cy="4037087"/>
          </a:xfrm>
        </p:spPr>
        <p:txBody>
          <a:bodyPr/>
          <a:lstStyle/>
          <a:p>
            <a:r>
              <a:rPr lang="en-US" dirty="0"/>
              <a:t>Sensing and perception differences between human and machine</a:t>
            </a:r>
          </a:p>
          <a:p>
            <a:r>
              <a:rPr lang="en-US" dirty="0"/>
              <a:t>Readiness, responsiveness (human)</a:t>
            </a:r>
          </a:p>
          <a:p>
            <a:r>
              <a:rPr lang="en-US" dirty="0"/>
              <a:t>Who decides which mode?</a:t>
            </a:r>
          </a:p>
          <a:p>
            <a:r>
              <a:rPr lang="en-US" dirty="0"/>
              <a:t>Whose </a:t>
            </a:r>
            <a:r>
              <a:rPr lang="en-US" i="1" dirty="0"/>
              <a:t>responsibility</a:t>
            </a:r>
            <a:r>
              <a:rPr lang="en-US" dirty="0"/>
              <a:t>, </a:t>
            </a:r>
            <a:r>
              <a:rPr lang="en-US" i="1" dirty="0"/>
              <a:t>accountability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5187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CC5B-55DC-BA63-4383-D1E42F20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9260"/>
            <a:ext cx="8496300" cy="952500"/>
          </a:xfrm>
        </p:spPr>
        <p:txBody>
          <a:bodyPr/>
          <a:lstStyle/>
          <a:p>
            <a:r>
              <a:rPr lang="en-US" dirty="0"/>
              <a:t>Paradata Under Shared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8D64-1868-6DDF-2CE6-681A292A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169581"/>
            <a:ext cx="7772400" cy="4412516"/>
          </a:xfrm>
        </p:spPr>
        <p:txBody>
          <a:bodyPr/>
          <a:lstStyle/>
          <a:p>
            <a:r>
              <a:rPr lang="en-US" dirty="0"/>
              <a:t>Documentation and recording should be a mix of continuous, sampled &amp; event-based</a:t>
            </a:r>
          </a:p>
          <a:p>
            <a:r>
              <a:rPr lang="en-US" dirty="0"/>
              <a:t>Based on predefined trigger points</a:t>
            </a:r>
          </a:p>
          <a:p>
            <a:r>
              <a:rPr lang="en-US" dirty="0"/>
              <a:t>Control switches and reasons thereof</a:t>
            </a:r>
          </a:p>
        </p:txBody>
      </p:sp>
    </p:spTree>
    <p:extLst>
      <p:ext uri="{BB962C8B-B14F-4D97-AF65-F5344CB8AC3E}">
        <p14:creationId xmlns:p14="http://schemas.microsoft.com/office/powerpoint/2010/main" val="380309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CC5B-55DC-BA63-4383-D1E42F20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48333"/>
            <a:ext cx="8496300" cy="952500"/>
          </a:xfrm>
        </p:spPr>
        <p:txBody>
          <a:bodyPr/>
          <a:lstStyle/>
          <a:p>
            <a:r>
              <a:rPr lang="en-US" dirty="0"/>
              <a:t>Paradata Under Shared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8D64-1868-6DDF-2CE6-681A292A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800720"/>
            <a:ext cx="7772400" cy="4781377"/>
          </a:xfrm>
        </p:spPr>
        <p:txBody>
          <a:bodyPr/>
          <a:lstStyle/>
          <a:p>
            <a:r>
              <a:rPr lang="en-US" dirty="0"/>
              <a:t>Follow feedback cycle (sensor, controller, actuator, effect) model to document each of these phases</a:t>
            </a:r>
          </a:p>
          <a:p>
            <a:r>
              <a:rPr lang="en-US" dirty="0"/>
              <a:t>Association between what is sensed, how it is acted on and control logic used is documented.</a:t>
            </a:r>
          </a:p>
          <a:p>
            <a:r>
              <a:rPr lang="en-US" dirty="0"/>
              <a:t>Temporal dimension to be captured and documented.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30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0E84-BE3F-FBDA-3C79-1E70EC79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9258"/>
            <a:ext cx="8496300" cy="665021"/>
          </a:xfrm>
        </p:spPr>
        <p:txBody>
          <a:bodyPr/>
          <a:lstStyle/>
          <a:p>
            <a:r>
              <a:rPr lang="en-CA" sz="2800" kern="100" dirty="0"/>
              <a:t>General Paradata: A</a:t>
            </a:r>
            <a:r>
              <a:rPr lang="en-CA" sz="2800" kern="100" dirty="0">
                <a:effectLst/>
              </a:rPr>
              <a:t>utonomous </a:t>
            </a:r>
            <a:r>
              <a:rPr lang="en-CA" sz="2800" kern="100" dirty="0"/>
              <a:t>V</a:t>
            </a:r>
            <a:r>
              <a:rPr lang="en-CA" sz="2800" kern="100" dirty="0">
                <a:effectLst/>
              </a:rPr>
              <a:t>ehicles </a:t>
            </a:r>
            <a:endParaRPr lang="en-US" sz="16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9DF09E-08C5-ECB0-C694-930E47596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21457"/>
              </p:ext>
            </p:extLst>
          </p:nvPr>
        </p:nvGraphicFramePr>
        <p:xfrm>
          <a:off x="233916" y="871862"/>
          <a:ext cx="8586234" cy="4253024"/>
        </p:xfrm>
        <a:graphic>
          <a:graphicData uri="http://schemas.openxmlformats.org/drawingml/2006/table">
            <a:tbl>
              <a:tblPr firstRow="1" firstCol="1" bandRow="1">
                <a:tableStyleId>{127F9164-07FF-4934-8046-43F4E17FCA6F}</a:tableStyleId>
              </a:tblPr>
              <a:tblGrid>
                <a:gridCol w="3880884">
                  <a:extLst>
                    <a:ext uri="{9D8B030D-6E8A-4147-A177-3AD203B41FA5}">
                      <a16:colId xmlns:a16="http://schemas.microsoft.com/office/drawing/2014/main" val="3316236603"/>
                    </a:ext>
                  </a:extLst>
                </a:gridCol>
                <a:gridCol w="4705350">
                  <a:extLst>
                    <a:ext uri="{9D8B030D-6E8A-4147-A177-3AD203B41FA5}">
                      <a16:colId xmlns:a16="http://schemas.microsoft.com/office/drawing/2014/main" val="2339799093"/>
                    </a:ext>
                  </a:extLst>
                </a:gridCol>
              </a:tblGrid>
              <a:tr h="8418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What is documented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Example documents/records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extLst>
                  <a:ext uri="{0D108BD9-81ED-4DB2-BD59-A6C34878D82A}">
                    <a16:rowId xmlns:a16="http://schemas.microsoft.com/office/drawing/2014/main" val="1574158385"/>
                  </a:ext>
                </a:extLst>
              </a:tr>
              <a:tr h="2137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System by itself (independently of its specific uses and operation)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800" kern="100" dirty="0">
                          <a:effectLst/>
                        </a:rPr>
                        <a:t>Preservation of the system itself and its versions; HW/SW architecture and design diagrams; </a:t>
                      </a:r>
                      <a:r>
                        <a:rPr lang="en-CA" sz="1800" dirty="0"/>
                        <a:t>Code, model, algorithms, logic and executables; </a:t>
                      </a:r>
                      <a:r>
                        <a:rPr lang="en-CA" sz="1800" kern="100" dirty="0">
                          <a:effectLst/>
                        </a:rPr>
                        <a:t>Maintenance and upgrade documentation; Training data, test data and results, validation data and results; Means for running the system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extLst>
                  <a:ext uri="{0D108BD9-81ED-4DB2-BD59-A6C34878D82A}">
                    <a16:rowId xmlns:a16="http://schemas.microsoft.com/office/drawing/2014/main" val="1716923093"/>
                  </a:ext>
                </a:extLst>
              </a:tr>
              <a:tr h="12737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Governance and compliance information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kern="100" dirty="0">
                          <a:effectLst/>
                        </a:rPr>
                        <a:t>Organizational records documenting self-auditing processes, acceptance tests, change control; Sales history of vehicle models and configurations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extLst>
                  <a:ext uri="{0D108BD9-81ED-4DB2-BD59-A6C34878D82A}">
                    <a16:rowId xmlns:a16="http://schemas.microsoft.com/office/drawing/2014/main" val="361943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019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0E84-BE3F-FBDA-3C79-1E70EC79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75930"/>
            <a:ext cx="8496300" cy="952500"/>
          </a:xfrm>
        </p:spPr>
        <p:txBody>
          <a:bodyPr/>
          <a:lstStyle/>
          <a:p>
            <a:r>
              <a:rPr lang="en-CA" sz="2800" kern="100" dirty="0"/>
              <a:t>Operational Paradata</a:t>
            </a:r>
            <a:r>
              <a:rPr lang="en-CA" sz="2800" kern="100" dirty="0">
                <a:effectLst/>
              </a:rPr>
              <a:t> </a:t>
            </a:r>
            <a:r>
              <a:rPr lang="en-CA" sz="2800" kern="100" dirty="0"/>
              <a:t>: A</a:t>
            </a:r>
            <a:r>
              <a:rPr lang="en-CA" sz="2800" kern="100" dirty="0">
                <a:effectLst/>
              </a:rPr>
              <a:t>utonomous </a:t>
            </a:r>
            <a:r>
              <a:rPr lang="en-CA" sz="2800" kern="100" dirty="0"/>
              <a:t>V</a:t>
            </a:r>
            <a:r>
              <a:rPr lang="en-CA" sz="2800" kern="100" dirty="0">
                <a:effectLst/>
              </a:rPr>
              <a:t>ehicles </a:t>
            </a:r>
            <a:endParaRPr lang="en-US" sz="16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9DF09E-08C5-ECB0-C694-930E47596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38362"/>
              </p:ext>
            </p:extLst>
          </p:nvPr>
        </p:nvGraphicFramePr>
        <p:xfrm>
          <a:off x="191386" y="707093"/>
          <a:ext cx="8496300" cy="4658415"/>
        </p:xfrm>
        <a:graphic>
          <a:graphicData uri="http://schemas.openxmlformats.org/drawingml/2006/table">
            <a:tbl>
              <a:tblPr firstRow="1" firstCol="1" bandRow="1">
                <a:tableStyleId>{127F9164-07FF-4934-8046-43F4E17FCA6F}</a:tableStyleId>
              </a:tblPr>
              <a:tblGrid>
                <a:gridCol w="2434856">
                  <a:extLst>
                    <a:ext uri="{9D8B030D-6E8A-4147-A177-3AD203B41FA5}">
                      <a16:colId xmlns:a16="http://schemas.microsoft.com/office/drawing/2014/main" val="3316236603"/>
                    </a:ext>
                  </a:extLst>
                </a:gridCol>
                <a:gridCol w="6061444">
                  <a:extLst>
                    <a:ext uri="{9D8B030D-6E8A-4147-A177-3AD203B41FA5}">
                      <a16:colId xmlns:a16="http://schemas.microsoft.com/office/drawing/2014/main" val="2339799093"/>
                    </a:ext>
                  </a:extLst>
                </a:gridCol>
              </a:tblGrid>
              <a:tr h="367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What is documented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Example documents/records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extLst>
                  <a:ext uri="{0D108BD9-81ED-4DB2-BD59-A6C34878D82A}">
                    <a16:rowId xmlns:a16="http://schemas.microsoft.com/office/drawing/2014/main" val="148628938"/>
                  </a:ext>
                </a:extLst>
              </a:tr>
              <a:tr h="1001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Sensor input 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kern="100" dirty="0">
                          <a:effectLst/>
                        </a:rPr>
                        <a:t>Log of sensor data (speedometer, GPS data, steering mechanisms, etc.); Camera footage used for computer vision systems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extLst>
                  <a:ext uri="{0D108BD9-81ED-4DB2-BD59-A6C34878D82A}">
                    <a16:rowId xmlns:a16="http://schemas.microsoft.com/office/drawing/2014/main" val="2823955013"/>
                  </a:ext>
                </a:extLst>
              </a:tr>
              <a:tr h="1508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Controller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kern="100" dirty="0">
                          <a:effectLst/>
                        </a:rPr>
                        <a:t>Log of control directions; Relevant settings of control system; Intermediary process data leading up to a decision; Post-facto AI explanations of these processes; Log of warning notifications and control handover notifications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extLst>
                  <a:ext uri="{0D108BD9-81ED-4DB2-BD59-A6C34878D82A}">
                    <a16:rowId xmlns:a16="http://schemas.microsoft.com/office/drawing/2014/main" val="1563770109"/>
                  </a:ext>
                </a:extLst>
              </a:tr>
              <a:tr h="12547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Actuators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kern="100" dirty="0">
                          <a:effectLst/>
                        </a:rPr>
                        <a:t>Log of human control actions; Log of automated system’s control actions; Log of messages communicated from system to human controller and external parties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extLst>
                  <a:ext uri="{0D108BD9-81ED-4DB2-BD59-A6C34878D82A}">
                    <a16:rowId xmlns:a16="http://schemas.microsoft.com/office/drawing/2014/main" val="2671433300"/>
                  </a:ext>
                </a:extLst>
              </a:tr>
              <a:tr h="527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00" dirty="0">
                          <a:effectLst/>
                        </a:rPr>
                        <a:t>Effects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kern="100" dirty="0">
                          <a:effectLst/>
                        </a:rPr>
                        <a:t>Log of sensor data; Camera footage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128" marR="35128" marT="0" marB="0"/>
                </a:tc>
                <a:extLst>
                  <a:ext uri="{0D108BD9-81ED-4DB2-BD59-A6C34878D82A}">
                    <a16:rowId xmlns:a16="http://schemas.microsoft.com/office/drawing/2014/main" val="55066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91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A098D-2D55-031D-DA0F-6BA416BD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371"/>
            <a:ext cx="8496300" cy="952500"/>
          </a:xfrm>
        </p:spPr>
        <p:txBody>
          <a:bodyPr/>
          <a:lstStyle/>
          <a:p>
            <a:r>
              <a:rPr lang="en-US" dirty="0"/>
              <a:t>Novel Information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68DB2-D15A-2229-F064-458A2264E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488" y="1020731"/>
            <a:ext cx="8761228" cy="4880344"/>
          </a:xfrm>
        </p:spPr>
        <p:txBody>
          <a:bodyPr/>
          <a:lstStyle/>
          <a:p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Discussions around 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preservation of evidence of intermediary processes. (</a:t>
            </a:r>
            <a:r>
              <a:rPr lang="en-CA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Delvaux, 2017)</a:t>
            </a:r>
            <a:r>
              <a:rPr lang="en-US" sz="1400" dirty="0">
                <a:effectLst/>
              </a:rPr>
              <a:t> </a:t>
            </a:r>
            <a:endParaRPr lang="en-CA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CA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Crucial information is not so much within the data point produced by the intermediary processes or the system’s outputs, as it is about the </a:t>
            </a:r>
            <a:r>
              <a:rPr lang="en-CA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relation between data points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aintain interdependency between intermediary processes and the decisions formulated by the controllers. </a:t>
            </a:r>
          </a:p>
          <a:p>
            <a:r>
              <a:rPr lang="en-CA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Records must compile datasets in such a way as to make the relationships between intermediary processes sensible &amp; understandable.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155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CEDF-891D-1634-6BEE-C92153F0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4955"/>
            <a:ext cx="8496300" cy="9525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2C20B-FCD9-9A49-6CFF-0E36A79E9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98" y="1311089"/>
            <a:ext cx="9005776" cy="3898864"/>
          </a:xfrm>
        </p:spPr>
        <p:txBody>
          <a:bodyPr/>
          <a:lstStyle/>
          <a:p>
            <a:r>
              <a:rPr lang="en-US" dirty="0"/>
              <a:t>Resource limitations (e.g. storage, computing)</a:t>
            </a:r>
          </a:p>
          <a:p>
            <a:r>
              <a:rPr lang="en-US" dirty="0"/>
              <a:t>Time constraints</a:t>
            </a:r>
          </a:p>
          <a:p>
            <a:r>
              <a:rPr lang="en-US" dirty="0"/>
              <a:t>Privacy (e.g. Video)</a:t>
            </a:r>
          </a:p>
          <a:p>
            <a:r>
              <a:rPr lang="en-US" dirty="0"/>
              <a:t>Intermediate results (information granularity)</a:t>
            </a:r>
          </a:p>
          <a:p>
            <a:r>
              <a:rPr lang="en-US" dirty="0"/>
              <a:t>Curation challenges (e.g. Interrelationships between data, output, etc.)</a:t>
            </a:r>
          </a:p>
        </p:txBody>
      </p:sp>
    </p:spTree>
    <p:extLst>
      <p:ext uri="{BB962C8B-B14F-4D97-AF65-F5344CB8AC3E}">
        <p14:creationId xmlns:p14="http://schemas.microsoft.com/office/powerpoint/2010/main" val="4048931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9E59-765F-69E4-0330-E1B4C792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C13D-078F-D9D1-E2B7-316BB17F9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36661"/>
            <a:ext cx="7772400" cy="4260851"/>
          </a:xfrm>
        </p:spPr>
        <p:txBody>
          <a:bodyPr/>
          <a:lstStyle/>
          <a:p>
            <a:r>
              <a:rPr lang="en-US" dirty="0"/>
              <a:t>Many applications in robotics, tele-medicine, social media, digital twins, …</a:t>
            </a:r>
          </a:p>
          <a:p>
            <a:r>
              <a:rPr lang="en-US" dirty="0"/>
              <a:t>Standards are emerging but shared agency is still not addressed well.</a:t>
            </a:r>
          </a:p>
          <a:p>
            <a:r>
              <a:rPr lang="en-US" dirty="0"/>
              <a:t>Full-fledged information management regimen and program needed.</a:t>
            </a:r>
          </a:p>
          <a:p>
            <a:r>
              <a:rPr lang="en-US" dirty="0"/>
              <a:t>Risk-value-cost tradeoffs to be considered.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6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4"/>
          <p:cNvSpPr txBox="1">
            <a:spLocks noGrp="1"/>
          </p:cNvSpPr>
          <p:nvPr>
            <p:ph type="title"/>
          </p:nvPr>
        </p:nvSpPr>
        <p:spPr>
          <a:xfrm>
            <a:off x="323850" y="-52932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CCF"/>
              </a:buClr>
              <a:buSzPts val="4400"/>
              <a:buFont typeface="Tahoma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Some Research Questions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54"/>
          <p:cNvSpPr txBox="1">
            <a:spLocks noGrp="1"/>
          </p:cNvSpPr>
          <p:nvPr>
            <p:ph type="body" idx="1"/>
          </p:nvPr>
        </p:nvSpPr>
        <p:spPr>
          <a:xfrm>
            <a:off x="12357" y="698305"/>
            <a:ext cx="9144000" cy="484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2400" dirty="0"/>
              <a:t>Where, as what part of the system or archive, are the AI techniques preserved?</a:t>
            </a:r>
          </a:p>
          <a:p>
            <a:r>
              <a:rPr lang="en-CA" sz="2400" dirty="0"/>
              <a:t>How do we preserve the pieces that constitute the AI technique? </a:t>
            </a:r>
          </a:p>
          <a:p>
            <a:r>
              <a:rPr lang="en-CA" sz="2400" dirty="0"/>
              <a:t>When (under what circumstances) should AI techniques or parts thereof be preserved?</a:t>
            </a:r>
          </a:p>
          <a:p>
            <a:r>
              <a:rPr lang="en-CA" sz="2400" dirty="0"/>
              <a:t>How reproducible should what we preserve be?</a:t>
            </a:r>
          </a:p>
          <a:p>
            <a:r>
              <a:rPr lang="en-CA" sz="2400" dirty="0"/>
              <a:t>If there is non-determinism or randomness in the AI technique, how do we identify, characterize &amp; preserve them? </a:t>
            </a:r>
          </a:p>
          <a:p>
            <a:r>
              <a:rPr lang="en-CA" sz="2400" dirty="0"/>
              <a:t>If there are humans involved with the AI technique in the decision-making process, how are the humans’ roles and their relationship with the AI technique captured and preserved?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03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4"/>
          <p:cNvSpPr txBox="1">
            <a:spLocks noGrp="1"/>
          </p:cNvSpPr>
          <p:nvPr>
            <p:ph type="title"/>
          </p:nvPr>
        </p:nvSpPr>
        <p:spPr>
          <a:xfrm>
            <a:off x="323850" y="217487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BACCF"/>
              </a:buClr>
              <a:buSzPts val="4400"/>
            </a:pPr>
            <a:r>
              <a:rPr lang="en-CA" dirty="0"/>
              <a:t>Example AI components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54"/>
          <p:cNvSpPr txBox="1">
            <a:spLocks noGrp="1"/>
          </p:cNvSpPr>
          <p:nvPr>
            <p:ph type="body" idx="1"/>
          </p:nvPr>
        </p:nvSpPr>
        <p:spPr>
          <a:xfrm>
            <a:off x="231000" y="1247763"/>
            <a:ext cx="8913000" cy="4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A" sz="2400" dirty="0"/>
              <a:t>Supervised learning as an example</a:t>
            </a:r>
          </a:p>
          <a:p>
            <a:r>
              <a:rPr lang="en-CA" sz="2400" dirty="0"/>
              <a:t>Code, model, algorithms, logic and executables</a:t>
            </a:r>
          </a:p>
          <a:p>
            <a:r>
              <a:rPr lang="en-CA" sz="2400" dirty="0"/>
              <a:t>Data pre-processing, normalization, mapping to input layers</a:t>
            </a:r>
          </a:p>
          <a:p>
            <a:r>
              <a:rPr lang="en-CA" sz="2400" dirty="0"/>
              <a:t>Training data; Selection; Labeling and its process</a:t>
            </a:r>
          </a:p>
          <a:p>
            <a:r>
              <a:rPr lang="en-CA" sz="2400" dirty="0"/>
              <a:t>Test cases and test results</a:t>
            </a:r>
          </a:p>
          <a:p>
            <a:r>
              <a:rPr lang="en-CA" sz="2400" dirty="0"/>
              <a:t>Validation process and results</a:t>
            </a:r>
          </a:p>
          <a:p>
            <a:r>
              <a:rPr lang="en-CA" sz="2400" dirty="0"/>
              <a:t>Parameters and their values used at or over the time of training, testing, tuning and during application</a:t>
            </a:r>
          </a:p>
          <a:p>
            <a:r>
              <a:rPr lang="en-CA" sz="2400" dirty="0"/>
              <a:t>The technical environment in which the technique is executed</a:t>
            </a:r>
          </a:p>
        </p:txBody>
      </p:sp>
    </p:spTree>
    <p:extLst>
      <p:ext uri="{BB962C8B-B14F-4D97-AF65-F5344CB8AC3E}">
        <p14:creationId xmlns:p14="http://schemas.microsoft.com/office/powerpoint/2010/main" val="173212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044C-FFB0-0682-935D-EAF8997F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22757"/>
            <a:ext cx="8496300" cy="952500"/>
          </a:xfrm>
        </p:spPr>
        <p:txBody>
          <a:bodyPr/>
          <a:lstStyle/>
          <a:p>
            <a:r>
              <a:rPr lang="en-US" dirty="0"/>
              <a:t>Past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E7AB-D456-7CB2-6946-1C2B3B477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56" y="662498"/>
            <a:ext cx="8671294" cy="5052501"/>
          </a:xfrm>
        </p:spPr>
        <p:txBody>
          <a:bodyPr/>
          <a:lstStyle/>
          <a:p>
            <a:r>
              <a:rPr lang="en-US" dirty="0"/>
              <a:t>Identify AI as </a:t>
            </a:r>
            <a:r>
              <a:rPr lang="en-US" i="1" dirty="0"/>
              <a:t>paradata</a:t>
            </a:r>
            <a:r>
              <a:rPr lang="en-US" dirty="0"/>
              <a:t> and identify elements that need to be captured and documented and preserved.</a:t>
            </a:r>
          </a:p>
          <a:p>
            <a:r>
              <a:rPr lang="en-US" dirty="0"/>
              <a:t>Application to archival and records management functions.</a:t>
            </a:r>
          </a:p>
          <a:p>
            <a:r>
              <a:rPr lang="en-US" dirty="0"/>
              <a:t>Study ways of representing, storing and preserving AI as </a:t>
            </a:r>
            <a:r>
              <a:rPr lang="en-US" i="1" dirty="0"/>
              <a:t>paradata</a:t>
            </a:r>
            <a:r>
              <a:rPr lang="en-US" dirty="0"/>
              <a:t>. </a:t>
            </a:r>
          </a:p>
          <a:p>
            <a:r>
              <a:rPr lang="en-US" dirty="0"/>
              <a:t>Study managing AI as </a:t>
            </a:r>
            <a:r>
              <a:rPr lang="en-US" i="1" dirty="0"/>
              <a:t>paradata</a:t>
            </a:r>
            <a:r>
              <a:rPr lang="en-US" dirty="0"/>
              <a:t> in cases and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66516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044C-FFB0-0682-935D-EAF8997F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359"/>
            <a:ext cx="8496300" cy="952500"/>
          </a:xfrm>
        </p:spPr>
        <p:txBody>
          <a:bodyPr/>
          <a:lstStyle/>
          <a:p>
            <a:r>
              <a:rPr lang="en-US" dirty="0"/>
              <a:t>Paradata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E7AB-D456-7CB2-6946-1C2B3B477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034641"/>
            <a:ext cx="7772400" cy="4090250"/>
          </a:xfrm>
        </p:spPr>
        <p:txBody>
          <a:bodyPr/>
          <a:lstStyle/>
          <a:p>
            <a:r>
              <a:rPr lang="en-CA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Schoolbook"/>
              </a:rPr>
              <a:t>I</a:t>
            </a:r>
            <a:r>
              <a:rPr lang="en-CA" sz="3200" u="none" strike="noStrike" cap="none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Schoolbook"/>
              </a:rPr>
              <a:t>nformation about the procedure(s) and tools used to </a:t>
            </a:r>
            <a:r>
              <a:rPr lang="en-CA" sz="3200" u="none" strike="noStrike" cap="none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Schoolbook"/>
              </a:rPr>
              <a:t>perform tasks, </a:t>
            </a:r>
            <a:r>
              <a:rPr lang="en-CA" sz="3200" u="none" strike="noStrike" cap="none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Schoolbook"/>
              </a:rPr>
              <a:t>along with information about the operation of the tools and execution of procedures, and about persons carrying out those procedures and using the tools.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7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044C-FFB0-0682-935D-EAF8997F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E7AB-D456-7CB2-6946-1C2B3B477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236662"/>
            <a:ext cx="8496300" cy="3909496"/>
          </a:xfrm>
        </p:spPr>
        <p:txBody>
          <a:bodyPr/>
          <a:lstStyle/>
          <a:p>
            <a:r>
              <a:rPr lang="en-US" dirty="0"/>
              <a:t>Identify AI as paradata and study their elements to monitor, capture and preserve in </a:t>
            </a:r>
            <a:r>
              <a:rPr lang="en-US" i="1" dirty="0"/>
              <a:t>new environments and modes of operation</a:t>
            </a:r>
            <a:r>
              <a:rPr lang="en-US" dirty="0"/>
              <a:t>.</a:t>
            </a:r>
          </a:p>
          <a:p>
            <a:r>
              <a:rPr lang="en-US" dirty="0"/>
              <a:t>Paradata to include data while AI is in use; data that capture the results of actions aided by or taken by AI.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4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044C-FFB0-0682-935D-EAF8997F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E7AB-D456-7CB2-6946-1C2B3B477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301" y="1236661"/>
            <a:ext cx="8282763" cy="3664947"/>
          </a:xfrm>
        </p:spPr>
        <p:txBody>
          <a:bodyPr/>
          <a:lstStyle/>
          <a:p>
            <a:r>
              <a:rPr lang="en-US" dirty="0"/>
              <a:t>Dynamic environments       Time constraints; Real-time requirements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800" dirty="0"/>
              <a:t>	Multi-Agent (collaborative, competitive)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Shared agency        Degrees of autonomy; </a:t>
            </a:r>
            <a:r>
              <a:rPr lang="en-US" i="1" dirty="0"/>
              <a:t>Accountability</a:t>
            </a:r>
          </a:p>
          <a:p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1DB66ED-3324-3D23-4A79-9D3AAB7D223D}"/>
              </a:ext>
            </a:extLst>
          </p:cNvPr>
          <p:cNvSpPr/>
          <p:nvPr/>
        </p:nvSpPr>
        <p:spPr>
          <a:xfrm>
            <a:off x="5181884" y="1424069"/>
            <a:ext cx="731520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90AAC24-C183-192A-6A43-A84725897A9D}"/>
              </a:ext>
            </a:extLst>
          </p:cNvPr>
          <p:cNvSpPr/>
          <p:nvPr/>
        </p:nvSpPr>
        <p:spPr>
          <a:xfrm>
            <a:off x="3755964" y="4050534"/>
            <a:ext cx="731520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1883B226-FD36-CFC6-FC32-942C11DE6D2E}"/>
              </a:ext>
            </a:extLst>
          </p:cNvPr>
          <p:cNvSpPr/>
          <p:nvPr/>
        </p:nvSpPr>
        <p:spPr>
          <a:xfrm>
            <a:off x="916491" y="2257240"/>
            <a:ext cx="365760" cy="1737360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3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4"/>
          <p:cNvSpPr txBox="1">
            <a:spLocks noGrp="1"/>
          </p:cNvSpPr>
          <p:nvPr>
            <p:ph type="title"/>
          </p:nvPr>
        </p:nvSpPr>
        <p:spPr>
          <a:xfrm>
            <a:off x="187923" y="-98047"/>
            <a:ext cx="8496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BACCF"/>
              </a:buClr>
              <a:buSzPts val="4400"/>
            </a:pPr>
            <a:r>
              <a:rPr lang="en-CA" dirty="0"/>
              <a:t>Methodology and Approach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54"/>
          <p:cNvSpPr txBox="1">
            <a:spLocks noGrp="1"/>
          </p:cNvSpPr>
          <p:nvPr>
            <p:ph type="body" idx="1"/>
          </p:nvPr>
        </p:nvSpPr>
        <p:spPr>
          <a:xfrm>
            <a:off x="308918" y="669838"/>
            <a:ext cx="8647159" cy="502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Control-theoretic</a:t>
            </a:r>
          </a:p>
          <a:p>
            <a:r>
              <a:rPr lang="en-CA" dirty="0"/>
              <a:t>Documentation of paradata and preservation thereof</a:t>
            </a:r>
          </a:p>
          <a:p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CA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urisdiction-agnostic </a:t>
            </a:r>
          </a:p>
          <a:p>
            <a:r>
              <a:rPr lang="en-CA" dirty="0"/>
              <a:t>Capture temporal nature of data</a:t>
            </a:r>
          </a:p>
          <a:p>
            <a:r>
              <a:rPr lang="en-CA" dirty="0"/>
              <a:t>Perspectives: </a:t>
            </a:r>
          </a:p>
          <a:p>
            <a:pPr lvl="1"/>
            <a:r>
              <a:rPr lang="en-CA" dirty="0"/>
              <a:t>System and manufacturer (application, environment, use independent)</a:t>
            </a:r>
          </a:p>
          <a:p>
            <a:pPr lvl="1"/>
            <a:r>
              <a:rPr lang="en-CA" dirty="0"/>
              <a:t>Operation (application, environment, use specific)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309309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 Titl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Titl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19366</TotalTime>
  <Words>1263</Words>
  <Application>Microsoft Macintosh PowerPoint</Application>
  <PresentationFormat>On-screen Show (16:10)</PresentationFormat>
  <Paragraphs>177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Proxima Nova</vt:lpstr>
      <vt:lpstr>Calibri</vt:lpstr>
      <vt:lpstr>Arial</vt:lpstr>
      <vt:lpstr>Tahoma</vt:lpstr>
      <vt:lpstr>1_Master Title</vt:lpstr>
      <vt:lpstr>Master Title</vt:lpstr>
      <vt:lpstr>Paradata, AI, Shared Agency &amp;  Accountability  Babak Hamidzadeh Scott Cameron </vt:lpstr>
      <vt:lpstr>Problem to address</vt:lpstr>
      <vt:lpstr>Some Research Questions</vt:lpstr>
      <vt:lpstr>Example AI components</vt:lpstr>
      <vt:lpstr>Past Work</vt:lpstr>
      <vt:lpstr>Paradata</vt:lpstr>
      <vt:lpstr>Present Work</vt:lpstr>
      <vt:lpstr>Present Work</vt:lpstr>
      <vt:lpstr>Methodology and Approach</vt:lpstr>
      <vt:lpstr>Dynamic Environments</vt:lpstr>
      <vt:lpstr>Dynamic Environments</vt:lpstr>
      <vt:lpstr>Dynamic Environments</vt:lpstr>
      <vt:lpstr>Sense-Act Feedback Loop</vt:lpstr>
      <vt:lpstr>Sense-Action Loop</vt:lpstr>
      <vt:lpstr>Shared Agency</vt:lpstr>
      <vt:lpstr>Recommendation Systems</vt:lpstr>
      <vt:lpstr>Action Systems</vt:lpstr>
      <vt:lpstr>Agency vs Dynamicity: Accountability Perspective</vt:lpstr>
      <vt:lpstr>Shared Agency</vt:lpstr>
      <vt:lpstr>Shared Agency</vt:lpstr>
      <vt:lpstr>Paradata Under Shared Agency</vt:lpstr>
      <vt:lpstr>Paradata Under Shared Agency</vt:lpstr>
      <vt:lpstr>General Paradata: Autonomous Vehicles </vt:lpstr>
      <vt:lpstr>Operational Paradata : Autonomous Vehicles </vt:lpstr>
      <vt:lpstr>Novel Information Requirements</vt:lpstr>
      <vt:lpstr>Challenges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International Plenary  Biblioteca Nazionale Centrale di Roma Rome, Italy September 1-3, 2021  wifi: Auditorium2020!!</dc:title>
  <cp:lastModifiedBy>Babak Hamidzadeh</cp:lastModifiedBy>
  <cp:revision>262</cp:revision>
  <dcterms:modified xsi:type="dcterms:W3CDTF">2023-10-28T14:20:26Z</dcterms:modified>
</cp:coreProperties>
</file>