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7">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866B92C-85E7-4CF6-9EF9-06D9B7E09A3F}">
  <a:tblStyle styleId="{C866B92C-85E7-4CF6-9EF9-06D9B7E09A3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F059EDCF-4209-4752-A02A-200DD8FE0F74}"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7"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8e124405a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8e124405a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9437d4e49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9437d4e49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8e124405a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8e124405a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8e124405a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8e124405a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8e124405a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8e124405a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8e124405a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8e124405a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8e124405a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8e124405a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8e124405ab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8e124405ab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Address dual risk domains: Research risk (harm to human subjects) / Institutional risk (legal harm, reputational harm)</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8e124405a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8e124405a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e124405a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e124405a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cbc.ca/news/indigenous/wet-suwet-en-coastal-gaslink-pipeline-1.5448363" TargetMode="External"/><Relationship Id="rId4" Type="http://schemas.openxmlformats.org/officeDocument/2006/relationships/hyperlink" Target="https://davidsuzuki.org/story/pipeline-blockade-is-a-sign-of-deeper-troubles/?gad=1&amp;gclid=Cj0KCQjwsp6pBhCfARIsAD3GZubGe7GLklZamUe4tq1-KgXYRqL8n1187a3aOu78gPGkXjeeqC7YGbYaAh4YEALw_wcB" TargetMode="External"/><Relationship Id="rId5" Type="http://schemas.openxmlformats.org/officeDocument/2006/relationships/hyperlink" Target="https://tbinternet.ohchr.org/_layouts/15/treatybodyexternal/Download.aspx?symbolno=INT%2fCERD%2fALE%2fCAN%2f9554&amp;Lang=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Putting PI into ML Pipeline: Archival Duties</a:t>
            </a:r>
            <a:endParaRPr/>
          </a:p>
        </p:txBody>
      </p:sp>
      <p:sp>
        <p:nvSpPr>
          <p:cNvPr id="55" name="Google Shape;55;p13"/>
          <p:cNvSpPr txBox="1"/>
          <p:nvPr>
            <p:ph idx="1" type="subTitle"/>
          </p:nvPr>
        </p:nvSpPr>
        <p:spPr>
          <a:xfrm>
            <a:off x="2433750" y="2855500"/>
            <a:ext cx="4276500" cy="19971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440"/>
              <a:buNone/>
            </a:pPr>
            <a:r>
              <a:rPr lang="en" sz="1720"/>
              <a:t>Presentation</a:t>
            </a:r>
            <a:endParaRPr sz="1720"/>
          </a:p>
          <a:p>
            <a:pPr indent="0" lvl="0" marL="0" rtl="0" algn="ctr">
              <a:lnSpc>
                <a:spcPct val="100000"/>
              </a:lnSpc>
              <a:spcBef>
                <a:spcPts val="0"/>
              </a:spcBef>
              <a:spcAft>
                <a:spcPts val="0"/>
              </a:spcAft>
              <a:buSzPts val="440"/>
              <a:buNone/>
            </a:pPr>
            <a:r>
              <a:rPr lang="en" sz="1720"/>
              <a:t>by Paige Hohmann and Jim Suderman </a:t>
            </a:r>
            <a:endParaRPr sz="1720"/>
          </a:p>
          <a:p>
            <a:pPr indent="0" lvl="0" marL="0" rtl="0" algn="ctr">
              <a:lnSpc>
                <a:spcPct val="100000"/>
              </a:lnSpc>
              <a:spcBef>
                <a:spcPts val="1000"/>
              </a:spcBef>
              <a:spcAft>
                <a:spcPts val="0"/>
              </a:spcAft>
              <a:buSzPts val="440"/>
              <a:buNone/>
            </a:pPr>
            <a:r>
              <a:rPr lang="en" sz="1720"/>
              <a:t>to the</a:t>
            </a:r>
            <a:endParaRPr sz="1720"/>
          </a:p>
          <a:p>
            <a:pPr indent="0" lvl="0" marL="0" rtl="0" algn="ctr">
              <a:lnSpc>
                <a:spcPct val="100000"/>
              </a:lnSpc>
              <a:spcBef>
                <a:spcPts val="1000"/>
              </a:spcBef>
              <a:spcAft>
                <a:spcPts val="0"/>
              </a:spcAft>
              <a:buSzPts val="440"/>
              <a:buNone/>
            </a:pPr>
            <a:r>
              <a:rPr lang="en" sz="1720"/>
              <a:t>ITrustAI Public Symposium</a:t>
            </a:r>
            <a:endParaRPr sz="1720"/>
          </a:p>
          <a:p>
            <a:pPr indent="0" lvl="0" marL="0" rtl="0" algn="ctr">
              <a:lnSpc>
                <a:spcPct val="100000"/>
              </a:lnSpc>
              <a:spcBef>
                <a:spcPts val="1000"/>
              </a:spcBef>
              <a:spcAft>
                <a:spcPts val="0"/>
              </a:spcAft>
              <a:buClr>
                <a:schemeClr val="dk1"/>
              </a:buClr>
              <a:buSzPts val="1100"/>
              <a:buFont typeface="Arial"/>
              <a:buNone/>
            </a:pPr>
            <a:r>
              <a:rPr lang="en" sz="1520"/>
              <a:t>Forest Sciences Centre, UBC</a:t>
            </a:r>
            <a:endParaRPr sz="1520"/>
          </a:p>
          <a:p>
            <a:pPr indent="0" lvl="0" marL="0" rtl="0" algn="ctr">
              <a:lnSpc>
                <a:spcPct val="100000"/>
              </a:lnSpc>
              <a:spcBef>
                <a:spcPts val="0"/>
              </a:spcBef>
              <a:spcAft>
                <a:spcPts val="0"/>
              </a:spcAft>
              <a:buSzPts val="440"/>
              <a:buNone/>
            </a:pPr>
            <a:r>
              <a:rPr lang="en" sz="1520"/>
              <a:t>Vancouver, 28 October 2023</a:t>
            </a:r>
            <a:endParaRPr sz="1520"/>
          </a:p>
          <a:p>
            <a:pPr indent="0" lvl="0" marL="0" rtl="0" algn="ctr">
              <a:lnSpc>
                <a:spcPct val="100000"/>
              </a:lnSpc>
              <a:spcBef>
                <a:spcPts val="0"/>
              </a:spcBef>
              <a:spcAft>
                <a:spcPts val="0"/>
              </a:spcAft>
              <a:buSzPts val="440"/>
              <a:buNone/>
            </a:pPr>
            <a:r>
              <a:t/>
            </a:r>
            <a:endParaRPr sz="1720"/>
          </a:p>
        </p:txBody>
      </p:sp>
      <p:pic>
        <p:nvPicPr>
          <p:cNvPr id="56" name="Google Shape;56;p13"/>
          <p:cNvPicPr preferRelativeResize="0"/>
          <p:nvPr/>
        </p:nvPicPr>
        <p:blipFill>
          <a:blip r:embed="rId3">
            <a:alphaModFix/>
          </a:blip>
          <a:stretch>
            <a:fillRect/>
          </a:stretch>
        </p:blipFill>
        <p:spPr>
          <a:xfrm>
            <a:off x="6730400" y="2834125"/>
            <a:ext cx="2355575" cy="2247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Status and next steps</a:t>
            </a:r>
            <a:endParaRPr/>
          </a:p>
        </p:txBody>
      </p:sp>
      <p:sp>
        <p:nvSpPr>
          <p:cNvPr id="148" name="Google Shape;148;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Apply, flex, develop established "administrative pipelines" </a:t>
            </a:r>
            <a:endParaRPr/>
          </a:p>
          <a:p>
            <a:pPr indent="-317500" lvl="1" marL="914400" rtl="0" algn="l">
              <a:spcBef>
                <a:spcPts val="0"/>
              </a:spcBef>
              <a:spcAft>
                <a:spcPts val="0"/>
              </a:spcAft>
              <a:buSzPts val="1400"/>
              <a:buAutoNum type="alphaLcPeriod"/>
            </a:pPr>
            <a:r>
              <a:rPr lang="en"/>
              <a:t>Purpose: secure a fit-for-purpose dataset</a:t>
            </a:r>
            <a:endParaRPr/>
          </a:p>
          <a:p>
            <a:pPr indent="-317500" lvl="1" marL="914400" rtl="0" algn="l">
              <a:spcBef>
                <a:spcPts val="0"/>
              </a:spcBef>
              <a:spcAft>
                <a:spcPts val="0"/>
              </a:spcAft>
              <a:buSzPts val="1400"/>
              <a:buAutoNum type="alphaLcPeriod"/>
            </a:pPr>
            <a:r>
              <a:rPr lang="en"/>
              <a:t>Outcome: Build substrate; manage policy and risk</a:t>
            </a:r>
            <a:endParaRPr/>
          </a:p>
          <a:p>
            <a:pPr indent="-317500" lvl="1" marL="914400" rtl="0" algn="l">
              <a:spcBef>
                <a:spcPts val="0"/>
              </a:spcBef>
              <a:spcAft>
                <a:spcPts val="0"/>
              </a:spcAft>
              <a:buSzPts val="1400"/>
              <a:buAutoNum type="alphaLcPeriod"/>
            </a:pPr>
            <a:r>
              <a:rPr lang="en"/>
              <a:t>Status: complete (payload is in Sockeye)</a:t>
            </a:r>
            <a:endParaRPr/>
          </a:p>
          <a:p>
            <a:pPr indent="-342900" lvl="0" marL="457200" rtl="0" algn="l">
              <a:spcBef>
                <a:spcPts val="0"/>
              </a:spcBef>
              <a:spcAft>
                <a:spcPts val="0"/>
              </a:spcAft>
              <a:buSzPts val="1800"/>
              <a:buAutoNum type="arabicPeriod"/>
            </a:pPr>
            <a:r>
              <a:rPr lang="en"/>
              <a:t>Characterize the activities of conventional records "analytical pipeline”</a:t>
            </a:r>
            <a:endParaRPr/>
          </a:p>
          <a:p>
            <a:pPr indent="-317500" lvl="1" marL="914400" rtl="0" algn="l">
              <a:spcBef>
                <a:spcPts val="0"/>
              </a:spcBef>
              <a:spcAft>
                <a:spcPts val="0"/>
              </a:spcAft>
              <a:buSzPts val="1400"/>
              <a:buAutoNum type="alphaLcPeriod"/>
            </a:pPr>
            <a:r>
              <a:rPr lang="en"/>
              <a:t>Purpose: encode the “catch and release” process in machine-readable terms (diplomatics?)</a:t>
            </a:r>
            <a:endParaRPr/>
          </a:p>
          <a:p>
            <a:pPr indent="-317500" lvl="1" marL="914400" rtl="0" algn="l">
              <a:spcBef>
                <a:spcPts val="0"/>
              </a:spcBef>
              <a:spcAft>
                <a:spcPts val="0"/>
              </a:spcAft>
              <a:buSzPts val="1400"/>
              <a:buAutoNum type="alphaLcPeriod"/>
            </a:pPr>
            <a:r>
              <a:rPr lang="en"/>
              <a:t>Outcome: document labelling; “datafication;” AI modelling</a:t>
            </a:r>
            <a:endParaRPr/>
          </a:p>
          <a:p>
            <a:pPr indent="-317500" lvl="1" marL="914400" rtl="0" algn="l">
              <a:spcBef>
                <a:spcPts val="0"/>
              </a:spcBef>
              <a:spcAft>
                <a:spcPts val="0"/>
              </a:spcAft>
              <a:buSzPts val="1400"/>
              <a:buAutoNum type="alphaLcPeriod"/>
            </a:pPr>
            <a:r>
              <a:rPr lang="en"/>
              <a:t>Status: in progress (functional requirements have been defined)</a:t>
            </a:r>
            <a:endParaRPr/>
          </a:p>
          <a:p>
            <a:pPr indent="-342900" lvl="0" marL="457200" rtl="0" algn="l">
              <a:spcBef>
                <a:spcPts val="0"/>
              </a:spcBef>
              <a:spcAft>
                <a:spcPts val="0"/>
              </a:spcAft>
              <a:buSzPts val="1800"/>
              <a:buAutoNum type="arabicPeriod"/>
            </a:pPr>
            <a:r>
              <a:rPr lang="en"/>
              <a:t>Push datafied records through the “data set pipeline”</a:t>
            </a:r>
            <a:endParaRPr/>
          </a:p>
          <a:p>
            <a:pPr indent="-317500" lvl="1" marL="914400" rtl="0" algn="l">
              <a:spcBef>
                <a:spcPts val="0"/>
              </a:spcBef>
              <a:spcAft>
                <a:spcPts val="0"/>
              </a:spcAft>
              <a:buSzPts val="1400"/>
              <a:buAutoNum type="alphaLcPeriod"/>
            </a:pPr>
            <a:r>
              <a:rPr lang="en"/>
              <a:t>Purpose: replicate characterized activities in an AI</a:t>
            </a:r>
            <a:endParaRPr/>
          </a:p>
          <a:p>
            <a:pPr indent="-317500" lvl="1" marL="914400" rtl="0" algn="l">
              <a:spcBef>
                <a:spcPts val="0"/>
              </a:spcBef>
              <a:spcAft>
                <a:spcPts val="0"/>
              </a:spcAft>
              <a:buSzPts val="1400"/>
              <a:buAutoNum type="alphaLcPeriod"/>
            </a:pPr>
            <a:r>
              <a:rPr lang="en"/>
              <a:t>Outcome: parsable data set</a:t>
            </a:r>
            <a:endParaRPr/>
          </a:p>
          <a:p>
            <a:pPr indent="-317500" lvl="1" marL="914400" rtl="0" algn="l">
              <a:spcBef>
                <a:spcPts val="0"/>
              </a:spcBef>
              <a:spcAft>
                <a:spcPts val="0"/>
              </a:spcAft>
              <a:buSzPts val="1400"/>
              <a:buAutoNum type="alphaLcPeriod"/>
            </a:pPr>
            <a:r>
              <a:rPr lang="en"/>
              <a:t>Status: upcoming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3"/>
          <p:cNvSpPr txBox="1"/>
          <p:nvPr>
            <p:ph idx="1" type="body"/>
          </p:nvPr>
        </p:nvSpPr>
        <p:spPr>
          <a:xfrm>
            <a:off x="311700" y="1152475"/>
            <a:ext cx="8520600" cy="1203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4800"/>
              <a:t>Thank you</a:t>
            </a:r>
            <a:endParaRPr sz="4800"/>
          </a:p>
        </p:txBody>
      </p:sp>
      <p:graphicFrame>
        <p:nvGraphicFramePr>
          <p:cNvPr id="154" name="Google Shape;154;p23"/>
          <p:cNvGraphicFramePr/>
          <p:nvPr/>
        </p:nvGraphicFramePr>
        <p:xfrm>
          <a:off x="647700" y="2926750"/>
          <a:ext cx="3000000" cy="3000000"/>
        </p:xfrm>
        <a:graphic>
          <a:graphicData uri="http://schemas.openxmlformats.org/drawingml/2006/table">
            <a:tbl>
              <a:tblPr>
                <a:noFill/>
                <a:tableStyleId>{F059EDCF-4209-4752-A02A-200DD8FE0F74}</a:tableStyleId>
              </a:tblPr>
              <a:tblGrid>
                <a:gridCol w="3668950"/>
                <a:gridCol w="382850"/>
                <a:gridCol w="3187200"/>
              </a:tblGrid>
              <a:tr h="381000">
                <a:tc>
                  <a:txBody>
                    <a:bodyPr/>
                    <a:lstStyle/>
                    <a:p>
                      <a:pPr indent="0" lvl="0" marL="0" rtl="0" algn="r">
                        <a:spcBef>
                          <a:spcPts val="0"/>
                        </a:spcBef>
                        <a:spcAft>
                          <a:spcPts val="0"/>
                        </a:spcAft>
                        <a:buNone/>
                      </a:pPr>
                      <a:r>
                        <a:rPr lang="en"/>
                        <a:t>Paige Hohmann, Archivist</a:t>
                      </a:r>
                      <a:endParaRPr/>
                    </a:p>
                    <a:p>
                      <a:pPr indent="0" lvl="0" marL="0" rtl="0" algn="r">
                        <a:spcBef>
                          <a:spcPts val="0"/>
                        </a:spcBef>
                        <a:spcAft>
                          <a:spcPts val="0"/>
                        </a:spcAft>
                        <a:buNone/>
                      </a:pPr>
                      <a:r>
                        <a:rPr lang="en"/>
                        <a:t>Okanagan Special Collections &amp; Archives</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r">
                        <a:spcBef>
                          <a:spcPts val="0"/>
                        </a:spcBef>
                        <a:spcAft>
                          <a:spcPts val="0"/>
                        </a:spcAft>
                        <a:buNone/>
                      </a:pPr>
                      <a:r>
                        <a:rPr lang="en"/>
                        <a:t>Jim Suderman, Study Lead</a:t>
                      </a:r>
                      <a:endParaRPr/>
                    </a:p>
                    <a:p>
                      <a:pPr indent="0" lvl="0" marL="0" rtl="0" algn="r">
                        <a:spcBef>
                          <a:spcPts val="0"/>
                        </a:spcBef>
                        <a:spcAft>
                          <a:spcPts val="0"/>
                        </a:spcAft>
                        <a:buNone/>
                      </a:pPr>
                      <a:r>
                        <a:rPr lang="en"/>
                        <a:t>PI Content Assessment study</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Pipeline: a </a:t>
            </a:r>
            <a:r>
              <a:rPr lang="en"/>
              <a:t>provocative</a:t>
            </a:r>
            <a:r>
              <a:rPr lang="en"/>
              <a:t> metaphor</a:t>
            </a:r>
            <a:endParaRPr/>
          </a:p>
        </p:txBody>
      </p:sp>
      <p:sp>
        <p:nvSpPr>
          <p:cNvPr id="62" name="Google Shape;62;p14"/>
          <p:cNvSpPr txBox="1"/>
          <p:nvPr>
            <p:ph idx="1" type="body"/>
          </p:nvPr>
        </p:nvSpPr>
        <p:spPr>
          <a:xfrm>
            <a:off x="311700" y="1152475"/>
            <a:ext cx="2301900" cy="37260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300">
                <a:solidFill>
                  <a:schemeClr val="dk1"/>
                </a:solidFill>
              </a:rPr>
              <a:t>“[The pipeline is] </a:t>
            </a:r>
            <a:r>
              <a:rPr lang="en" sz="1300">
                <a:solidFill>
                  <a:srgbClr val="222222"/>
                </a:solidFill>
                <a:highlight>
                  <a:srgbClr val="FFFFFF"/>
                </a:highlight>
              </a:rPr>
              <a:t>a multi-billion dollar natural gas project — touted as the largest private sector investment in Canadian history — and an assertion by Wet'suwet'en hereditary chie</a:t>
            </a:r>
            <a:r>
              <a:rPr lang="en" sz="1300">
                <a:solidFill>
                  <a:schemeClr val="dk1"/>
                </a:solidFill>
              </a:rPr>
              <a:t>fs that no pipelines can be built through their traditional territory without their consent.” </a:t>
            </a:r>
            <a:endParaRPr sz="1300">
              <a:solidFill>
                <a:schemeClr val="dk1"/>
              </a:solidFill>
            </a:endParaRPr>
          </a:p>
          <a:p>
            <a:pPr indent="-234950" lvl="0" marL="342900" rtl="0" algn="r">
              <a:lnSpc>
                <a:spcPct val="100000"/>
              </a:lnSpc>
              <a:spcBef>
                <a:spcPts val="1000"/>
              </a:spcBef>
              <a:spcAft>
                <a:spcPts val="0"/>
              </a:spcAft>
              <a:buSzPts val="1000"/>
              <a:buChar char="●"/>
            </a:pPr>
            <a:r>
              <a:rPr lang="en" sz="1000">
                <a:solidFill>
                  <a:schemeClr val="dk1"/>
                </a:solidFill>
              </a:rPr>
              <a:t>Chantelle Bellrichard, Jorge Barrera (</a:t>
            </a:r>
            <a:r>
              <a:rPr lang="en" sz="1000">
                <a:solidFill>
                  <a:schemeClr val="dk1"/>
                </a:solidFill>
                <a:highlight>
                  <a:srgbClr val="FFFF00"/>
                </a:highlight>
              </a:rPr>
              <a:t>CBC News</a:t>
            </a:r>
            <a:r>
              <a:rPr lang="en" sz="1000">
                <a:solidFill>
                  <a:schemeClr val="dk1"/>
                </a:solidFill>
              </a:rPr>
              <a:t>), “</a:t>
            </a:r>
            <a:r>
              <a:rPr lang="en" sz="1000" u="sng">
                <a:solidFill>
                  <a:srgbClr val="1155CC"/>
                </a:solidFill>
                <a:hlinkClick r:id="rId3">
                  <a:extLst>
                    <a:ext uri="{A12FA001-AC4F-418D-AE19-62706E023703}">
                      <ahyp:hlinkClr val="tx"/>
                    </a:ext>
                  </a:extLst>
                </a:hlinkClick>
              </a:rPr>
              <a:t>What you need to know about the Coastal GasLink pipeline conflict</a:t>
            </a:r>
            <a:r>
              <a:rPr lang="en" sz="1000">
                <a:solidFill>
                  <a:schemeClr val="dk1"/>
                </a:solidFill>
              </a:rPr>
              <a:t>”, 11 February 2020</a:t>
            </a:r>
            <a:endParaRPr sz="1100">
              <a:solidFill>
                <a:schemeClr val="dk1"/>
              </a:solidFill>
            </a:endParaRPr>
          </a:p>
        </p:txBody>
      </p:sp>
      <p:sp>
        <p:nvSpPr>
          <p:cNvPr id="63" name="Google Shape;63;p14"/>
          <p:cNvSpPr txBox="1"/>
          <p:nvPr>
            <p:ph idx="1" type="body"/>
          </p:nvPr>
        </p:nvSpPr>
        <p:spPr>
          <a:xfrm>
            <a:off x="2865450" y="1152475"/>
            <a:ext cx="2545200" cy="37260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300">
                <a:solidFill>
                  <a:schemeClr val="dk1"/>
                </a:solidFill>
              </a:rPr>
              <a:t>“Elected councils for the Wet’suwet’en and other Indigenous bands have signed lucrative ‘impact benefit agreements’ with TransCanada (now called TC Energy), builder of the Coastal GasLink pipeline that would bring fracked gas 670 kilometres from Dawson Creek, B.C., to an LNG Canada liquefaction plant at Kitimat.”</a:t>
            </a:r>
            <a:endParaRPr sz="1300">
              <a:solidFill>
                <a:schemeClr val="dk1"/>
              </a:solidFill>
            </a:endParaRPr>
          </a:p>
          <a:p>
            <a:pPr indent="-292100" lvl="0" marL="457200" rtl="0" algn="l">
              <a:lnSpc>
                <a:spcPct val="100000"/>
              </a:lnSpc>
              <a:spcBef>
                <a:spcPts val="1000"/>
              </a:spcBef>
              <a:spcAft>
                <a:spcPts val="0"/>
              </a:spcAft>
              <a:buSzPts val="1000"/>
              <a:buChar char="●"/>
            </a:pPr>
            <a:r>
              <a:rPr lang="en" sz="1000">
                <a:solidFill>
                  <a:schemeClr val="dk1"/>
                </a:solidFill>
              </a:rPr>
              <a:t>David Suzuki, Ian Hanington (</a:t>
            </a:r>
            <a:r>
              <a:rPr lang="en" sz="1000">
                <a:solidFill>
                  <a:schemeClr val="dk1"/>
                </a:solidFill>
                <a:highlight>
                  <a:srgbClr val="FFFF00"/>
                </a:highlight>
              </a:rPr>
              <a:t>David Suzuki Foundation</a:t>
            </a:r>
            <a:r>
              <a:rPr lang="en" sz="1000">
                <a:solidFill>
                  <a:schemeClr val="dk1"/>
                </a:solidFill>
              </a:rPr>
              <a:t>), “</a:t>
            </a:r>
            <a:r>
              <a:rPr lang="en" sz="1000" u="sng">
                <a:solidFill>
                  <a:srgbClr val="1155CC"/>
                </a:solidFill>
                <a:hlinkClick r:id="rId4">
                  <a:extLst>
                    <a:ext uri="{A12FA001-AC4F-418D-AE19-62706E023703}">
                      <ahyp:hlinkClr val="tx"/>
                    </a:ext>
                  </a:extLst>
                </a:hlinkClick>
              </a:rPr>
              <a:t>Pipeline blockade is a sign of deeper troubles</a:t>
            </a:r>
            <a:r>
              <a:rPr lang="en" sz="1000">
                <a:solidFill>
                  <a:schemeClr val="dk1"/>
                </a:solidFill>
              </a:rPr>
              <a:t>”, 17 January 2019</a:t>
            </a:r>
            <a:endParaRPr sz="1100">
              <a:solidFill>
                <a:schemeClr val="dk1"/>
              </a:solidFill>
            </a:endParaRPr>
          </a:p>
        </p:txBody>
      </p:sp>
      <p:sp>
        <p:nvSpPr>
          <p:cNvPr id="64" name="Google Shape;64;p14"/>
          <p:cNvSpPr txBox="1"/>
          <p:nvPr>
            <p:ph idx="1" type="body"/>
          </p:nvPr>
        </p:nvSpPr>
        <p:spPr>
          <a:xfrm>
            <a:off x="5647350" y="1152475"/>
            <a:ext cx="2937300" cy="3815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300">
                <a:solidFill>
                  <a:schemeClr val="dk1"/>
                </a:solidFill>
              </a:rPr>
              <a:t>“...the Government of Canada and of the Province of British Columbia have escalated their use of force, surveillance, and criminalization of land defenders and peaceful protesters to intimidate, remove and forcibly evict Secwepemc and Wet’suwet’en Nations from their traditional lands...”</a:t>
            </a:r>
            <a:endParaRPr sz="1300">
              <a:solidFill>
                <a:schemeClr val="dk1"/>
              </a:solidFill>
            </a:endParaRPr>
          </a:p>
          <a:p>
            <a:pPr indent="-298450" lvl="0" marL="457200" rtl="0" algn="r">
              <a:lnSpc>
                <a:spcPct val="100000"/>
              </a:lnSpc>
              <a:spcBef>
                <a:spcPts val="1000"/>
              </a:spcBef>
              <a:spcAft>
                <a:spcPts val="0"/>
              </a:spcAft>
              <a:buClr>
                <a:schemeClr val="dk1"/>
              </a:buClr>
              <a:buSzPts val="1100"/>
              <a:buChar char="●"/>
            </a:pPr>
            <a:r>
              <a:rPr lang="en" sz="1000" u="sng">
                <a:solidFill>
                  <a:srgbClr val="1155CC"/>
                </a:solidFill>
                <a:hlinkClick r:id="rId5">
                  <a:extLst>
                    <a:ext uri="{A12FA001-AC4F-418D-AE19-62706E023703}">
                      <ahyp:hlinkClr val="tx"/>
                    </a:ext>
                  </a:extLst>
                </a:hlinkClick>
              </a:rPr>
              <a:t>Letter</a:t>
            </a:r>
            <a:r>
              <a:rPr lang="en" sz="1000">
                <a:solidFill>
                  <a:schemeClr val="dk1"/>
                </a:solidFill>
              </a:rPr>
              <a:t>, dated 29 April 2022 (CERD/EWUAP/106th session/2022/MJ/CS/ks), from Verene Shepherd, Chair of the </a:t>
            </a:r>
            <a:r>
              <a:rPr lang="en" sz="1000">
                <a:solidFill>
                  <a:schemeClr val="dk1"/>
                </a:solidFill>
                <a:highlight>
                  <a:srgbClr val="FFFF00"/>
                </a:highlight>
              </a:rPr>
              <a:t>Committee on the Elimination of Racial Discrimination</a:t>
            </a:r>
            <a:r>
              <a:rPr lang="en" sz="1000">
                <a:solidFill>
                  <a:schemeClr val="dk1"/>
                </a:solidFill>
              </a:rPr>
              <a:t> (on Office of the High Commissioner for Human Rights) to Leslie Norton, Ambassador and Permanent Representative of Canada to the United Nations.</a:t>
            </a:r>
            <a:endParaRPr sz="11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Pipelines and the AI Data Mills</a:t>
            </a:r>
            <a:endParaRPr/>
          </a:p>
        </p:txBody>
      </p:sp>
      <p:sp>
        <p:nvSpPr>
          <p:cNvPr id="70" name="Google Shape;70;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00000"/>
              </a:lnSpc>
              <a:spcBef>
                <a:spcPts val="0"/>
              </a:spcBef>
              <a:spcAft>
                <a:spcPts val="0"/>
              </a:spcAft>
              <a:buClr>
                <a:schemeClr val="dk1"/>
              </a:buClr>
              <a:buSzPts val="1800"/>
              <a:buChar char="●"/>
            </a:pPr>
            <a:r>
              <a:rPr lang="en">
                <a:solidFill>
                  <a:schemeClr val="dk1"/>
                </a:solidFill>
              </a:rPr>
              <a:t>Skip the Pipelines</a:t>
            </a:r>
            <a:r>
              <a:rPr lang="en">
                <a:solidFill>
                  <a:schemeClr val="dk1"/>
                </a:solidFill>
              </a:rPr>
              <a:t>: use existing AI tools to support archivists and other record custodians in making decisions regarding access and protecting the privacy of creators, subjects, and other stakeholders</a:t>
            </a:r>
            <a:endParaRPr>
              <a:solidFill>
                <a:schemeClr val="dk1"/>
              </a:solidFill>
            </a:endParaRPr>
          </a:p>
          <a:p>
            <a:pPr indent="-342900" lvl="0" marL="457200" rtl="0" algn="l">
              <a:lnSpc>
                <a:spcPct val="100000"/>
              </a:lnSpc>
              <a:spcBef>
                <a:spcPts val="1000"/>
              </a:spcBef>
              <a:spcAft>
                <a:spcPts val="0"/>
              </a:spcAft>
              <a:buClr>
                <a:schemeClr val="dk1"/>
              </a:buClr>
              <a:buSzPts val="1800"/>
              <a:buChar char="●"/>
            </a:pPr>
            <a:r>
              <a:rPr lang="en">
                <a:solidFill>
                  <a:schemeClr val="dk1"/>
                </a:solidFill>
              </a:rPr>
              <a:t>Dataset pipeline: preparing an archival corpus for “datafication” in the course of developing an AI tool to support decisions on access and privacy protection.</a:t>
            </a:r>
            <a:endParaRPr>
              <a:solidFill>
                <a:schemeClr val="dk1"/>
              </a:solidFill>
            </a:endParaRPr>
          </a:p>
          <a:p>
            <a:pPr indent="-342900" lvl="0" marL="457200" rtl="0" algn="l">
              <a:lnSpc>
                <a:spcPct val="100000"/>
              </a:lnSpc>
              <a:spcBef>
                <a:spcPts val="1000"/>
              </a:spcBef>
              <a:spcAft>
                <a:spcPts val="0"/>
              </a:spcAft>
              <a:buClr>
                <a:schemeClr val="dk1"/>
              </a:buClr>
              <a:buSzPts val="1800"/>
              <a:buChar char="●"/>
            </a:pPr>
            <a:r>
              <a:rPr lang="en">
                <a:solidFill>
                  <a:schemeClr val="dk1"/>
                </a:solidFill>
              </a:rPr>
              <a:t>Administrative pipelin</a:t>
            </a:r>
            <a:r>
              <a:rPr lang="en">
                <a:solidFill>
                  <a:schemeClr val="dk1"/>
                </a:solidFill>
              </a:rPr>
              <a:t>e: </a:t>
            </a:r>
            <a:r>
              <a:rPr lang="en">
                <a:solidFill>
                  <a:schemeClr val="dk1"/>
                </a:solidFill>
              </a:rPr>
              <a:t>Reifying the data procurement</a:t>
            </a:r>
            <a:endParaRPr>
              <a:solidFill>
                <a:schemeClr val="dk1"/>
              </a:solidFill>
            </a:endParaRPr>
          </a:p>
          <a:p>
            <a:pPr indent="-342900" lvl="0" marL="457200" rtl="0" algn="l">
              <a:lnSpc>
                <a:spcPct val="100000"/>
              </a:lnSpc>
              <a:spcBef>
                <a:spcPts val="1200"/>
              </a:spcBef>
              <a:spcAft>
                <a:spcPts val="1200"/>
              </a:spcAft>
              <a:buClr>
                <a:schemeClr val="dk1"/>
              </a:buClr>
              <a:buSzPts val="1800"/>
              <a:buChar char="●"/>
            </a:pPr>
            <a:r>
              <a:rPr lang="en">
                <a:solidFill>
                  <a:schemeClr val="dk1"/>
                </a:solidFill>
              </a:rPr>
              <a:t>Technical pip</a:t>
            </a:r>
            <a:r>
              <a:rPr lang="en">
                <a:solidFill>
                  <a:schemeClr val="dk1"/>
                </a:solidFill>
              </a:rPr>
              <a:t>eline: </a:t>
            </a:r>
            <a:r>
              <a:rPr lang="en">
                <a:solidFill>
                  <a:schemeClr val="dk1"/>
                </a:solidFill>
              </a:rPr>
              <a:t>Researcher interface with the data set</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a:t>
            </a:r>
            <a:r>
              <a:rPr lang="en"/>
              <a:t>xisting AI tools for protecting privacy</a:t>
            </a:r>
            <a:endParaRPr/>
          </a:p>
        </p:txBody>
      </p:sp>
      <p:sp>
        <p:nvSpPr>
          <p:cNvPr id="76" name="Google Shape;76;p16"/>
          <p:cNvSpPr txBox="1"/>
          <p:nvPr>
            <p:ph idx="1" type="body"/>
          </p:nvPr>
        </p:nvSpPr>
        <p:spPr>
          <a:xfrm>
            <a:off x="286125" y="3269225"/>
            <a:ext cx="8520600" cy="1853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700">
                <a:solidFill>
                  <a:schemeClr val="dk1"/>
                </a:solidFill>
              </a:rPr>
              <a:t>“A key question that must be asked for the development and deployment of an AI system is: do datasets exist that are fit or suitable for the purpose of the various applications, domains and tasks for which the AI system is being developed and deployed?” </a:t>
            </a:r>
            <a:endParaRPr sz="1700">
              <a:solidFill>
                <a:schemeClr val="dk1"/>
              </a:solidFill>
            </a:endParaRPr>
          </a:p>
          <a:p>
            <a:pPr indent="-304800" lvl="0" marL="457200" rtl="0" algn="r">
              <a:lnSpc>
                <a:spcPct val="100000"/>
              </a:lnSpc>
              <a:spcBef>
                <a:spcPts val="0"/>
              </a:spcBef>
              <a:spcAft>
                <a:spcPts val="0"/>
              </a:spcAft>
              <a:buClr>
                <a:schemeClr val="dk1"/>
              </a:buClr>
              <a:buSzPts val="1200"/>
              <a:buChar char="-"/>
            </a:pPr>
            <a:r>
              <a:rPr i="1" lang="en" sz="1200">
                <a:solidFill>
                  <a:schemeClr val="dk1"/>
                </a:solidFill>
              </a:rPr>
              <a:t>NIST, “Towards a Standard for Identifying and Managing Bias in Artificial Intelligence” Special Publication 1270, 86 pages (March 2022) p. 17. DOI: https://doi.org/10.6028/NIST.SP.1270</a:t>
            </a:r>
            <a:endParaRPr sz="1200"/>
          </a:p>
        </p:txBody>
      </p:sp>
      <p:graphicFrame>
        <p:nvGraphicFramePr>
          <p:cNvPr id="77" name="Google Shape;77;p16"/>
          <p:cNvGraphicFramePr/>
          <p:nvPr/>
        </p:nvGraphicFramePr>
        <p:xfrm>
          <a:off x="-1824450" y="6627475"/>
          <a:ext cx="3000000" cy="3000000"/>
        </p:xfrm>
        <a:graphic>
          <a:graphicData uri="http://schemas.openxmlformats.org/drawingml/2006/table">
            <a:tbl>
              <a:tblPr>
                <a:noFill/>
                <a:tableStyleId>{C866B92C-85E7-4CF6-9EF9-06D9B7E09A3F}</a:tableStyleId>
              </a:tblPr>
              <a:tblGrid>
                <a:gridCol w="1471075"/>
                <a:gridCol w="2100000"/>
                <a:gridCol w="2227925"/>
                <a:gridCol w="2217250"/>
                <a:gridCol w="2217250"/>
              </a:tblGrid>
              <a:tr h="190500">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IP address</a:t>
                      </a:r>
                      <a:endParaRPr sz="1100">
                        <a:latin typeface="Calibri"/>
                        <a:ea typeface="Calibri"/>
                        <a:cs typeface="Calibri"/>
                        <a:sym typeface="Calibri"/>
                      </a:endParaRPr>
                    </a:p>
                  </a:txBody>
                  <a:tcPr marT="91425" marB="91425" marR="28575" marL="28575" anchor="ctr">
                    <a:lnL cap="flat" cmpd="sng" w="7625">
                      <a:solidFill>
                        <a:srgbClr val="000000"/>
                      </a:solidFill>
                      <a:prstDash val="solid"/>
                      <a:round/>
                      <a:headEnd len="sm" w="sm" type="none"/>
                      <a:tailEnd len="sm" w="sm" type="none"/>
                    </a:lnL>
                    <a:lnR cap="flat" cmpd="sng" w="7625">
                      <a:solidFill>
                        <a:srgbClr val="000000"/>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000000"/>
                      </a:solidFill>
                      <a:prstDash val="solid"/>
                      <a:round/>
                      <a:headEnd len="sm" w="sm" type="none"/>
                      <a:tailEnd len="sm" w="sm" type="none"/>
                    </a:lnB>
                    <a:solidFill>
                      <a:srgbClr val="D6DCE4"/>
                    </a:solidFill>
                  </a:tcPr>
                </a:tc>
                <a:tc>
                  <a:txBody>
                    <a:bodyPr/>
                    <a:lstStyle/>
                    <a:p>
                      <a:pPr indent="0" lvl="0" marL="0" rtl="0" algn="l">
                        <a:lnSpc>
                          <a:spcPct val="115000"/>
                        </a:lnSpc>
                        <a:spcBef>
                          <a:spcPts val="0"/>
                        </a:spcBef>
                        <a:spcAft>
                          <a:spcPts val="0"/>
                        </a:spcAft>
                        <a:buNone/>
                      </a:pPr>
                      <a:r>
                        <a:t/>
                      </a:r>
                      <a:endParaRPr sz="1100">
                        <a:latin typeface="Calibri"/>
                        <a:ea typeface="Calibri"/>
                        <a:cs typeface="Calibri"/>
                        <a:sym typeface="Calibri"/>
                      </a:endParaRPr>
                    </a:p>
                  </a:txBody>
                  <a:tcPr marT="91425" marB="91425" marR="28575" marL="28575" anchor="ctr">
                    <a:lnL cap="flat" cmpd="sng" w="7625">
                      <a:solidFill>
                        <a:srgbClr val="000000"/>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100">
                        <a:latin typeface="Calibri"/>
                        <a:ea typeface="Calibri"/>
                        <a:cs typeface="Calibri"/>
                        <a:sym typeface="Calibri"/>
                      </a:endParaRPr>
                    </a:p>
                  </a:txBody>
                  <a:tcPr marT="91425" marB="91425" marR="28575" marL="28575" anchor="ctr">
                    <a:lnL cap="flat" cmpd="sng" w="7625">
                      <a:solidFill>
                        <a:srgbClr val="D0CECE"/>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IP_ADDRESS</a:t>
                      </a:r>
                      <a:endParaRPr sz="1100">
                        <a:latin typeface="Calibri"/>
                        <a:ea typeface="Calibri"/>
                        <a:cs typeface="Calibri"/>
                        <a:sym typeface="Calibri"/>
                      </a:endParaRPr>
                    </a:p>
                  </a:txBody>
                  <a:tcPr marT="91425" marB="91425" marR="28575" marL="28575" anchor="ctr">
                    <a:lnL cap="flat" cmpd="sng" w="7625">
                      <a:solidFill>
                        <a:srgbClr val="D0CECE"/>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ip [unclear, probably IP address]</a:t>
                      </a:r>
                      <a:endParaRPr sz="1100">
                        <a:latin typeface="Calibri"/>
                        <a:ea typeface="Calibri"/>
                        <a:cs typeface="Calibri"/>
                        <a:sym typeface="Calibri"/>
                      </a:endParaRPr>
                    </a:p>
                  </a:txBody>
                  <a:tcPr marT="91425" marB="91425" marR="28575" marL="28575" anchor="ctr">
                    <a:lnL cap="flat" cmpd="sng" w="7625">
                      <a:solidFill>
                        <a:srgbClr val="D0CECE"/>
                      </a:solidFill>
                      <a:prstDash val="solid"/>
                      <a:round/>
                      <a:headEnd len="sm" w="sm" type="none"/>
                      <a:tailEnd len="sm" w="sm" type="none"/>
                    </a:lnL>
                    <a:lnR cap="flat" cmpd="sng" w="7625">
                      <a:solidFill>
                        <a:srgbClr val="CCCCCC"/>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r>
              <a:tr h="676275">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Unique [individual] identifier</a:t>
                      </a:r>
                      <a:endParaRPr sz="1100">
                        <a:latin typeface="Calibri"/>
                        <a:ea typeface="Calibri"/>
                        <a:cs typeface="Calibri"/>
                        <a:sym typeface="Calibri"/>
                      </a:endParaRPr>
                    </a:p>
                  </a:txBody>
                  <a:tcPr marT="91425" marB="91425" marR="28575" marL="28575" anchor="ctr">
                    <a:lnL cap="flat" cmpd="sng" w="7625">
                      <a:solidFill>
                        <a:srgbClr val="000000"/>
                      </a:solidFill>
                      <a:prstDash val="solid"/>
                      <a:round/>
                      <a:headEnd len="sm" w="sm" type="none"/>
                      <a:tailEnd len="sm" w="sm" type="none"/>
                    </a:lnL>
                    <a:lnR cap="flat" cmpd="sng" w="7625">
                      <a:solidFill>
                        <a:srgbClr val="000000"/>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000000"/>
                      </a:solidFill>
                      <a:prstDash val="solid"/>
                      <a:round/>
                      <a:headEnd len="sm" w="sm" type="none"/>
                      <a:tailEnd len="sm" w="sm" type="none"/>
                    </a:lnB>
                    <a:solidFill>
                      <a:srgbClr val="D6DCE4"/>
                    </a:solidFill>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generic key (token), GitHub token, google data, hostname(?), IMSI (subscriber ID), JSON web token, SendGrid credentials, Slack secrets, US SSN</a:t>
                      </a:r>
                      <a:endParaRPr sz="1100">
                        <a:latin typeface="Calibri"/>
                        <a:ea typeface="Calibri"/>
                        <a:cs typeface="Calibri"/>
                        <a:sym typeface="Calibri"/>
                      </a:endParaRPr>
                    </a:p>
                  </a:txBody>
                  <a:tcPr marT="91425" marB="91425" marR="28575" marL="28575" anchor="ctr">
                    <a:lnL cap="flat" cmpd="sng" w="7625">
                      <a:solidFill>
                        <a:srgbClr val="000000"/>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100">
                        <a:latin typeface="Calibri"/>
                        <a:ea typeface="Calibri"/>
                        <a:cs typeface="Calibri"/>
                        <a:sym typeface="Calibri"/>
                      </a:endParaRPr>
                    </a:p>
                  </a:txBody>
                  <a:tcPr marT="91425" marB="91425" marR="28575" marL="28575" anchor="ctr">
                    <a:lnL cap="flat" cmpd="sng" w="7625">
                      <a:solidFill>
                        <a:srgbClr val="D0CECE"/>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100">
                          <a:latin typeface="Calibri"/>
                          <a:ea typeface="Calibri"/>
                          <a:cs typeface="Calibri"/>
                          <a:sym typeface="Calibri"/>
                        </a:rPr>
                        <a:t>SSN</a:t>
                      </a:r>
                      <a:r>
                        <a:rPr lang="en" sz="1100">
                          <a:latin typeface="Calibri"/>
                          <a:ea typeface="Calibri"/>
                          <a:cs typeface="Calibri"/>
                          <a:sym typeface="Calibri"/>
                        </a:rPr>
                        <a:t>, PASSPORT_NUMBER, DRIVER_ID, AWS_ACCESS_KEY, AWS_SECRET_KEY, MAC_ADDRESS, USER_NAME</a:t>
                      </a:r>
                      <a:endParaRPr sz="1100">
                        <a:latin typeface="Calibri"/>
                        <a:ea typeface="Calibri"/>
                        <a:cs typeface="Calibri"/>
                        <a:sym typeface="Calibri"/>
                      </a:endParaRPr>
                    </a:p>
                  </a:txBody>
                  <a:tcPr marT="91425" marB="91425" marR="28575" marL="28575" anchor="ctr">
                    <a:lnL cap="flat" cmpd="sng" w="7625">
                      <a:solidFill>
                        <a:srgbClr val="D0CECE"/>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username, id_scan, driver_licence, passport, tax_id, ssn</a:t>
                      </a:r>
                      <a:endParaRPr sz="1100">
                        <a:latin typeface="Calibri"/>
                        <a:ea typeface="Calibri"/>
                        <a:cs typeface="Calibri"/>
                        <a:sym typeface="Calibri"/>
                      </a:endParaRPr>
                    </a:p>
                  </a:txBody>
                  <a:tcPr marT="91425" marB="91425" marR="28575" marL="28575" anchor="ctr">
                    <a:lnL cap="flat" cmpd="sng" w="7625">
                      <a:solidFill>
                        <a:srgbClr val="D0CECE"/>
                      </a:solidFill>
                      <a:prstDash val="solid"/>
                      <a:round/>
                      <a:headEnd len="sm" w="sm" type="none"/>
                      <a:tailEnd len="sm" w="sm" type="none"/>
                    </a:lnL>
                    <a:lnR cap="flat" cmpd="sng" w="7625">
                      <a:solidFill>
                        <a:srgbClr val="CCCCCC"/>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r>
              <a:tr h="190500">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sex [gender]</a:t>
                      </a:r>
                      <a:endParaRPr sz="1100">
                        <a:latin typeface="Calibri"/>
                        <a:ea typeface="Calibri"/>
                        <a:cs typeface="Calibri"/>
                        <a:sym typeface="Calibri"/>
                      </a:endParaRPr>
                    </a:p>
                  </a:txBody>
                  <a:tcPr marT="91425" marB="91425" marR="28575" marL="28575" anchor="b">
                    <a:lnL cap="flat" cmpd="sng" w="7625">
                      <a:solidFill>
                        <a:srgbClr val="000000"/>
                      </a:solidFill>
                      <a:prstDash val="solid"/>
                      <a:round/>
                      <a:headEnd len="sm" w="sm" type="none"/>
                      <a:tailEnd len="sm" w="sm" type="none"/>
                    </a:lnL>
                    <a:lnR cap="flat" cmpd="sng" w="7625">
                      <a:solidFill>
                        <a:srgbClr val="000000"/>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000000"/>
                      </a:solidFill>
                      <a:prstDash val="solid"/>
                      <a:round/>
                      <a:headEnd len="sm" w="sm" type="none"/>
                      <a:tailEnd len="sm" w="sm" type="none"/>
                    </a:lnB>
                    <a:solidFill>
                      <a:srgbClr val="D6DCE4"/>
                    </a:solidFill>
                  </a:tcPr>
                </a:tc>
                <a:tc>
                  <a:txBody>
                    <a:bodyPr/>
                    <a:lstStyle/>
                    <a:p>
                      <a:pPr indent="0" lvl="0" marL="0" rtl="0" algn="l">
                        <a:spcBef>
                          <a:spcPts val="0"/>
                        </a:spcBef>
                        <a:spcAft>
                          <a:spcPts val="0"/>
                        </a:spcAft>
                        <a:buNone/>
                      </a:pPr>
                      <a:r>
                        <a:t/>
                      </a:r>
                      <a:endParaRPr/>
                    </a:p>
                  </a:txBody>
                  <a:tcPr marT="91425" marB="91425" marR="28575" marL="28575" anchor="b">
                    <a:lnL cap="flat" cmpd="sng" w="7625">
                      <a:solidFill>
                        <a:srgbClr val="000000"/>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28575" marL="28575" anchor="b">
                    <a:lnL cap="flat" cmpd="sng" w="7625">
                      <a:solidFill>
                        <a:srgbClr val="D0CECE"/>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28575" marL="28575" anchor="b">
                    <a:lnL cap="flat" cmpd="sng" w="7625">
                      <a:solidFill>
                        <a:srgbClr val="D0CECE"/>
                      </a:solidFill>
                      <a:prstDash val="solid"/>
                      <a:round/>
                      <a:headEnd len="sm" w="sm" type="none"/>
                      <a:tailEnd len="sm" w="sm" type="none"/>
                    </a:lnL>
                    <a:lnR cap="flat" cmpd="sng" w="7625">
                      <a:solidFill>
                        <a:srgbClr val="CCCCCC"/>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100">
                          <a:solidFill>
                            <a:srgbClr val="FF0000"/>
                          </a:solidFill>
                          <a:latin typeface="Calibri"/>
                          <a:ea typeface="Calibri"/>
                          <a:cs typeface="Calibri"/>
                          <a:sym typeface="Calibri"/>
                        </a:rPr>
                        <a:t>gender</a:t>
                      </a:r>
                      <a:endParaRPr b="1" sz="1100">
                        <a:solidFill>
                          <a:srgbClr val="FF0000"/>
                        </a:solidFill>
                        <a:latin typeface="Calibri"/>
                        <a:ea typeface="Calibri"/>
                        <a:cs typeface="Calibri"/>
                        <a:sym typeface="Calibri"/>
                      </a:endParaRPr>
                    </a:p>
                  </a:txBody>
                  <a:tcPr marT="91425" marB="91425" marR="28575" marL="28575" anchor="b">
                    <a:lnL cap="flat" cmpd="sng" w="7625">
                      <a:solidFill>
                        <a:srgbClr val="CCCCCC"/>
                      </a:solidFill>
                      <a:prstDash val="solid"/>
                      <a:round/>
                      <a:headEnd len="sm" w="sm" type="none"/>
                      <a:tailEnd len="sm" w="sm" type="none"/>
                    </a:lnL>
                    <a:lnR cap="flat" cmpd="sng" w="7625">
                      <a:solidFill>
                        <a:srgbClr val="CCCCCC"/>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CCCCCC"/>
                      </a:solidFill>
                      <a:prstDash val="solid"/>
                      <a:round/>
                      <a:headEnd len="sm" w="sm" type="none"/>
                      <a:tailEnd len="sm" w="sm" type="none"/>
                    </a:lnB>
                  </a:tcPr>
                </a:tc>
              </a:tr>
              <a:tr h="100000">
                <a:tc>
                  <a:txBody>
                    <a:bodyPr/>
                    <a:lstStyle/>
                    <a:p>
                      <a:pPr indent="0" lvl="0" marL="0" rtl="0" algn="l">
                        <a:lnSpc>
                          <a:spcPct val="115000"/>
                        </a:lnSpc>
                        <a:spcBef>
                          <a:spcPts val="0"/>
                        </a:spcBef>
                        <a:spcAft>
                          <a:spcPts val="0"/>
                        </a:spcAft>
                        <a:buNone/>
                      </a:pPr>
                      <a:r>
                        <a:rPr lang="en" sz="1100">
                          <a:latin typeface="Calibri"/>
                          <a:ea typeface="Calibri"/>
                          <a:cs typeface="Calibri"/>
                          <a:sym typeface="Calibri"/>
                        </a:rPr>
                        <a:t>race</a:t>
                      </a:r>
                      <a:endParaRPr sz="1100">
                        <a:latin typeface="Calibri"/>
                        <a:ea typeface="Calibri"/>
                        <a:cs typeface="Calibri"/>
                        <a:sym typeface="Calibri"/>
                      </a:endParaRPr>
                    </a:p>
                  </a:txBody>
                  <a:tcPr marT="91425" marB="91425" marR="28575" marL="28575" anchor="b">
                    <a:lnL cap="flat" cmpd="sng" w="7625">
                      <a:solidFill>
                        <a:srgbClr val="000000"/>
                      </a:solidFill>
                      <a:prstDash val="solid"/>
                      <a:round/>
                      <a:headEnd len="sm" w="sm" type="none"/>
                      <a:tailEnd len="sm" w="sm" type="none"/>
                    </a:lnL>
                    <a:lnR cap="flat" cmpd="sng" w="7625">
                      <a:solidFill>
                        <a:srgbClr val="000000"/>
                      </a:solidFill>
                      <a:prstDash val="solid"/>
                      <a:round/>
                      <a:headEnd len="sm" w="sm" type="none"/>
                      <a:tailEnd len="sm" w="sm" type="none"/>
                    </a:lnR>
                    <a:lnT cap="flat" cmpd="sng" w="7625">
                      <a:solidFill>
                        <a:srgbClr val="000000"/>
                      </a:solidFill>
                      <a:prstDash val="solid"/>
                      <a:round/>
                      <a:headEnd len="sm" w="sm" type="none"/>
                      <a:tailEnd len="sm" w="sm" type="none"/>
                    </a:lnT>
                    <a:lnB cap="flat" cmpd="sng" w="7625">
                      <a:solidFill>
                        <a:srgbClr val="000000"/>
                      </a:solidFill>
                      <a:prstDash val="solid"/>
                      <a:round/>
                      <a:headEnd len="sm" w="sm" type="none"/>
                      <a:tailEnd len="sm" w="sm" type="none"/>
                    </a:lnB>
                    <a:solidFill>
                      <a:srgbClr val="D6DCE4"/>
                    </a:solidFill>
                  </a:tcPr>
                </a:tc>
                <a:tc>
                  <a:txBody>
                    <a:bodyPr/>
                    <a:lstStyle/>
                    <a:p>
                      <a:pPr indent="0" lvl="0" marL="0" rtl="0" algn="l">
                        <a:spcBef>
                          <a:spcPts val="0"/>
                        </a:spcBef>
                        <a:spcAft>
                          <a:spcPts val="0"/>
                        </a:spcAft>
                        <a:buNone/>
                      </a:pPr>
                      <a:r>
                        <a:t/>
                      </a:r>
                      <a:endParaRPr/>
                    </a:p>
                  </a:txBody>
                  <a:tcPr marT="91425" marB="91425" marR="28575" marL="28575" anchor="b">
                    <a:lnL cap="flat" cmpd="sng" w="7625">
                      <a:solidFill>
                        <a:srgbClr val="000000"/>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28575" marL="28575" anchor="b">
                    <a:lnL cap="flat" cmpd="sng" w="7625">
                      <a:solidFill>
                        <a:srgbClr val="D0CECE"/>
                      </a:solidFill>
                      <a:prstDash val="solid"/>
                      <a:round/>
                      <a:headEnd len="sm" w="sm" type="none"/>
                      <a:tailEnd len="sm" w="sm" type="none"/>
                    </a:lnL>
                    <a:lnR cap="flat" cmpd="sng" w="7625">
                      <a:solidFill>
                        <a:srgbClr val="D0CECE"/>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28575" marL="28575" anchor="b">
                    <a:lnL cap="flat" cmpd="sng" w="7625">
                      <a:solidFill>
                        <a:srgbClr val="D0CECE"/>
                      </a:solidFill>
                      <a:prstDash val="solid"/>
                      <a:round/>
                      <a:headEnd len="sm" w="sm" type="none"/>
                      <a:tailEnd len="sm" w="sm" type="none"/>
                    </a:lnL>
                    <a:lnR cap="flat" cmpd="sng" w="7625">
                      <a:solidFill>
                        <a:srgbClr val="CCCCCC"/>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100">
                          <a:solidFill>
                            <a:srgbClr val="FF0000"/>
                          </a:solidFill>
                          <a:latin typeface="Calibri"/>
                          <a:ea typeface="Calibri"/>
                          <a:cs typeface="Calibri"/>
                          <a:sym typeface="Calibri"/>
                        </a:rPr>
                        <a:t>race</a:t>
                      </a:r>
                      <a:endParaRPr b="1" sz="1100">
                        <a:solidFill>
                          <a:srgbClr val="FF0000"/>
                        </a:solidFill>
                        <a:latin typeface="Calibri"/>
                        <a:ea typeface="Calibri"/>
                        <a:cs typeface="Calibri"/>
                        <a:sym typeface="Calibri"/>
                      </a:endParaRPr>
                    </a:p>
                  </a:txBody>
                  <a:tcPr marT="91425" marB="91425" marR="28575" marL="28575" anchor="b">
                    <a:lnL cap="flat" cmpd="sng" w="7625">
                      <a:solidFill>
                        <a:srgbClr val="CCCCCC"/>
                      </a:solidFill>
                      <a:prstDash val="solid"/>
                      <a:round/>
                      <a:headEnd len="sm" w="sm" type="none"/>
                      <a:tailEnd len="sm" w="sm" type="none"/>
                    </a:lnL>
                    <a:lnR cap="flat" cmpd="sng" w="7625">
                      <a:solidFill>
                        <a:srgbClr val="CCCCCC"/>
                      </a:solidFill>
                      <a:prstDash val="solid"/>
                      <a:round/>
                      <a:headEnd len="sm" w="sm" type="none"/>
                      <a:tailEnd len="sm" w="sm" type="none"/>
                    </a:lnR>
                    <a:lnT cap="flat" cmpd="sng" w="7625">
                      <a:solidFill>
                        <a:srgbClr val="CCCCCC"/>
                      </a:solidFill>
                      <a:prstDash val="solid"/>
                      <a:round/>
                      <a:headEnd len="sm" w="sm" type="none"/>
                      <a:tailEnd len="sm" w="sm" type="none"/>
                    </a:lnT>
                    <a:lnB cap="flat" cmpd="sng" w="7625">
                      <a:solidFill>
                        <a:srgbClr val="000000"/>
                      </a:solidFill>
                      <a:prstDash val="solid"/>
                      <a:round/>
                      <a:headEnd len="sm" w="sm" type="none"/>
                      <a:tailEnd len="sm" w="sm" type="none"/>
                    </a:lnB>
                  </a:tcPr>
                </a:tc>
              </a:tr>
            </a:tbl>
          </a:graphicData>
        </a:graphic>
      </p:graphicFrame>
      <p:graphicFrame>
        <p:nvGraphicFramePr>
          <p:cNvPr id="78" name="Google Shape;78;p16"/>
          <p:cNvGraphicFramePr/>
          <p:nvPr/>
        </p:nvGraphicFramePr>
        <p:xfrm>
          <a:off x="286125" y="980850"/>
          <a:ext cx="3000000" cy="3000000"/>
        </p:xfrm>
        <a:graphic>
          <a:graphicData uri="http://schemas.openxmlformats.org/drawingml/2006/table">
            <a:tbl>
              <a:tblPr>
                <a:noFill/>
                <a:tableStyleId>{F059EDCF-4209-4752-A02A-200DD8FE0F74}</a:tableStyleId>
              </a:tblPr>
              <a:tblGrid>
                <a:gridCol w="1460500"/>
                <a:gridCol w="1509675"/>
                <a:gridCol w="1814050"/>
                <a:gridCol w="2073175"/>
                <a:gridCol w="1714350"/>
              </a:tblGrid>
              <a:tr h="365150">
                <a:tc>
                  <a:txBody>
                    <a:bodyPr/>
                    <a:lstStyle/>
                    <a:p>
                      <a:pPr indent="0" lvl="0" marL="0" rtl="0" algn="l">
                        <a:spcBef>
                          <a:spcPts val="0"/>
                        </a:spcBef>
                        <a:spcAft>
                          <a:spcPts val="0"/>
                        </a:spcAft>
                        <a:buNone/>
                      </a:pPr>
                      <a:r>
                        <a:rPr lang="en" sz="1200"/>
                        <a:t>PI Category</a:t>
                      </a:r>
                      <a:endParaRPr sz="1200"/>
                    </a:p>
                  </a:txBody>
                  <a:tcPr marT="91425" marB="91425" marR="91425" marL="91425">
                    <a:solidFill>
                      <a:srgbClr val="F3F3F3"/>
                    </a:solidFill>
                  </a:tcPr>
                </a:tc>
                <a:tc>
                  <a:txBody>
                    <a:bodyPr/>
                    <a:lstStyle/>
                    <a:p>
                      <a:pPr indent="0" lvl="0" marL="0" rtl="0" algn="ctr">
                        <a:spcBef>
                          <a:spcPts val="0"/>
                        </a:spcBef>
                        <a:spcAft>
                          <a:spcPts val="0"/>
                        </a:spcAft>
                        <a:buNone/>
                      </a:pPr>
                      <a:r>
                        <a:rPr lang="en" sz="1200"/>
                        <a:t>gretel</a:t>
                      </a:r>
                      <a:endParaRPr sz="1200"/>
                    </a:p>
                  </a:txBody>
                  <a:tcPr marT="91425" marB="91425" marR="91425" marL="91425">
                    <a:solidFill>
                      <a:srgbClr val="F3F3F3"/>
                    </a:solidFill>
                  </a:tcPr>
                </a:tc>
                <a:tc>
                  <a:txBody>
                    <a:bodyPr/>
                    <a:lstStyle/>
                    <a:p>
                      <a:pPr indent="0" lvl="0" marL="0" rtl="0" algn="ctr">
                        <a:spcBef>
                          <a:spcPts val="0"/>
                        </a:spcBef>
                        <a:spcAft>
                          <a:spcPts val="0"/>
                        </a:spcAft>
                        <a:buNone/>
                      </a:pPr>
                      <a:r>
                        <a:rPr lang="en" sz="1200"/>
                        <a:t>Presidio (Microsoft)</a:t>
                      </a:r>
                      <a:endParaRPr sz="1200"/>
                    </a:p>
                  </a:txBody>
                  <a:tcPr marT="91425" marB="91425" marR="91425" marL="91425">
                    <a:solidFill>
                      <a:srgbClr val="F3F3F3"/>
                    </a:solidFill>
                  </a:tcPr>
                </a:tc>
                <a:tc>
                  <a:txBody>
                    <a:bodyPr/>
                    <a:lstStyle/>
                    <a:p>
                      <a:pPr indent="0" lvl="0" marL="0" rtl="0" algn="ctr">
                        <a:spcBef>
                          <a:spcPts val="0"/>
                        </a:spcBef>
                        <a:spcAft>
                          <a:spcPts val="0"/>
                        </a:spcAft>
                        <a:buNone/>
                      </a:pPr>
                      <a:r>
                        <a:rPr lang="en" sz="1200"/>
                        <a:t>Amazon Web Services</a:t>
                      </a:r>
                      <a:endParaRPr sz="1200"/>
                    </a:p>
                  </a:txBody>
                  <a:tcPr marT="91425" marB="91425" marR="91425" marL="91425">
                    <a:solidFill>
                      <a:srgbClr val="F3F3F3"/>
                    </a:solidFill>
                  </a:tcPr>
                </a:tc>
                <a:tc>
                  <a:txBody>
                    <a:bodyPr/>
                    <a:lstStyle/>
                    <a:p>
                      <a:pPr indent="0" lvl="0" marL="0" rtl="0" algn="ctr">
                        <a:spcBef>
                          <a:spcPts val="0"/>
                        </a:spcBef>
                        <a:spcAft>
                          <a:spcPts val="0"/>
                        </a:spcAft>
                        <a:buNone/>
                      </a:pPr>
                      <a:r>
                        <a:rPr lang="en" sz="1200"/>
                        <a:t>PII Tools</a:t>
                      </a:r>
                      <a:endParaRPr sz="1200"/>
                    </a:p>
                  </a:txBody>
                  <a:tcPr marT="91425" marB="91425" marR="91425" marL="91425">
                    <a:solidFill>
                      <a:srgbClr val="F3F3F3"/>
                    </a:solidFill>
                  </a:tcPr>
                </a:tc>
              </a:tr>
              <a:tr h="1117375">
                <a:tc>
                  <a:txBody>
                    <a:bodyPr/>
                    <a:lstStyle/>
                    <a:p>
                      <a:pPr indent="0" lvl="0" marL="0" rtl="0" algn="l">
                        <a:spcBef>
                          <a:spcPts val="0"/>
                        </a:spcBef>
                        <a:spcAft>
                          <a:spcPts val="0"/>
                        </a:spcAft>
                        <a:buNone/>
                      </a:pPr>
                      <a:r>
                        <a:rPr lang="en" sz="1200"/>
                        <a:t>Unique [individual] identifier</a:t>
                      </a:r>
                      <a:endParaRPr sz="1200"/>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lang="en" sz="900">
                          <a:solidFill>
                            <a:schemeClr val="dk1"/>
                          </a:solidFill>
                          <a:latin typeface="Calibri"/>
                          <a:ea typeface="Calibri"/>
                          <a:cs typeface="Calibri"/>
                          <a:sym typeface="Calibri"/>
                        </a:rPr>
                        <a:t>generic key (token), GitHub token, google data, hostname(?), IMSI (subscriber ID), JSON web token, SendGrid </a:t>
                      </a:r>
                      <a:r>
                        <a:rPr lang="en" sz="1000">
                          <a:solidFill>
                            <a:schemeClr val="dk1"/>
                          </a:solidFill>
                          <a:latin typeface="Calibri"/>
                          <a:ea typeface="Calibri"/>
                          <a:cs typeface="Calibri"/>
                          <a:sym typeface="Calibri"/>
                        </a:rPr>
                        <a:t>credentials, Slack secrets, US SSN</a:t>
                      </a:r>
                      <a:endParaRPr sz="1200"/>
                    </a:p>
                  </a:txBody>
                  <a:tcPr marT="91425" marB="0" marR="0" marL="91425"/>
                </a:tc>
                <a:tc>
                  <a:txBody>
                    <a:bodyPr/>
                    <a:lstStyle/>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MEDICAL_LICENSE, US_DRIVER-LICENSE, US_PASSPORT, US_SSN, UK_NHS, NIF (Spain: personal tax ID), FIN/NRIC (Singapore: national registration ID)</a:t>
                      </a:r>
                      <a:endParaRPr sz="1200"/>
                    </a:p>
                  </a:txBody>
                  <a:tcPr marT="91425" marB="0" marR="0" marL="91425"/>
                </a:tc>
                <a:tc>
                  <a:txBody>
                    <a:bodyPr/>
                    <a:lstStyle/>
                    <a:p>
                      <a:pPr indent="0" lvl="0" marL="0" rtl="0" algn="l">
                        <a:lnSpc>
                          <a:spcPct val="115000"/>
                        </a:lnSpc>
                        <a:spcBef>
                          <a:spcPts val="0"/>
                        </a:spcBef>
                        <a:spcAft>
                          <a:spcPts val="0"/>
                        </a:spcAft>
                        <a:buClr>
                          <a:schemeClr val="dk1"/>
                        </a:buClr>
                        <a:buSzPts val="1100"/>
                        <a:buFont typeface="Arial"/>
                        <a:buNone/>
                      </a:pPr>
                      <a:r>
                        <a:rPr b="1" lang="en" sz="1000">
                          <a:solidFill>
                            <a:schemeClr val="dk1"/>
                          </a:solidFill>
                          <a:latin typeface="Calibri"/>
                          <a:ea typeface="Calibri"/>
                          <a:cs typeface="Calibri"/>
                          <a:sym typeface="Calibri"/>
                        </a:rPr>
                        <a:t>SSN</a:t>
                      </a:r>
                      <a:r>
                        <a:rPr lang="en" sz="1000">
                          <a:solidFill>
                            <a:schemeClr val="dk1"/>
                          </a:solidFill>
                          <a:latin typeface="Calibri"/>
                          <a:ea typeface="Calibri"/>
                          <a:cs typeface="Calibri"/>
                          <a:sym typeface="Calibri"/>
                        </a:rPr>
                        <a:t>, PASSPORT_NUMBER, DRIVER_ID, AWS_ACCESS_KEY, AWS_SECRET_KEY, MAC_ADDRESS, USER_NAME</a:t>
                      </a:r>
                      <a:endParaRPr sz="1200"/>
                    </a:p>
                  </a:txBody>
                  <a:tcPr marT="91425" marB="0" marR="0" marL="91425"/>
                </a:tc>
                <a:tc>
                  <a:txBody>
                    <a:bodyPr/>
                    <a:lstStyle/>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username, id_scan, driver_licence, passport, tax_id, ssn</a:t>
                      </a:r>
                      <a:endParaRPr sz="1200"/>
                    </a:p>
                  </a:txBody>
                  <a:tcPr marT="91425" marB="0" marR="0" marL="91425"/>
                </a:tc>
              </a:tr>
              <a:tr h="365150">
                <a:tc>
                  <a:txBody>
                    <a:bodyPr/>
                    <a:lstStyle/>
                    <a:p>
                      <a:pPr indent="0" lvl="0" marL="0" rtl="0" algn="l">
                        <a:spcBef>
                          <a:spcPts val="0"/>
                        </a:spcBef>
                        <a:spcAft>
                          <a:spcPts val="0"/>
                        </a:spcAft>
                        <a:buNone/>
                      </a:pPr>
                      <a:r>
                        <a:rPr lang="en" sz="1200"/>
                        <a:t>Sex [gender]</a:t>
                      </a:r>
                      <a:endParaRPr sz="1200"/>
                    </a:p>
                  </a:txBody>
                  <a:tcPr marT="91425" marB="91425" marR="91425" marL="91425"/>
                </a:tc>
                <a:tc>
                  <a:txBody>
                    <a:bodyPr/>
                    <a:lstStyle/>
                    <a:p>
                      <a:pPr indent="0" lvl="0" marL="0" rtl="0" algn="l">
                        <a:spcBef>
                          <a:spcPts val="0"/>
                        </a:spcBef>
                        <a:spcAft>
                          <a:spcPts val="0"/>
                        </a:spcAft>
                        <a:buNone/>
                      </a:pPr>
                      <a:r>
                        <a:t/>
                      </a:r>
                      <a:endParaRPr sz="1200"/>
                    </a:p>
                  </a:txBody>
                  <a:tcPr marT="91425" marB="0" marR="0" marL="91425"/>
                </a:tc>
                <a:tc>
                  <a:txBody>
                    <a:bodyPr/>
                    <a:lstStyle/>
                    <a:p>
                      <a:pPr indent="0" lvl="0" marL="0" rtl="0" algn="l">
                        <a:spcBef>
                          <a:spcPts val="0"/>
                        </a:spcBef>
                        <a:spcAft>
                          <a:spcPts val="0"/>
                        </a:spcAft>
                        <a:buNone/>
                      </a:pPr>
                      <a:r>
                        <a:t/>
                      </a:r>
                      <a:endParaRPr sz="1200"/>
                    </a:p>
                  </a:txBody>
                  <a:tcPr marT="91425" marB="0" marR="0" marL="91425"/>
                </a:tc>
                <a:tc>
                  <a:txBody>
                    <a:bodyPr/>
                    <a:lstStyle/>
                    <a:p>
                      <a:pPr indent="0" lvl="0" marL="0" rtl="0" algn="l">
                        <a:spcBef>
                          <a:spcPts val="0"/>
                        </a:spcBef>
                        <a:spcAft>
                          <a:spcPts val="0"/>
                        </a:spcAft>
                        <a:buNone/>
                      </a:pPr>
                      <a:r>
                        <a:t/>
                      </a:r>
                      <a:endParaRPr sz="1200"/>
                    </a:p>
                  </a:txBody>
                  <a:tcPr marT="91425" marB="0" marR="0" marL="91425"/>
                </a:tc>
                <a:tc>
                  <a:txBody>
                    <a:bodyPr/>
                    <a:lstStyle/>
                    <a:p>
                      <a:pPr indent="0" lvl="0" marL="0" rtl="0" algn="l">
                        <a:lnSpc>
                          <a:spcPct val="115000"/>
                        </a:lnSpc>
                        <a:spcBef>
                          <a:spcPts val="0"/>
                        </a:spcBef>
                        <a:spcAft>
                          <a:spcPts val="0"/>
                        </a:spcAft>
                        <a:buClr>
                          <a:schemeClr val="dk1"/>
                        </a:buClr>
                        <a:buSzPts val="1100"/>
                        <a:buFont typeface="Arial"/>
                        <a:buNone/>
                      </a:pPr>
                      <a:r>
                        <a:rPr b="1" lang="en" sz="1000">
                          <a:solidFill>
                            <a:srgbClr val="FF0000"/>
                          </a:solidFill>
                          <a:latin typeface="Calibri"/>
                          <a:ea typeface="Calibri"/>
                          <a:cs typeface="Calibri"/>
                          <a:sym typeface="Calibri"/>
                        </a:rPr>
                        <a:t>gender</a:t>
                      </a:r>
                      <a:endParaRPr sz="1200"/>
                    </a:p>
                  </a:txBody>
                  <a:tcPr marT="91425" marB="0" marR="0" marL="91425"/>
                </a:tc>
              </a:tr>
              <a:tr h="365150">
                <a:tc>
                  <a:txBody>
                    <a:bodyPr/>
                    <a:lstStyle/>
                    <a:p>
                      <a:pPr indent="0" lvl="0" marL="0" rtl="0" algn="l">
                        <a:spcBef>
                          <a:spcPts val="0"/>
                        </a:spcBef>
                        <a:spcAft>
                          <a:spcPts val="0"/>
                        </a:spcAft>
                        <a:buNone/>
                      </a:pPr>
                      <a:r>
                        <a:rPr lang="en" sz="1200"/>
                        <a:t>race</a:t>
                      </a:r>
                      <a:endParaRPr sz="1200"/>
                    </a:p>
                  </a:txBody>
                  <a:tcPr marT="91425" marB="91425" marR="91425" marL="91425"/>
                </a:tc>
                <a:tc>
                  <a:txBody>
                    <a:bodyPr/>
                    <a:lstStyle/>
                    <a:p>
                      <a:pPr indent="0" lvl="0" marL="0" rtl="0" algn="l">
                        <a:spcBef>
                          <a:spcPts val="0"/>
                        </a:spcBef>
                        <a:spcAft>
                          <a:spcPts val="0"/>
                        </a:spcAft>
                        <a:buNone/>
                      </a:pPr>
                      <a:r>
                        <a:t/>
                      </a:r>
                      <a:endParaRPr sz="1200"/>
                    </a:p>
                  </a:txBody>
                  <a:tcPr marT="91425" marB="0" marR="0" marL="91425"/>
                </a:tc>
                <a:tc>
                  <a:txBody>
                    <a:bodyPr/>
                    <a:lstStyle/>
                    <a:p>
                      <a:pPr indent="0" lvl="0" marL="0" rtl="0" algn="l">
                        <a:spcBef>
                          <a:spcPts val="0"/>
                        </a:spcBef>
                        <a:spcAft>
                          <a:spcPts val="0"/>
                        </a:spcAft>
                        <a:buNone/>
                      </a:pPr>
                      <a:r>
                        <a:t/>
                      </a:r>
                      <a:endParaRPr sz="1200"/>
                    </a:p>
                  </a:txBody>
                  <a:tcPr marT="91425" marB="0" marR="0" marL="91425"/>
                </a:tc>
                <a:tc>
                  <a:txBody>
                    <a:bodyPr/>
                    <a:lstStyle/>
                    <a:p>
                      <a:pPr indent="0" lvl="0" marL="0" rtl="0" algn="l">
                        <a:spcBef>
                          <a:spcPts val="0"/>
                        </a:spcBef>
                        <a:spcAft>
                          <a:spcPts val="0"/>
                        </a:spcAft>
                        <a:buNone/>
                      </a:pPr>
                      <a:r>
                        <a:t/>
                      </a:r>
                      <a:endParaRPr sz="1200"/>
                    </a:p>
                  </a:txBody>
                  <a:tcPr marT="91425" marB="0" marR="0" marL="91425"/>
                </a:tc>
                <a:tc>
                  <a:txBody>
                    <a:bodyPr/>
                    <a:lstStyle/>
                    <a:p>
                      <a:pPr indent="0" lvl="0" marL="0" rtl="0" algn="l">
                        <a:lnSpc>
                          <a:spcPct val="115000"/>
                        </a:lnSpc>
                        <a:spcBef>
                          <a:spcPts val="0"/>
                        </a:spcBef>
                        <a:spcAft>
                          <a:spcPts val="0"/>
                        </a:spcAft>
                        <a:buClr>
                          <a:schemeClr val="dk1"/>
                        </a:buClr>
                        <a:buSzPts val="1100"/>
                        <a:buFont typeface="Arial"/>
                        <a:buNone/>
                      </a:pPr>
                      <a:r>
                        <a:rPr b="1" lang="en" sz="1000">
                          <a:solidFill>
                            <a:srgbClr val="FF0000"/>
                          </a:solidFill>
                          <a:latin typeface="Calibri"/>
                          <a:ea typeface="Calibri"/>
                          <a:cs typeface="Calibri"/>
                          <a:sym typeface="Calibri"/>
                        </a:rPr>
                        <a:t>race</a:t>
                      </a:r>
                      <a:endParaRPr sz="1200"/>
                    </a:p>
                  </a:txBody>
                  <a:tcPr marT="91425" marB="0" marR="0"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Using archival concepts in datafication</a:t>
            </a:r>
            <a:r>
              <a:rPr lang="en"/>
              <a:t> </a:t>
            </a:r>
            <a:endParaRPr/>
          </a:p>
        </p:txBody>
      </p:sp>
      <p:sp>
        <p:nvSpPr>
          <p:cNvPr id="84" name="Google Shape;84;p17"/>
          <p:cNvSpPr txBox="1"/>
          <p:nvPr>
            <p:ph idx="1" type="body"/>
          </p:nvPr>
        </p:nvSpPr>
        <p:spPr>
          <a:xfrm>
            <a:off x="311700" y="1152475"/>
            <a:ext cx="4401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Steps</a:t>
            </a:r>
            <a:endParaRPr/>
          </a:p>
          <a:p>
            <a:pPr indent="-342900" lvl="0" marL="457200" rtl="0" algn="l">
              <a:spcBef>
                <a:spcPts val="1200"/>
              </a:spcBef>
              <a:spcAft>
                <a:spcPts val="0"/>
              </a:spcAft>
              <a:buSzPts val="1800"/>
              <a:buAutoNum type="arabicPeriod"/>
            </a:pPr>
            <a:r>
              <a:rPr lang="en"/>
              <a:t>Identify documents (beginning/end)</a:t>
            </a:r>
            <a:endParaRPr/>
          </a:p>
          <a:p>
            <a:pPr indent="-317500" lvl="1" marL="914400" rtl="0" algn="l">
              <a:spcBef>
                <a:spcPts val="0"/>
              </a:spcBef>
              <a:spcAft>
                <a:spcPts val="0"/>
              </a:spcAft>
              <a:buSzPts val="1400"/>
              <a:buChar char="○"/>
            </a:pPr>
            <a:r>
              <a:rPr lang="en"/>
              <a:t>Document type, e.g., email, letter, etc.</a:t>
            </a:r>
            <a:endParaRPr/>
          </a:p>
          <a:p>
            <a:pPr indent="-342900" lvl="0" marL="457200" rtl="0" algn="l">
              <a:spcBef>
                <a:spcPts val="0"/>
              </a:spcBef>
              <a:spcAft>
                <a:spcPts val="0"/>
              </a:spcAft>
              <a:buSzPts val="1800"/>
              <a:buAutoNum type="arabicPeriod"/>
            </a:pPr>
            <a:r>
              <a:rPr lang="en"/>
              <a:t>Indicate diplomatic elements</a:t>
            </a:r>
            <a:endParaRPr/>
          </a:p>
          <a:p>
            <a:pPr indent="-317500" lvl="1" marL="914400" rtl="0" algn="l">
              <a:spcBef>
                <a:spcPts val="0"/>
              </a:spcBef>
              <a:spcAft>
                <a:spcPts val="0"/>
              </a:spcAft>
              <a:buSzPts val="1400"/>
              <a:buChar char="○"/>
            </a:pPr>
            <a:r>
              <a:rPr lang="en"/>
              <a:t>Protocol, eschatocol, annotations</a:t>
            </a:r>
            <a:endParaRPr/>
          </a:p>
          <a:p>
            <a:pPr indent="-342900" lvl="0" marL="457200" rtl="0" algn="l">
              <a:spcBef>
                <a:spcPts val="0"/>
              </a:spcBef>
              <a:spcAft>
                <a:spcPts val="0"/>
              </a:spcAft>
              <a:buSzPts val="1800"/>
              <a:buAutoNum type="arabicPeriod"/>
            </a:pPr>
            <a:r>
              <a:rPr lang="en"/>
              <a:t>Link to info external to documents</a:t>
            </a:r>
            <a:endParaRPr/>
          </a:p>
          <a:p>
            <a:pPr indent="-317500" lvl="1" marL="914400" rtl="0" algn="l">
              <a:spcBef>
                <a:spcPts val="0"/>
              </a:spcBef>
              <a:spcAft>
                <a:spcPts val="0"/>
              </a:spcAft>
              <a:buSzPts val="1400"/>
              <a:buChar char="○"/>
            </a:pPr>
            <a:r>
              <a:rPr lang="en"/>
              <a:t>Organization, functional classification</a:t>
            </a:r>
            <a:endParaRPr/>
          </a:p>
          <a:p>
            <a:pPr indent="-342900" lvl="0" marL="457200" rtl="0" algn="l">
              <a:spcBef>
                <a:spcPts val="0"/>
              </a:spcBef>
              <a:spcAft>
                <a:spcPts val="0"/>
              </a:spcAft>
              <a:buSzPts val="1800"/>
              <a:buAutoNum type="arabicPeriod"/>
            </a:pPr>
            <a:r>
              <a:rPr lang="en"/>
              <a:t>Associate redacted text with</a:t>
            </a:r>
            <a:endParaRPr/>
          </a:p>
          <a:p>
            <a:pPr indent="-317500" lvl="1" marL="914400" rtl="0" algn="l">
              <a:spcBef>
                <a:spcPts val="0"/>
              </a:spcBef>
              <a:spcAft>
                <a:spcPts val="0"/>
              </a:spcAft>
              <a:buSzPts val="1400"/>
              <a:buChar char="○"/>
            </a:pPr>
            <a:r>
              <a:rPr lang="en"/>
              <a:t>Document, Element, Context</a:t>
            </a:r>
            <a:endParaRPr/>
          </a:p>
          <a:p>
            <a:pPr indent="0" lvl="0" marL="0" rtl="0" algn="l">
              <a:spcBef>
                <a:spcPts val="1200"/>
              </a:spcBef>
              <a:spcAft>
                <a:spcPts val="1200"/>
              </a:spcAft>
              <a:buNone/>
            </a:pPr>
            <a:r>
              <a:t/>
            </a:r>
            <a:endParaRPr/>
          </a:p>
        </p:txBody>
      </p:sp>
      <p:grpSp>
        <p:nvGrpSpPr>
          <p:cNvPr id="85" name="Google Shape;85;p17"/>
          <p:cNvGrpSpPr/>
          <p:nvPr/>
        </p:nvGrpSpPr>
        <p:grpSpPr>
          <a:xfrm>
            <a:off x="6687575" y="-174575"/>
            <a:ext cx="1960525" cy="5494650"/>
            <a:chOff x="6154175" y="-174575"/>
            <a:chExt cx="1960525" cy="5494650"/>
          </a:xfrm>
        </p:grpSpPr>
        <p:sp>
          <p:nvSpPr>
            <p:cNvPr id="86" name="Google Shape;86;p17"/>
            <p:cNvSpPr/>
            <p:nvPr/>
          </p:nvSpPr>
          <p:spPr>
            <a:xfrm>
              <a:off x="6154175" y="1863175"/>
              <a:ext cx="1953600" cy="24675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7" name="Google Shape;87;p17"/>
            <p:cNvSpPr/>
            <p:nvPr/>
          </p:nvSpPr>
          <p:spPr>
            <a:xfrm>
              <a:off x="6154175" y="4330675"/>
              <a:ext cx="1953600" cy="9894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7"/>
            <p:cNvSpPr/>
            <p:nvPr/>
          </p:nvSpPr>
          <p:spPr>
            <a:xfrm>
              <a:off x="6154175" y="-174575"/>
              <a:ext cx="1953600" cy="20379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17"/>
            <p:cNvSpPr txBox="1"/>
            <p:nvPr/>
          </p:nvSpPr>
          <p:spPr>
            <a:xfrm>
              <a:off x="6777650" y="1582175"/>
              <a:ext cx="1260600" cy="238200"/>
            </a:xfrm>
            <a:prstGeom prst="rect">
              <a:avLst/>
            </a:prstGeom>
            <a:noFill/>
            <a:ln>
              <a:noFill/>
            </a:ln>
          </p:spPr>
          <p:txBody>
            <a:bodyPr anchorCtr="0" anchor="t" bIns="0" lIns="0" spcFirstLastPara="1" rIns="0" wrap="square" tIns="0">
              <a:noAutofit/>
            </a:bodyPr>
            <a:lstStyle/>
            <a:p>
              <a:pPr indent="0" lvl="0" marL="0" rtl="0" algn="r">
                <a:spcBef>
                  <a:spcPts val="0"/>
                </a:spcBef>
                <a:spcAft>
                  <a:spcPts val="0"/>
                </a:spcAft>
                <a:buNone/>
              </a:pPr>
              <a:r>
                <a:rPr lang="en">
                  <a:solidFill>
                    <a:srgbClr val="FF0000"/>
                  </a:solidFill>
                </a:rPr>
                <a:t>email - end</a:t>
              </a:r>
              <a:endParaRPr>
                <a:solidFill>
                  <a:srgbClr val="FF0000"/>
                </a:solidFill>
              </a:endParaRPr>
            </a:p>
          </p:txBody>
        </p:sp>
        <p:sp>
          <p:nvSpPr>
            <p:cNvPr id="90" name="Google Shape;90;p17"/>
            <p:cNvSpPr txBox="1"/>
            <p:nvPr/>
          </p:nvSpPr>
          <p:spPr>
            <a:xfrm>
              <a:off x="6382800" y="4327575"/>
              <a:ext cx="1731900" cy="3603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rgbClr val="FF0000"/>
                  </a:solidFill>
                </a:rPr>
                <a:t>application - start</a:t>
              </a:r>
              <a:endParaRPr>
                <a:solidFill>
                  <a:srgbClr val="FF0000"/>
                </a:solidFill>
              </a:endParaRPr>
            </a:p>
          </p:txBody>
        </p:sp>
        <p:sp>
          <p:nvSpPr>
            <p:cNvPr id="91" name="Google Shape;91;p17"/>
            <p:cNvSpPr txBox="1"/>
            <p:nvPr/>
          </p:nvSpPr>
          <p:spPr>
            <a:xfrm>
              <a:off x="6777650" y="4006700"/>
              <a:ext cx="1260600" cy="238200"/>
            </a:xfrm>
            <a:prstGeom prst="rect">
              <a:avLst/>
            </a:prstGeom>
            <a:noFill/>
            <a:ln>
              <a:noFill/>
            </a:ln>
          </p:spPr>
          <p:txBody>
            <a:bodyPr anchorCtr="0" anchor="t" bIns="0" lIns="0" spcFirstLastPara="1" rIns="0" wrap="square" tIns="0">
              <a:noAutofit/>
            </a:bodyPr>
            <a:lstStyle/>
            <a:p>
              <a:pPr indent="0" lvl="0" marL="0" rtl="0" algn="r">
                <a:spcBef>
                  <a:spcPts val="0"/>
                </a:spcBef>
                <a:spcAft>
                  <a:spcPts val="0"/>
                </a:spcAft>
                <a:buNone/>
              </a:pPr>
              <a:r>
                <a:rPr lang="en">
                  <a:solidFill>
                    <a:srgbClr val="FF0000"/>
                  </a:solidFill>
                </a:rPr>
                <a:t>letter </a:t>
              </a:r>
              <a:r>
                <a:rPr lang="en">
                  <a:solidFill>
                    <a:srgbClr val="FF0000"/>
                  </a:solidFill>
                </a:rPr>
                <a:t>- end</a:t>
              </a:r>
              <a:endParaRPr>
                <a:solidFill>
                  <a:srgbClr val="FF0000"/>
                </a:solidFill>
              </a:endParaRPr>
            </a:p>
          </p:txBody>
        </p:sp>
        <p:sp>
          <p:nvSpPr>
            <p:cNvPr id="92" name="Google Shape;92;p17"/>
            <p:cNvSpPr txBox="1"/>
            <p:nvPr/>
          </p:nvSpPr>
          <p:spPr>
            <a:xfrm>
              <a:off x="6777650" y="1893900"/>
              <a:ext cx="1260600" cy="238200"/>
            </a:xfrm>
            <a:prstGeom prst="rect">
              <a:avLst/>
            </a:prstGeom>
            <a:noFill/>
            <a:ln>
              <a:noFill/>
            </a:ln>
          </p:spPr>
          <p:txBody>
            <a:bodyPr anchorCtr="0" anchor="t" bIns="0" lIns="0" spcFirstLastPara="1" rIns="0" wrap="square" tIns="0">
              <a:noAutofit/>
            </a:bodyPr>
            <a:lstStyle/>
            <a:p>
              <a:pPr indent="0" lvl="0" marL="0" rtl="0" algn="r">
                <a:spcBef>
                  <a:spcPts val="0"/>
                </a:spcBef>
                <a:spcAft>
                  <a:spcPts val="0"/>
                </a:spcAft>
                <a:buNone/>
              </a:pPr>
              <a:r>
                <a:rPr lang="en">
                  <a:solidFill>
                    <a:srgbClr val="FF0000"/>
                  </a:solidFill>
                </a:rPr>
                <a:t>l</a:t>
              </a:r>
              <a:r>
                <a:rPr lang="en">
                  <a:solidFill>
                    <a:srgbClr val="FF0000"/>
                  </a:solidFill>
                </a:rPr>
                <a:t>etter - start</a:t>
              </a:r>
              <a:endParaRPr>
                <a:solidFill>
                  <a:srgbClr val="FF0000"/>
                </a:solidFill>
              </a:endParaRPr>
            </a:p>
          </p:txBody>
        </p:sp>
        <p:sp>
          <p:nvSpPr>
            <p:cNvPr id="93" name="Google Shape;93;p17"/>
            <p:cNvSpPr txBox="1"/>
            <p:nvPr/>
          </p:nvSpPr>
          <p:spPr>
            <a:xfrm>
              <a:off x="6251175" y="1950275"/>
              <a:ext cx="1863300" cy="360300"/>
            </a:xfrm>
            <a:prstGeom prst="rect">
              <a:avLst/>
            </a:prstGeom>
            <a:noFill/>
            <a:ln cap="flat" cmpd="sng" w="9525">
              <a:solidFill>
                <a:srgbClr val="00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Protocol</a:t>
              </a:r>
              <a:endParaRPr/>
            </a:p>
          </p:txBody>
        </p:sp>
        <p:sp>
          <p:nvSpPr>
            <p:cNvPr id="94" name="Google Shape;94;p17"/>
            <p:cNvSpPr txBox="1"/>
            <p:nvPr/>
          </p:nvSpPr>
          <p:spPr>
            <a:xfrm>
              <a:off x="6244325" y="3686275"/>
              <a:ext cx="1863300" cy="572700"/>
            </a:xfrm>
            <a:prstGeom prst="rect">
              <a:avLst/>
            </a:prstGeom>
            <a:noFill/>
            <a:ln cap="flat" cmpd="sng" w="9525">
              <a:solidFill>
                <a:srgbClr val="00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Eschat</a:t>
              </a:r>
              <a:r>
                <a:rPr lang="en"/>
                <a:t>ocol</a:t>
              </a:r>
              <a:endParaRPr/>
            </a:p>
          </p:txBody>
        </p:sp>
        <p:sp>
          <p:nvSpPr>
            <p:cNvPr id="95" name="Google Shape;95;p17"/>
            <p:cNvSpPr txBox="1"/>
            <p:nvPr/>
          </p:nvSpPr>
          <p:spPr>
            <a:xfrm>
              <a:off x="6251175" y="2349375"/>
              <a:ext cx="1863300" cy="1219500"/>
            </a:xfrm>
            <a:prstGeom prst="rect">
              <a:avLst/>
            </a:prstGeom>
            <a:noFill/>
            <a:ln cap="flat" cmpd="sng" w="9525">
              <a:solidFill>
                <a:srgbClr val="00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Body</a:t>
              </a:r>
              <a:endParaRPr/>
            </a:p>
          </p:txBody>
        </p:sp>
      </p:grpSp>
      <p:grpSp>
        <p:nvGrpSpPr>
          <p:cNvPr id="96" name="Google Shape;96;p17"/>
          <p:cNvGrpSpPr/>
          <p:nvPr/>
        </p:nvGrpSpPr>
        <p:grpSpPr>
          <a:xfrm>
            <a:off x="4373825" y="2630950"/>
            <a:ext cx="1704125" cy="1051075"/>
            <a:chOff x="4713300" y="3406825"/>
            <a:chExt cx="1704125" cy="1051075"/>
          </a:xfrm>
        </p:grpSpPr>
        <p:sp>
          <p:nvSpPr>
            <p:cNvPr id="97" name="Google Shape;97;p17"/>
            <p:cNvSpPr/>
            <p:nvPr/>
          </p:nvSpPr>
          <p:spPr>
            <a:xfrm rot="10800000">
              <a:off x="4713300" y="3406825"/>
              <a:ext cx="1704125" cy="1016575"/>
            </a:xfrm>
            <a:prstGeom prst="flowChartOffpageConnector">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8" name="Google Shape;98;p17"/>
            <p:cNvSpPr txBox="1"/>
            <p:nvPr/>
          </p:nvSpPr>
          <p:spPr>
            <a:xfrm>
              <a:off x="4713325" y="3621500"/>
              <a:ext cx="1704000" cy="836400"/>
            </a:xfrm>
            <a:prstGeom prst="rect">
              <a:avLst/>
            </a:prstGeom>
            <a:noFill/>
            <a:ln>
              <a:noFill/>
            </a:ln>
          </p:spPr>
          <p:txBody>
            <a:bodyPr anchorCtr="0" anchor="t" bIns="91425" lIns="91425" spcFirstLastPara="1" rIns="91425" wrap="square" tIns="91425">
              <a:noAutofit/>
            </a:bodyPr>
            <a:lstStyle/>
            <a:p>
              <a:pPr indent="-196850" lvl="0" marL="228600" rtl="0" algn="l">
                <a:spcBef>
                  <a:spcPts val="0"/>
                </a:spcBef>
                <a:spcAft>
                  <a:spcPts val="0"/>
                </a:spcAft>
                <a:buSzPts val="1300"/>
                <a:buChar char="●"/>
              </a:pPr>
              <a:r>
                <a:rPr lang="en" sz="1300"/>
                <a:t>Organization</a:t>
              </a:r>
              <a:r>
                <a:rPr baseline="-25000" lang="en" sz="1300"/>
                <a:t>n</a:t>
              </a:r>
              <a:endParaRPr baseline="-25000" sz="1300"/>
            </a:p>
            <a:p>
              <a:pPr indent="-196850" lvl="0" marL="228600" rtl="0" algn="l">
                <a:spcBef>
                  <a:spcPts val="0"/>
                </a:spcBef>
                <a:spcAft>
                  <a:spcPts val="0"/>
                </a:spcAft>
                <a:buSzPts val="1300"/>
                <a:buChar char="●"/>
              </a:pPr>
              <a:r>
                <a:rPr lang="en" sz="1300"/>
                <a:t>Organization</a:t>
              </a:r>
              <a:r>
                <a:rPr baseline="-25000" lang="en" sz="1300"/>
                <a:t>n+1</a:t>
              </a:r>
              <a:endParaRPr baseline="-25000" sz="1300"/>
            </a:p>
            <a:p>
              <a:pPr indent="-196850" lvl="0" marL="228600" rtl="0" algn="l">
                <a:spcBef>
                  <a:spcPts val="0"/>
                </a:spcBef>
                <a:spcAft>
                  <a:spcPts val="0"/>
                </a:spcAft>
                <a:buSzPts val="1300"/>
                <a:buChar char="●"/>
              </a:pPr>
              <a:r>
                <a:rPr lang="en" sz="1300"/>
                <a:t>Organization</a:t>
              </a:r>
              <a:r>
                <a:rPr baseline="-25000" lang="en" sz="1300"/>
                <a:t>n+2</a:t>
              </a:r>
              <a:endParaRPr baseline="-25000" sz="1300"/>
            </a:p>
          </p:txBody>
        </p:sp>
      </p:grpSp>
      <p:grpSp>
        <p:nvGrpSpPr>
          <p:cNvPr id="99" name="Google Shape;99;p17"/>
          <p:cNvGrpSpPr/>
          <p:nvPr/>
        </p:nvGrpSpPr>
        <p:grpSpPr>
          <a:xfrm>
            <a:off x="4373875" y="3774275"/>
            <a:ext cx="1704024" cy="1051056"/>
            <a:chOff x="4713325" y="2305400"/>
            <a:chExt cx="1704024" cy="1051056"/>
          </a:xfrm>
        </p:grpSpPr>
        <p:sp>
          <p:nvSpPr>
            <p:cNvPr id="100" name="Google Shape;100;p17"/>
            <p:cNvSpPr/>
            <p:nvPr/>
          </p:nvSpPr>
          <p:spPr>
            <a:xfrm>
              <a:off x="4713325" y="2305400"/>
              <a:ext cx="1704024" cy="1051056"/>
            </a:xfrm>
            <a:prstGeom prst="flowChartMultidocumen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1" name="Google Shape;101;p17"/>
            <p:cNvSpPr txBox="1"/>
            <p:nvPr/>
          </p:nvSpPr>
          <p:spPr>
            <a:xfrm>
              <a:off x="4713325" y="2443850"/>
              <a:ext cx="1302300" cy="836400"/>
            </a:xfrm>
            <a:prstGeom prst="rect">
              <a:avLst/>
            </a:prstGeom>
            <a:noFill/>
            <a:ln>
              <a:noFill/>
            </a:ln>
          </p:spPr>
          <p:txBody>
            <a:bodyPr anchorCtr="0" anchor="t" bIns="91425" lIns="91425" spcFirstLastPara="1" rIns="91425" wrap="square" tIns="91425">
              <a:noAutofit/>
            </a:bodyPr>
            <a:lstStyle/>
            <a:p>
              <a:pPr indent="-196850" lvl="0" marL="228600" rtl="0" algn="l">
                <a:spcBef>
                  <a:spcPts val="0"/>
                </a:spcBef>
                <a:spcAft>
                  <a:spcPts val="0"/>
                </a:spcAft>
                <a:buSzPts val="1300"/>
                <a:buChar char="●"/>
              </a:pPr>
              <a:r>
                <a:rPr lang="en" sz="1300"/>
                <a:t>Func</a:t>
              </a:r>
              <a:r>
                <a:rPr lang="en" sz="1300"/>
                <a:t>tion</a:t>
              </a:r>
              <a:r>
                <a:rPr baseline="-25000" lang="en" sz="1300"/>
                <a:t>n</a:t>
              </a:r>
              <a:endParaRPr baseline="-25000" sz="1300"/>
            </a:p>
            <a:p>
              <a:pPr indent="-196850" lvl="0" marL="228600" rtl="0" algn="l">
                <a:spcBef>
                  <a:spcPts val="0"/>
                </a:spcBef>
                <a:spcAft>
                  <a:spcPts val="0"/>
                </a:spcAft>
                <a:buSzPts val="1300"/>
                <a:buChar char="●"/>
              </a:pPr>
              <a:r>
                <a:rPr lang="en" sz="1300"/>
                <a:t>Func</a:t>
              </a:r>
              <a:r>
                <a:rPr lang="en" sz="1300"/>
                <a:t>tion</a:t>
              </a:r>
              <a:r>
                <a:rPr baseline="-25000" lang="en" sz="1300"/>
                <a:t>n+1</a:t>
              </a:r>
              <a:endParaRPr baseline="-25000" sz="1300"/>
            </a:p>
            <a:p>
              <a:pPr indent="-196850" lvl="0" marL="228600" rtl="0" algn="l">
                <a:spcBef>
                  <a:spcPts val="0"/>
                </a:spcBef>
                <a:spcAft>
                  <a:spcPts val="0"/>
                </a:spcAft>
                <a:buSzPts val="1300"/>
                <a:buChar char="●"/>
              </a:pPr>
              <a:r>
                <a:rPr lang="en" sz="1300"/>
                <a:t>Func</a:t>
              </a:r>
              <a:r>
                <a:rPr lang="en" sz="1300"/>
                <a:t>tion</a:t>
              </a:r>
              <a:r>
                <a:rPr baseline="-25000" lang="en" sz="1300"/>
                <a:t>n+2</a:t>
              </a:r>
              <a:endParaRPr baseline="-25000" sz="1300"/>
            </a:p>
          </p:txBody>
        </p:sp>
      </p:grpSp>
      <p:cxnSp>
        <p:nvCxnSpPr>
          <p:cNvPr id="102" name="Google Shape;102;p17"/>
          <p:cNvCxnSpPr>
            <a:stCxn id="98" idx="3"/>
            <a:endCxn id="87" idx="1"/>
          </p:cNvCxnSpPr>
          <p:nvPr/>
        </p:nvCxnSpPr>
        <p:spPr>
          <a:xfrm>
            <a:off x="6077850" y="3263825"/>
            <a:ext cx="609600" cy="1561500"/>
          </a:xfrm>
          <a:prstGeom prst="straightConnector1">
            <a:avLst/>
          </a:prstGeom>
          <a:noFill/>
          <a:ln cap="flat" cmpd="sng" w="9525">
            <a:solidFill>
              <a:srgbClr val="999999"/>
            </a:solidFill>
            <a:prstDash val="solid"/>
            <a:round/>
            <a:headEnd len="med" w="med" type="none"/>
            <a:tailEnd len="med" w="med" type="triangle"/>
          </a:ln>
        </p:spPr>
      </p:cxnSp>
      <p:cxnSp>
        <p:nvCxnSpPr>
          <p:cNvPr id="103" name="Google Shape;103;p17"/>
          <p:cNvCxnSpPr>
            <a:stCxn id="98" idx="3"/>
            <a:endCxn id="86" idx="1"/>
          </p:cNvCxnSpPr>
          <p:nvPr/>
        </p:nvCxnSpPr>
        <p:spPr>
          <a:xfrm flipH="1" rot="10800000">
            <a:off x="6077850" y="3097025"/>
            <a:ext cx="609600" cy="166800"/>
          </a:xfrm>
          <a:prstGeom prst="straightConnector1">
            <a:avLst/>
          </a:prstGeom>
          <a:noFill/>
          <a:ln cap="flat" cmpd="sng" w="9525">
            <a:solidFill>
              <a:srgbClr val="999999"/>
            </a:solidFill>
            <a:prstDash val="solid"/>
            <a:round/>
            <a:headEnd len="med" w="med" type="none"/>
            <a:tailEnd len="med" w="med" type="triangle"/>
          </a:ln>
        </p:spPr>
      </p:cxnSp>
      <p:cxnSp>
        <p:nvCxnSpPr>
          <p:cNvPr id="104" name="Google Shape;104;p17"/>
          <p:cNvCxnSpPr>
            <a:stCxn id="98" idx="3"/>
            <a:endCxn id="88" idx="1"/>
          </p:cNvCxnSpPr>
          <p:nvPr/>
        </p:nvCxnSpPr>
        <p:spPr>
          <a:xfrm flipH="1" rot="10800000">
            <a:off x="6077850" y="844325"/>
            <a:ext cx="609600" cy="2419500"/>
          </a:xfrm>
          <a:prstGeom prst="straightConnector1">
            <a:avLst/>
          </a:prstGeom>
          <a:noFill/>
          <a:ln cap="flat" cmpd="sng" w="9525">
            <a:solidFill>
              <a:srgbClr val="999999"/>
            </a:solidFill>
            <a:prstDash val="solid"/>
            <a:round/>
            <a:headEnd len="med" w="med" type="none"/>
            <a:tailEnd len="med" w="med" type="triangle"/>
          </a:ln>
        </p:spPr>
      </p:cxnSp>
      <p:sp>
        <p:nvSpPr>
          <p:cNvPr id="105" name="Google Shape;105;p17"/>
          <p:cNvSpPr txBox="1"/>
          <p:nvPr/>
        </p:nvSpPr>
        <p:spPr>
          <a:xfrm>
            <a:off x="7172475" y="3022546"/>
            <a:ext cx="914400" cy="393600"/>
          </a:xfrm>
          <a:prstGeom prst="rect">
            <a:avLst/>
          </a:prstGeom>
          <a:solidFill>
            <a:srgbClr val="0000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redaction</a:t>
            </a:r>
            <a:endParaRPr>
              <a:solidFill>
                <a:srgbClr val="FFFFFF"/>
              </a:solidFill>
            </a:endParaRPr>
          </a:p>
        </p:txBody>
      </p:sp>
      <p:cxnSp>
        <p:nvCxnSpPr>
          <p:cNvPr id="106" name="Google Shape;106;p17"/>
          <p:cNvCxnSpPr>
            <a:stCxn id="100" idx="3"/>
            <a:endCxn id="86" idx="1"/>
          </p:cNvCxnSpPr>
          <p:nvPr/>
        </p:nvCxnSpPr>
        <p:spPr>
          <a:xfrm flipH="1" rot="10800000">
            <a:off x="6077899" y="3096803"/>
            <a:ext cx="609600" cy="1203000"/>
          </a:xfrm>
          <a:prstGeom prst="straightConnector1">
            <a:avLst/>
          </a:prstGeom>
          <a:noFill/>
          <a:ln cap="flat" cmpd="sng" w="9525">
            <a:solidFill>
              <a:srgbClr val="999999"/>
            </a:solidFill>
            <a:prstDash val="lgDash"/>
            <a:round/>
            <a:headEnd len="med" w="med"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Focus: Administrative Pipelines</a:t>
            </a:r>
            <a:endParaRPr/>
          </a:p>
        </p:txBody>
      </p:sp>
      <p:sp>
        <p:nvSpPr>
          <p:cNvPr id="112" name="Google Shape;112;p18"/>
          <p:cNvSpPr txBox="1"/>
          <p:nvPr>
            <p:ph idx="1" type="body"/>
          </p:nvPr>
        </p:nvSpPr>
        <p:spPr>
          <a:xfrm>
            <a:off x="311688" y="1198275"/>
            <a:ext cx="2860800" cy="3275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
              <a:t>Identifying the data set</a:t>
            </a:r>
            <a:endParaRPr b="1"/>
          </a:p>
          <a:p>
            <a:pPr indent="0" lvl="0" marL="0" rtl="0" algn="l">
              <a:spcBef>
                <a:spcPts val="1200"/>
              </a:spcBef>
              <a:spcAft>
                <a:spcPts val="0"/>
              </a:spcAft>
              <a:buNone/>
            </a:pPr>
            <a:r>
              <a:rPr lang="en"/>
              <a:t>A practitioner’s solipsism leads to UBC records</a:t>
            </a:r>
            <a:endParaRPr/>
          </a:p>
          <a:p>
            <a:pPr indent="-310832" lvl="1" marL="400050" rtl="0" algn="l">
              <a:spcBef>
                <a:spcPts val="1200"/>
              </a:spcBef>
              <a:spcAft>
                <a:spcPts val="0"/>
              </a:spcAft>
              <a:buSzPct val="100000"/>
              <a:buChar char="-"/>
            </a:pPr>
            <a:r>
              <a:rPr lang="en"/>
              <a:t>UBC MoveIT: sensitivity classification:</a:t>
            </a:r>
            <a:endParaRPr/>
          </a:p>
          <a:p>
            <a:pPr indent="-310832" lvl="1" marL="400050" rtl="0" algn="l">
              <a:spcBef>
                <a:spcPts val="0"/>
              </a:spcBef>
              <a:spcAft>
                <a:spcPts val="0"/>
              </a:spcAft>
              <a:buSzPct val="100000"/>
              <a:buChar char="-"/>
            </a:pPr>
            <a:r>
              <a:rPr lang="en"/>
              <a:t>Prior proposal: Teamshare records </a:t>
            </a:r>
            <a:endParaRPr/>
          </a:p>
          <a:p>
            <a:pPr indent="0" lvl="0" marL="0" rtl="0" algn="l">
              <a:spcBef>
                <a:spcPts val="1200"/>
              </a:spcBef>
              <a:spcAft>
                <a:spcPts val="0"/>
              </a:spcAft>
              <a:buNone/>
            </a:pPr>
            <a:r>
              <a:rPr lang="en"/>
              <a:t>Office of University Counsel: an alternative proposal → </a:t>
            </a:r>
            <a:endParaRPr/>
          </a:p>
          <a:p>
            <a:pPr indent="0" lvl="0" marL="0" rtl="0" algn="l">
              <a:spcBef>
                <a:spcPts val="1200"/>
              </a:spcBef>
              <a:spcAft>
                <a:spcPts val="1200"/>
              </a:spcAft>
              <a:buNone/>
            </a:pPr>
            <a:r>
              <a:rPr lang="en"/>
              <a:t>“Twinned” corpus</a:t>
            </a:r>
            <a:endParaRPr/>
          </a:p>
        </p:txBody>
      </p:sp>
      <p:pic>
        <p:nvPicPr>
          <p:cNvPr id="113" name="Google Shape;113;p18"/>
          <p:cNvPicPr preferRelativeResize="0"/>
          <p:nvPr/>
        </p:nvPicPr>
        <p:blipFill rotWithShape="1">
          <a:blip r:embed="rId3">
            <a:alphaModFix/>
          </a:blip>
          <a:srcRect b="797" l="0" r="0" t="797"/>
          <a:stretch/>
        </p:blipFill>
        <p:spPr>
          <a:xfrm>
            <a:off x="3192525" y="1198275"/>
            <a:ext cx="3501149" cy="2831301"/>
          </a:xfrm>
          <a:prstGeom prst="rect">
            <a:avLst/>
          </a:prstGeom>
          <a:noFill/>
          <a:ln cap="flat" cmpd="sng" w="19050">
            <a:solidFill>
              <a:schemeClr val="dk2"/>
            </a:solidFill>
            <a:prstDash val="solid"/>
            <a:round/>
            <a:headEnd len="sm" w="sm" type="none"/>
            <a:tailEnd len="sm" w="sm" type="none"/>
          </a:ln>
        </p:spPr>
      </p:pic>
      <p:sp>
        <p:nvSpPr>
          <p:cNvPr id="114" name="Google Shape;114;p18"/>
          <p:cNvSpPr txBox="1"/>
          <p:nvPr/>
        </p:nvSpPr>
        <p:spPr>
          <a:xfrm>
            <a:off x="6790850" y="4136625"/>
            <a:ext cx="2259900" cy="65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Towell, B. (2022). “Building Digital Preservation Capacity For UBC’s Institutional Records” UBC Records Management. https://recordsmanagement.ubc.ca/2022/09/27/building-digital-preservation-capacity-for-ubcs-institutional-records/</a:t>
            </a:r>
            <a:endParaRPr i="1" sz="800"/>
          </a:p>
        </p:txBody>
      </p:sp>
      <p:pic>
        <p:nvPicPr>
          <p:cNvPr id="115" name="Google Shape;115;p18"/>
          <p:cNvPicPr preferRelativeResize="0"/>
          <p:nvPr/>
        </p:nvPicPr>
        <p:blipFill rotWithShape="1">
          <a:blip r:embed="rId4">
            <a:alphaModFix/>
          </a:blip>
          <a:srcRect b="19950" l="16680" r="18438" t="20727"/>
          <a:stretch/>
        </p:blipFill>
        <p:spPr>
          <a:xfrm>
            <a:off x="6840675" y="1198275"/>
            <a:ext cx="1939700" cy="1342825"/>
          </a:xfrm>
          <a:prstGeom prst="rect">
            <a:avLst/>
          </a:prstGeom>
          <a:noFill/>
          <a:ln cap="flat" cmpd="sng" w="19050">
            <a:solidFill>
              <a:schemeClr val="dk2"/>
            </a:solidFill>
            <a:prstDash val="solid"/>
            <a:round/>
            <a:headEnd len="sm" w="sm" type="none"/>
            <a:tailEnd len="sm" w="sm" type="none"/>
          </a:ln>
        </p:spPr>
      </p:pic>
      <p:pic>
        <p:nvPicPr>
          <p:cNvPr id="116" name="Google Shape;116;p18"/>
          <p:cNvPicPr preferRelativeResize="0"/>
          <p:nvPr/>
        </p:nvPicPr>
        <p:blipFill rotWithShape="1">
          <a:blip r:embed="rId5">
            <a:alphaModFix/>
          </a:blip>
          <a:srcRect b="12218" l="-454" r="5802" t="7608"/>
          <a:stretch/>
        </p:blipFill>
        <p:spPr>
          <a:xfrm>
            <a:off x="6840675" y="2788552"/>
            <a:ext cx="1939699" cy="1241025"/>
          </a:xfrm>
          <a:prstGeom prst="rect">
            <a:avLst/>
          </a:prstGeom>
          <a:noFill/>
          <a:ln cap="flat" cmpd="sng" w="19050">
            <a:solidFill>
              <a:schemeClr val="dk2"/>
            </a:solidFill>
            <a:prstDash val="solid"/>
            <a:round/>
            <a:headEnd len="sm" w="sm" type="none"/>
            <a:tailEnd len="sm" w="sm" type="none"/>
          </a:ln>
        </p:spPr>
      </p:pic>
      <p:sp>
        <p:nvSpPr>
          <p:cNvPr id="117" name="Google Shape;117;p18"/>
          <p:cNvSpPr txBox="1"/>
          <p:nvPr/>
        </p:nvSpPr>
        <p:spPr>
          <a:xfrm>
            <a:off x="3130250" y="4210125"/>
            <a:ext cx="3660600" cy="65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UBC Office of University Counsel (2023). “Summaries of Prior Requests</a:t>
            </a:r>
            <a:endParaRPr sz="800"/>
          </a:p>
          <a:p>
            <a:pPr indent="0" lvl="0" marL="0" rtl="0" algn="l">
              <a:spcBef>
                <a:spcPts val="0"/>
              </a:spcBef>
              <a:spcAft>
                <a:spcPts val="0"/>
              </a:spcAft>
              <a:buNone/>
            </a:pPr>
            <a:r>
              <a:rPr lang="en" sz="800"/>
              <a:t>Previous Access to Information Requests” </a:t>
            </a:r>
            <a:r>
              <a:rPr i="1" lang="en" sz="800"/>
              <a:t>https://universitycounsel.ubc.ca/subject-areas/access-and-privacy-general/access-to-information/public-information/summaries-of-prior-requests/</a:t>
            </a:r>
            <a:endParaRPr i="1"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Focus: Administrative Pipelines</a:t>
            </a:r>
            <a:endParaRPr/>
          </a:p>
        </p:txBody>
      </p:sp>
      <p:sp>
        <p:nvSpPr>
          <p:cNvPr id="123" name="Google Shape;123;p19"/>
          <p:cNvSpPr txBox="1"/>
          <p:nvPr>
            <p:ph idx="1" type="body"/>
          </p:nvPr>
        </p:nvSpPr>
        <p:spPr>
          <a:xfrm>
            <a:off x="311700" y="1152475"/>
            <a:ext cx="5171700" cy="3661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Getting the data set</a:t>
            </a:r>
            <a:endParaRPr/>
          </a:p>
          <a:p>
            <a:pPr indent="-342900" lvl="0" marL="457200" rtl="0" algn="l">
              <a:spcBef>
                <a:spcPts val="1200"/>
              </a:spcBef>
              <a:spcAft>
                <a:spcPts val="0"/>
              </a:spcAft>
              <a:buSzPts val="1800"/>
              <a:buChar char="-"/>
            </a:pPr>
            <a:r>
              <a:rPr lang="en"/>
              <a:t>Reifying the data procurement path</a:t>
            </a:r>
            <a:endParaRPr/>
          </a:p>
          <a:p>
            <a:pPr indent="-317500" lvl="1" marL="914400" rtl="0" algn="l">
              <a:spcBef>
                <a:spcPts val="0"/>
              </a:spcBef>
              <a:spcAft>
                <a:spcPts val="0"/>
              </a:spcAft>
              <a:buSzPts val="1400"/>
              <a:buChar char="-"/>
            </a:pPr>
            <a:r>
              <a:rPr lang="en"/>
              <a:t>Behavioural Research Ethics Board </a:t>
            </a:r>
            <a:endParaRPr i="1"/>
          </a:p>
          <a:p>
            <a:pPr indent="-317500" lvl="2" marL="1371600" rtl="0" algn="l">
              <a:spcBef>
                <a:spcPts val="0"/>
              </a:spcBef>
              <a:spcAft>
                <a:spcPts val="0"/>
              </a:spcAft>
              <a:buSzPts val="1400"/>
              <a:buChar char="-"/>
            </a:pPr>
            <a:r>
              <a:rPr lang="en"/>
              <a:t>Ethics certificate: Dependent on DAR </a:t>
            </a:r>
            <a:endParaRPr/>
          </a:p>
          <a:p>
            <a:pPr indent="-317500" lvl="1" marL="914400" rtl="0" algn="l">
              <a:spcBef>
                <a:spcPts val="0"/>
              </a:spcBef>
              <a:spcAft>
                <a:spcPts val="0"/>
              </a:spcAft>
              <a:buSzPts val="1400"/>
              <a:buChar char="-"/>
            </a:pPr>
            <a:r>
              <a:rPr lang="en"/>
              <a:t>Data Governance Committee - Office of the CIO</a:t>
            </a:r>
            <a:endParaRPr i="1"/>
          </a:p>
          <a:p>
            <a:pPr indent="-317500" lvl="2" marL="1371600" rtl="0" algn="l">
              <a:spcBef>
                <a:spcPts val="0"/>
              </a:spcBef>
              <a:spcAft>
                <a:spcPts val="0"/>
              </a:spcAft>
              <a:buSzPts val="1400"/>
              <a:buChar char="-"/>
            </a:pPr>
            <a:r>
              <a:rPr lang="en"/>
              <a:t>DAR: Dependent on Ethics Certificate</a:t>
            </a:r>
            <a:endParaRPr/>
          </a:p>
          <a:p>
            <a:pPr indent="-317500" lvl="1" marL="914400" rtl="0" algn="l">
              <a:spcBef>
                <a:spcPts val="0"/>
              </a:spcBef>
              <a:spcAft>
                <a:spcPts val="0"/>
              </a:spcAft>
              <a:buSzPts val="1400"/>
              <a:buChar char="-"/>
            </a:pPr>
            <a:r>
              <a:rPr lang="en"/>
              <a:t>Supplements: NDA; Research Data Management Plan, Processes for data security maintenance</a:t>
            </a:r>
            <a:endParaRPr/>
          </a:p>
          <a:p>
            <a:pPr indent="0" lvl="0" marL="0" rtl="0" algn="l">
              <a:spcBef>
                <a:spcPts val="1200"/>
              </a:spcBef>
              <a:spcAft>
                <a:spcPts val="1200"/>
              </a:spcAft>
              <a:buNone/>
            </a:pPr>
            <a:r>
              <a:t/>
            </a:r>
            <a:endParaRPr/>
          </a:p>
        </p:txBody>
      </p:sp>
      <p:pic>
        <p:nvPicPr>
          <p:cNvPr id="124" name="Google Shape;124;p19"/>
          <p:cNvPicPr preferRelativeResize="0"/>
          <p:nvPr/>
        </p:nvPicPr>
        <p:blipFill>
          <a:blip r:embed="rId3">
            <a:alphaModFix/>
          </a:blip>
          <a:stretch>
            <a:fillRect/>
          </a:stretch>
        </p:blipFill>
        <p:spPr>
          <a:xfrm>
            <a:off x="5679475" y="547600"/>
            <a:ext cx="2962676" cy="3077325"/>
          </a:xfrm>
          <a:prstGeom prst="rect">
            <a:avLst/>
          </a:prstGeom>
          <a:noFill/>
          <a:ln>
            <a:noFill/>
          </a:ln>
        </p:spPr>
      </p:pic>
      <p:sp>
        <p:nvSpPr>
          <p:cNvPr id="125" name="Google Shape;125;p19"/>
          <p:cNvSpPr txBox="1"/>
          <p:nvPr/>
        </p:nvSpPr>
        <p:spPr>
          <a:xfrm>
            <a:off x="5679475" y="3624925"/>
            <a:ext cx="2814000" cy="35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9"/>
          <p:cNvSpPr txBox="1"/>
          <p:nvPr/>
        </p:nvSpPr>
        <p:spPr>
          <a:xfrm>
            <a:off x="5684813" y="3568900"/>
            <a:ext cx="2952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t>UBC Office of the CIO: Data Governance Services. (2023). Access UBC Data. https://cio.ubc.ca/data-governance/data-governance-services/access-ubc-data</a:t>
            </a:r>
            <a:endParaRPr sz="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Focus: Technical Pipelines</a:t>
            </a:r>
            <a:endParaRPr/>
          </a:p>
        </p:txBody>
      </p:sp>
      <p:sp>
        <p:nvSpPr>
          <p:cNvPr id="132" name="Google Shape;132;p20"/>
          <p:cNvSpPr txBox="1"/>
          <p:nvPr>
            <p:ph idx="1" type="body"/>
          </p:nvPr>
        </p:nvSpPr>
        <p:spPr>
          <a:xfrm>
            <a:off x="311700" y="1152475"/>
            <a:ext cx="3855000" cy="34164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0"/>
              </a:spcAft>
              <a:buNone/>
            </a:pPr>
            <a:r>
              <a:rPr lang="en" sz="2920"/>
              <a:t>Moving and </a:t>
            </a:r>
            <a:r>
              <a:rPr lang="en" sz="2920"/>
              <a:t>securing</a:t>
            </a:r>
            <a:r>
              <a:rPr lang="en" sz="2920"/>
              <a:t> the data set </a:t>
            </a:r>
            <a:endParaRPr b="1" sz="2920"/>
          </a:p>
          <a:p>
            <a:pPr indent="0" lvl="0" marL="0" rtl="0" algn="l">
              <a:spcBef>
                <a:spcPts val="1200"/>
              </a:spcBef>
              <a:spcAft>
                <a:spcPts val="0"/>
              </a:spcAft>
              <a:buNone/>
            </a:pPr>
            <a:r>
              <a:rPr b="1" lang="en"/>
              <a:t>UBC ARC Sockeye</a:t>
            </a:r>
            <a:endParaRPr b="1"/>
          </a:p>
          <a:p>
            <a:pPr indent="0" lvl="0" marL="0" rtl="0" algn="l">
              <a:spcBef>
                <a:spcPts val="1200"/>
              </a:spcBef>
              <a:spcAft>
                <a:spcPts val="0"/>
              </a:spcAft>
              <a:buNone/>
            </a:pPr>
            <a:r>
              <a:rPr lang="en"/>
              <a:t>- high-performance computing platform available to UBC researchers across all disciplines. </a:t>
            </a:r>
            <a:endParaRPr/>
          </a:p>
          <a:p>
            <a:pPr indent="0" lvl="0" marL="0" rtl="0" algn="l">
              <a:spcBef>
                <a:spcPts val="1200"/>
              </a:spcBef>
              <a:spcAft>
                <a:spcPts val="0"/>
              </a:spcAft>
              <a:buNone/>
            </a:pPr>
            <a:r>
              <a:rPr lang="en"/>
              <a:t>- designed to significantly increase UBC’s computing capacity and supplement the national platform for digital research infrastructure (DRI) </a:t>
            </a:r>
            <a:endParaRPr/>
          </a:p>
          <a:p>
            <a:pPr indent="0" lvl="0" marL="0" rtl="0" algn="l">
              <a:spcBef>
                <a:spcPts val="1200"/>
              </a:spcBef>
              <a:spcAft>
                <a:spcPts val="0"/>
              </a:spcAft>
              <a:buNone/>
            </a:pPr>
            <a:r>
              <a:rPr b="1" lang="en"/>
              <a:t>Sockeye specs and TOS were </a:t>
            </a:r>
            <a:r>
              <a:rPr b="1" lang="en"/>
              <a:t>supplement</a:t>
            </a:r>
            <a:r>
              <a:rPr b="1" lang="en"/>
              <a:t> supporting approval for the release of this sensitive data with the support of the ARC Sensitive Research Team. </a:t>
            </a:r>
            <a:endParaRPr b="1"/>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133" name="Google Shape;133;p20"/>
          <p:cNvPicPr preferRelativeResize="0"/>
          <p:nvPr/>
        </p:nvPicPr>
        <p:blipFill rotWithShape="1">
          <a:blip r:embed="rId3">
            <a:alphaModFix/>
          </a:blip>
          <a:srcRect b="0" l="0" r="-2743" t="0"/>
          <a:stretch/>
        </p:blipFill>
        <p:spPr>
          <a:xfrm>
            <a:off x="4713975" y="1017725"/>
            <a:ext cx="4299275" cy="3454700"/>
          </a:xfrm>
          <a:prstGeom prst="rect">
            <a:avLst/>
          </a:prstGeom>
          <a:noFill/>
          <a:ln>
            <a:noFill/>
          </a:ln>
        </p:spPr>
      </p:pic>
      <p:sp>
        <p:nvSpPr>
          <p:cNvPr id="134" name="Google Shape;134;p20"/>
          <p:cNvSpPr txBox="1"/>
          <p:nvPr/>
        </p:nvSpPr>
        <p:spPr>
          <a:xfrm>
            <a:off x="4713980" y="4472425"/>
            <a:ext cx="4168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t>UBC Advanced Research Computing. (2023) UBC ARC Sockeye. https://arc.ubc.ca/ubc-arc-sockeye</a:t>
            </a:r>
            <a:endParaRPr sz="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Focus: Technical Pipelines</a:t>
            </a:r>
            <a:endParaRPr/>
          </a:p>
        </p:txBody>
      </p:sp>
      <p:sp>
        <p:nvSpPr>
          <p:cNvPr id="140" name="Google Shape;140;p21"/>
          <p:cNvSpPr txBox="1"/>
          <p:nvPr>
            <p:ph idx="1" type="body"/>
          </p:nvPr>
        </p:nvSpPr>
        <p:spPr>
          <a:xfrm>
            <a:off x="311700" y="1152475"/>
            <a:ext cx="4101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Researcher interface with the data set</a:t>
            </a:r>
            <a:endParaRPr/>
          </a:p>
          <a:p>
            <a:pPr indent="-342900" lvl="0" marL="457200" rtl="0" algn="l">
              <a:spcBef>
                <a:spcPts val="1200"/>
              </a:spcBef>
              <a:spcAft>
                <a:spcPts val="0"/>
              </a:spcAft>
              <a:buSzPts val="1800"/>
              <a:buChar char="-"/>
            </a:pPr>
            <a:r>
              <a:rPr lang="en"/>
              <a:t>Working on pairing functional requirements with available workflows and tools</a:t>
            </a:r>
            <a:endParaRPr/>
          </a:p>
          <a:p>
            <a:pPr indent="-342900" lvl="0" marL="457200" rtl="0" algn="l">
              <a:spcBef>
                <a:spcPts val="0"/>
              </a:spcBef>
              <a:spcAft>
                <a:spcPts val="0"/>
              </a:spcAft>
              <a:buSzPts val="1800"/>
              <a:buChar char="-"/>
            </a:pPr>
            <a:r>
              <a:rPr lang="en"/>
              <a:t>Labellers (archivists): LabelStudio</a:t>
            </a:r>
            <a:endParaRPr/>
          </a:p>
          <a:p>
            <a:pPr indent="-317500" lvl="1" marL="914400" rtl="0" algn="l">
              <a:spcBef>
                <a:spcPts val="0"/>
              </a:spcBef>
              <a:spcAft>
                <a:spcPts val="0"/>
              </a:spcAft>
              <a:buSzPts val="1400"/>
              <a:buChar char="-"/>
            </a:pPr>
            <a:r>
              <a:rPr lang="en"/>
              <a:t>Identify documents</a:t>
            </a:r>
            <a:endParaRPr/>
          </a:p>
          <a:p>
            <a:pPr indent="-317500" lvl="1" marL="914400" rtl="0" algn="l">
              <a:spcBef>
                <a:spcPts val="0"/>
              </a:spcBef>
              <a:spcAft>
                <a:spcPts val="0"/>
              </a:spcAft>
              <a:buSzPts val="1400"/>
              <a:buChar char="-"/>
            </a:pPr>
            <a:r>
              <a:rPr lang="en"/>
              <a:t>Indicate </a:t>
            </a:r>
            <a:r>
              <a:rPr lang="en"/>
              <a:t>diplomatic</a:t>
            </a:r>
            <a:r>
              <a:rPr lang="en"/>
              <a:t> elements</a:t>
            </a:r>
            <a:endParaRPr/>
          </a:p>
          <a:p>
            <a:pPr indent="-317500" lvl="1" marL="914400" rtl="0" algn="l">
              <a:spcBef>
                <a:spcPts val="0"/>
              </a:spcBef>
              <a:spcAft>
                <a:spcPts val="0"/>
              </a:spcAft>
              <a:buSzPts val="1400"/>
              <a:buChar char="-"/>
            </a:pPr>
            <a:r>
              <a:rPr lang="en"/>
              <a:t>Associate with external info</a:t>
            </a:r>
            <a:endParaRPr/>
          </a:p>
          <a:p>
            <a:pPr indent="-317500" lvl="1" marL="914400" rtl="0" algn="l">
              <a:spcBef>
                <a:spcPts val="0"/>
              </a:spcBef>
              <a:spcAft>
                <a:spcPts val="0"/>
              </a:spcAft>
              <a:buSzPts val="1400"/>
              <a:buChar char="-"/>
            </a:pPr>
            <a:r>
              <a:rPr lang="en"/>
              <a:t>Characterize context of redacted data</a:t>
            </a:r>
            <a:endParaRPr/>
          </a:p>
        </p:txBody>
      </p:sp>
      <p:pic>
        <p:nvPicPr>
          <p:cNvPr id="141" name="Google Shape;141;p21"/>
          <p:cNvPicPr preferRelativeResize="0"/>
          <p:nvPr/>
        </p:nvPicPr>
        <p:blipFill>
          <a:blip r:embed="rId3">
            <a:alphaModFix/>
          </a:blip>
          <a:stretch>
            <a:fillRect/>
          </a:stretch>
        </p:blipFill>
        <p:spPr>
          <a:xfrm>
            <a:off x="4653425" y="445025"/>
            <a:ext cx="4305300" cy="2771775"/>
          </a:xfrm>
          <a:prstGeom prst="rect">
            <a:avLst/>
          </a:prstGeom>
          <a:noFill/>
          <a:ln cap="flat" cmpd="sng" w="19050">
            <a:solidFill>
              <a:srgbClr val="000000"/>
            </a:solidFill>
            <a:prstDash val="solid"/>
            <a:round/>
            <a:headEnd len="sm" w="sm" type="none"/>
            <a:tailEnd len="sm" w="sm" type="none"/>
          </a:ln>
        </p:spPr>
      </p:pic>
      <p:pic>
        <p:nvPicPr>
          <p:cNvPr id="142" name="Google Shape;142;p21"/>
          <p:cNvPicPr preferRelativeResize="0"/>
          <p:nvPr/>
        </p:nvPicPr>
        <p:blipFill>
          <a:blip r:embed="rId4">
            <a:alphaModFix/>
          </a:blip>
          <a:stretch>
            <a:fillRect/>
          </a:stretch>
        </p:blipFill>
        <p:spPr>
          <a:xfrm>
            <a:off x="4653425" y="3408100"/>
            <a:ext cx="4305300" cy="1097281"/>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