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40"/>
  </p:notesMasterIdLst>
  <p:sldIdLst>
    <p:sldId id="266" r:id="rId5"/>
    <p:sldId id="311" r:id="rId6"/>
    <p:sldId id="301" r:id="rId7"/>
    <p:sldId id="272" r:id="rId8"/>
    <p:sldId id="313" r:id="rId9"/>
    <p:sldId id="273" r:id="rId10"/>
    <p:sldId id="274" r:id="rId11"/>
    <p:sldId id="275" r:id="rId12"/>
    <p:sldId id="315" r:id="rId13"/>
    <p:sldId id="293" r:id="rId14"/>
    <p:sldId id="295" r:id="rId15"/>
    <p:sldId id="297" r:id="rId16"/>
    <p:sldId id="298" r:id="rId17"/>
    <p:sldId id="283" r:id="rId18"/>
    <p:sldId id="317" r:id="rId19"/>
    <p:sldId id="318" r:id="rId20"/>
    <p:sldId id="319" r:id="rId21"/>
    <p:sldId id="320" r:id="rId22"/>
    <p:sldId id="312" r:id="rId23"/>
    <p:sldId id="303" r:id="rId24"/>
    <p:sldId id="310" r:id="rId25"/>
    <p:sldId id="307" r:id="rId26"/>
    <p:sldId id="286" r:id="rId27"/>
    <p:sldId id="302" r:id="rId28"/>
    <p:sldId id="288" r:id="rId29"/>
    <p:sldId id="287" r:id="rId30"/>
    <p:sldId id="291" r:id="rId31"/>
    <p:sldId id="279" r:id="rId32"/>
    <p:sldId id="309" r:id="rId33"/>
    <p:sldId id="281" r:id="rId34"/>
    <p:sldId id="290" r:id="rId35"/>
    <p:sldId id="289" r:id="rId36"/>
    <p:sldId id="267" r:id="rId37"/>
    <p:sldId id="304" r:id="rId38"/>
    <p:sldId id="308"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15086-06BC-4F78-B508-4E1F94CCB86B}" type="datetimeFigureOut">
              <a:rPr lang="en-US" smtClean="0"/>
              <a:t>10/27/2023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D4AFE6-52F8-436F-9DAC-607E2BE5A99D}" type="slidenum">
              <a:rPr lang="en-US" smtClean="0"/>
              <a:t>‹#›</a:t>
            </a:fld>
            <a:endParaRPr lang="en-US" dirty="0"/>
          </a:p>
        </p:txBody>
      </p:sp>
    </p:spTree>
    <p:extLst>
      <p:ext uri="{BB962C8B-B14F-4D97-AF65-F5344CB8AC3E}">
        <p14:creationId xmlns:p14="http://schemas.microsoft.com/office/powerpoint/2010/main" val="3635631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3946b02bd3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g23946b02bd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3946b02bd3_1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g23946b02bd3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DA85BB-8327-437A-900F-6A3DB7A5ABC9}"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6973878A-9A6C-446F-AE2D-FA0E8037C59B}" type="datetime1">
              <a:rPr lang="en-US" smtClean="0"/>
              <a:t>10/27/2023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CC5687-D9F1-45E2-A621-A964456C9C51}"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D05D98-6779-42E9-AA36-C6D6C2CA339B}"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414117-4E55-454A-B008-5B316A3C4A1E}"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685336-EDD6-4B11-BDCB-D9716D9D0CAD}"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90B30B-3EA6-4689-8E7C-D798375DFD60}"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C5E6C6-E680-4C09-9A82-6D6D4A458B45}"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F7BBFA-E374-465F-B18D-F6CE71921593}"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6FA0BC-E7BB-4D55-8710-E8474A66771E}"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58A1C5-682A-4617-9A91-5759A79A935B}"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EFD0D0-99D2-4A10-AC62-6E2E6CF7A9EE}" type="datetime1">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F7DEDF-EB2B-4F7F-B2DF-97C28C8FCBC9}" type="datetime1">
              <a:rPr lang="en-US" smtClean="0"/>
              <a:t>10/27/2023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780351-56D7-412F-9F2E-17819DF3B01D}" type="datetime1">
              <a:rPr lang="en-US" smtClean="0"/>
              <a:t>10/27/2023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8F068B-C601-4124-944A-AED7D3FD7517}" type="datetime1">
              <a:rPr lang="en-US" smtClean="0"/>
              <a:t>10/27/2023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6F7A73-7818-460B-8F62-87CD8A1DAD1A}" type="datetime1">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CF8665-A302-4073-9097-DCE6BA8A5D14}" type="datetime1">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8D89FA6-8D64-42DE-8A02-4A6662349BFD}" type="datetime1">
              <a:rPr lang="en-US" smtClean="0"/>
              <a:t>10/27/2023</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3CD85834-55D9-470E-9834-623384F2476A}"/>
              </a:ext>
              <a:ext uri="{C183D7F6-B498-43B3-948B-1728B52AA6E4}">
                <adec:decorative xmlns:adec="http://schemas.microsoft.com/office/drawing/2017/decorative" val="1"/>
              </a:ext>
            </a:extLst>
          </p:cNvPr>
          <p:cNvPicPr>
            <a:picLocks noChangeAspect="1"/>
          </p:cNvPicPr>
          <p:nvPr/>
        </p:nvPicPr>
        <p:blipFill rotWithShape="1">
          <a:blip r:embed="rId2">
            <a:alphaModFix amt="40000"/>
          </a:blip>
          <a:srcRect t="9418" b="6313"/>
          <a:stretch/>
        </p:blipFill>
        <p:spPr>
          <a:xfrm>
            <a:off x="-3175" y="10"/>
            <a:ext cx="12192000" cy="6857990"/>
          </a:xfrm>
          <a:prstGeom prst="rect">
            <a:avLst/>
          </a:prstGeom>
        </p:spPr>
      </p:pic>
      <p:sp>
        <p:nvSpPr>
          <p:cNvPr id="2" name="Title 1">
            <a:extLst>
              <a:ext uri="{FF2B5EF4-FFF2-40B4-BE49-F238E27FC236}">
                <a16:creationId xmlns:a16="http://schemas.microsoft.com/office/drawing/2014/main" id="{DD812CC5-3F64-4837-AE94-66C400A325B0}"/>
              </a:ext>
            </a:extLst>
          </p:cNvPr>
          <p:cNvSpPr>
            <a:spLocks noGrp="1"/>
          </p:cNvSpPr>
          <p:nvPr>
            <p:ph type="ctrTitle"/>
          </p:nvPr>
        </p:nvSpPr>
        <p:spPr>
          <a:xfrm>
            <a:off x="684212" y="685799"/>
            <a:ext cx="8001000" cy="2971801"/>
          </a:xfrm>
        </p:spPr>
        <p:txBody>
          <a:bodyPr>
            <a:normAutofit/>
          </a:bodyPr>
          <a:lstStyle/>
          <a:p>
            <a:r>
              <a:rPr lang="en-US" dirty="0"/>
              <a:t>UNESCO Radio Archives</a:t>
            </a:r>
            <a:br>
              <a:rPr lang="en-US" dirty="0"/>
            </a:br>
            <a:r>
              <a:rPr lang="en-US" dirty="0"/>
              <a:t>AI for AUDIO Discovery</a:t>
            </a:r>
          </a:p>
        </p:txBody>
      </p:sp>
      <p:sp>
        <p:nvSpPr>
          <p:cNvPr id="3" name="Subtitle 2">
            <a:extLst>
              <a:ext uri="{FF2B5EF4-FFF2-40B4-BE49-F238E27FC236}">
                <a16:creationId xmlns:a16="http://schemas.microsoft.com/office/drawing/2014/main" id="{150012D5-B732-49FA-8D2C-A5C52B3641FB}"/>
              </a:ext>
            </a:extLst>
          </p:cNvPr>
          <p:cNvSpPr>
            <a:spLocks noGrp="1"/>
          </p:cNvSpPr>
          <p:nvPr>
            <p:ph type="subTitle" idx="1"/>
          </p:nvPr>
        </p:nvSpPr>
        <p:spPr>
          <a:xfrm>
            <a:off x="684212" y="3843867"/>
            <a:ext cx="8711458" cy="2061983"/>
          </a:xfrm>
        </p:spPr>
        <p:txBody>
          <a:bodyPr>
            <a:normAutofit/>
          </a:bodyPr>
          <a:lstStyle/>
          <a:p>
            <a:r>
              <a:rPr lang="en-US" dirty="0">
                <a:solidFill>
                  <a:schemeClr val="tx1"/>
                </a:solidFill>
              </a:rPr>
              <a:t>Peter Sullivan</a:t>
            </a:r>
          </a:p>
          <a:p>
            <a:r>
              <a:rPr lang="en-US" dirty="0" err="1">
                <a:solidFill>
                  <a:schemeClr val="tx1"/>
                </a:solidFill>
              </a:rPr>
              <a:t>InterPARES</a:t>
            </a:r>
            <a:r>
              <a:rPr lang="en-US" dirty="0">
                <a:solidFill>
                  <a:schemeClr val="tx1"/>
                </a:solidFill>
              </a:rPr>
              <a:t> Plenary 9 – October 28 2023 </a:t>
            </a:r>
          </a:p>
          <a:p>
            <a:r>
              <a:rPr lang="en-US" dirty="0">
                <a:solidFill>
                  <a:schemeClr val="tx1"/>
                </a:solidFill>
              </a:rPr>
              <a:t>Vancouver</a:t>
            </a:r>
          </a:p>
          <a:p>
            <a:endParaRPr lang="en-US" dirty="0">
              <a:solidFill>
                <a:schemeClr val="tx1"/>
              </a:solidFill>
            </a:endParaRPr>
          </a:p>
        </p:txBody>
      </p:sp>
    </p:spTree>
    <p:extLst>
      <p:ext uri="{BB962C8B-B14F-4D97-AF65-F5344CB8AC3E}">
        <p14:creationId xmlns:p14="http://schemas.microsoft.com/office/powerpoint/2010/main" val="385731006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FB9F-F7B0-53A7-5EA4-7483E707E16E}"/>
              </a:ext>
            </a:extLst>
          </p:cNvPr>
          <p:cNvSpPr>
            <a:spLocks noGrp="1"/>
          </p:cNvSpPr>
          <p:nvPr>
            <p:ph type="title"/>
          </p:nvPr>
        </p:nvSpPr>
        <p:spPr>
          <a:xfrm>
            <a:off x="488269" y="662818"/>
            <a:ext cx="8534400" cy="1507067"/>
          </a:xfrm>
        </p:spPr>
        <p:txBody>
          <a:bodyPr/>
          <a:lstStyle/>
          <a:p>
            <a:r>
              <a:rPr lang="en-US" dirty="0"/>
              <a:t>Text vs. Speech</a:t>
            </a:r>
            <a:br>
              <a:rPr lang="en-US" dirty="0"/>
            </a:br>
            <a:r>
              <a:rPr lang="en-US" dirty="0"/>
              <a:t>Language ID</a:t>
            </a:r>
            <a:endParaRPr lang="en-CA" dirty="0"/>
          </a:p>
        </p:txBody>
      </p:sp>
      <p:sp>
        <p:nvSpPr>
          <p:cNvPr id="3" name="Content Placeholder 2">
            <a:extLst>
              <a:ext uri="{FF2B5EF4-FFF2-40B4-BE49-F238E27FC236}">
                <a16:creationId xmlns:a16="http://schemas.microsoft.com/office/drawing/2014/main" id="{0AFF273F-773A-113A-C4B4-32E150B9D470}"/>
              </a:ext>
            </a:extLst>
          </p:cNvPr>
          <p:cNvSpPr>
            <a:spLocks noGrp="1"/>
          </p:cNvSpPr>
          <p:nvPr>
            <p:ph idx="1"/>
          </p:nvPr>
        </p:nvSpPr>
        <p:spPr>
          <a:xfrm>
            <a:off x="488269" y="2579915"/>
            <a:ext cx="4670960" cy="3615267"/>
          </a:xfrm>
        </p:spPr>
        <p:txBody>
          <a:bodyPr>
            <a:normAutofit/>
          </a:bodyPr>
          <a:lstStyle/>
          <a:p>
            <a:pPr marL="0" indent="0">
              <a:buNone/>
            </a:pPr>
            <a:r>
              <a:rPr lang="en-US" i="1" dirty="0">
                <a:solidFill>
                  <a:schemeClr val="tx1"/>
                </a:solidFill>
              </a:rPr>
              <a:t>Text Based</a:t>
            </a:r>
          </a:p>
          <a:p>
            <a:r>
              <a:rPr lang="en-US" i="1" dirty="0">
                <a:solidFill>
                  <a:schemeClr val="tx1"/>
                </a:solidFill>
              </a:rPr>
              <a:t>Orthographic clues</a:t>
            </a:r>
          </a:p>
          <a:p>
            <a:r>
              <a:rPr lang="en-US" i="1" dirty="0">
                <a:solidFill>
                  <a:schemeClr val="tx1"/>
                </a:solidFill>
              </a:rPr>
              <a:t>Full sentence used as input</a:t>
            </a:r>
          </a:p>
          <a:p>
            <a:pPr marL="0" indent="0">
              <a:buNone/>
            </a:pPr>
            <a:endParaRPr lang="en-US" i="1" dirty="0">
              <a:solidFill>
                <a:schemeClr val="tx1"/>
              </a:solidFill>
            </a:endParaRPr>
          </a:p>
          <a:p>
            <a:pPr marL="0" indent="0">
              <a:buNone/>
            </a:pPr>
            <a:r>
              <a:rPr lang="en-US" i="1" dirty="0">
                <a:solidFill>
                  <a:schemeClr val="tx1"/>
                </a:solidFill>
              </a:rPr>
              <a:t>Models:</a:t>
            </a:r>
          </a:p>
          <a:p>
            <a:pPr marL="0" indent="0">
              <a:buNone/>
            </a:pPr>
            <a:r>
              <a:rPr lang="en-US" i="1" dirty="0">
                <a:solidFill>
                  <a:schemeClr val="tx1"/>
                </a:solidFill>
              </a:rPr>
              <a:t>Transformer Model (BERT </a:t>
            </a:r>
            <a:r>
              <a:rPr lang="en-US" i="1" dirty="0" err="1">
                <a:solidFill>
                  <a:schemeClr val="tx1"/>
                </a:solidFill>
              </a:rPr>
              <a:t>etc</a:t>
            </a:r>
            <a:r>
              <a:rPr lang="en-US" i="1" dirty="0">
                <a:solidFill>
                  <a:schemeClr val="tx1"/>
                </a:solidFill>
              </a:rPr>
              <a:t>…)</a:t>
            </a:r>
          </a:p>
          <a:p>
            <a:endParaRPr lang="en-US" i="1" dirty="0">
              <a:solidFill>
                <a:schemeClr val="tx1"/>
              </a:solidFill>
            </a:endParaRPr>
          </a:p>
          <a:p>
            <a:pPr marL="0" indent="0">
              <a:buNone/>
            </a:pPr>
            <a:endParaRPr lang="en-CA" i="1" dirty="0">
              <a:solidFill>
                <a:schemeClr val="tx1"/>
              </a:solidFill>
            </a:endParaRPr>
          </a:p>
        </p:txBody>
      </p:sp>
      <p:sp>
        <p:nvSpPr>
          <p:cNvPr id="4" name="Content Placeholder 2">
            <a:extLst>
              <a:ext uri="{FF2B5EF4-FFF2-40B4-BE49-F238E27FC236}">
                <a16:creationId xmlns:a16="http://schemas.microsoft.com/office/drawing/2014/main" id="{6A20CA96-A303-7E95-4434-0FA566C0BF16}"/>
              </a:ext>
            </a:extLst>
          </p:cNvPr>
          <p:cNvSpPr txBox="1">
            <a:spLocks/>
          </p:cNvSpPr>
          <p:nvPr/>
        </p:nvSpPr>
        <p:spPr>
          <a:xfrm>
            <a:off x="6096000" y="2579915"/>
            <a:ext cx="4670960" cy="3615267"/>
          </a:xfrm>
          <a:prstGeom prst="rect">
            <a:avLst/>
          </a:prstGeom>
        </p:spPr>
        <p:txBody>
          <a:bodyPr vert="horz" lIns="91440" tIns="45720" rIns="91440" bIns="45720" rtlCol="0" anchor="ctr">
            <a:normAutofit fontScale="925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i="1" dirty="0">
                <a:solidFill>
                  <a:schemeClr val="tx1"/>
                </a:solidFill>
              </a:rPr>
              <a:t>Speech Based</a:t>
            </a:r>
          </a:p>
          <a:p>
            <a:r>
              <a:rPr lang="en-US" i="1" dirty="0">
                <a:solidFill>
                  <a:schemeClr val="tx1"/>
                </a:solidFill>
              </a:rPr>
              <a:t>Potential Confounders:</a:t>
            </a:r>
          </a:p>
          <a:p>
            <a:pPr lvl="1"/>
            <a:r>
              <a:rPr lang="en-US" i="1" dirty="0">
                <a:solidFill>
                  <a:schemeClr val="tx1"/>
                </a:solidFill>
              </a:rPr>
              <a:t>Speaker</a:t>
            </a:r>
          </a:p>
          <a:p>
            <a:pPr lvl="1"/>
            <a:r>
              <a:rPr lang="en-US" i="1" dirty="0">
                <a:solidFill>
                  <a:schemeClr val="tx1"/>
                </a:solidFill>
              </a:rPr>
              <a:t>Recording setup</a:t>
            </a:r>
          </a:p>
          <a:p>
            <a:r>
              <a:rPr lang="en-US" i="1" dirty="0">
                <a:solidFill>
                  <a:schemeClr val="tx1"/>
                </a:solidFill>
              </a:rPr>
              <a:t>Short audio clip</a:t>
            </a:r>
          </a:p>
          <a:p>
            <a:pPr marL="0" indent="0">
              <a:buNone/>
            </a:pPr>
            <a:endParaRPr lang="en-US" i="1" dirty="0">
              <a:solidFill>
                <a:schemeClr val="tx1"/>
              </a:solidFill>
            </a:endParaRPr>
          </a:p>
          <a:p>
            <a:pPr marL="0" indent="0">
              <a:buNone/>
            </a:pPr>
            <a:r>
              <a:rPr lang="en-US" i="1" dirty="0">
                <a:solidFill>
                  <a:schemeClr val="tx1"/>
                </a:solidFill>
              </a:rPr>
              <a:t>Models:</a:t>
            </a:r>
          </a:p>
          <a:p>
            <a:pPr marL="0" indent="0">
              <a:buNone/>
            </a:pPr>
            <a:r>
              <a:rPr lang="en-US" i="1" dirty="0">
                <a:solidFill>
                  <a:schemeClr val="tx1"/>
                </a:solidFill>
              </a:rPr>
              <a:t>Convolutional Neural Network </a:t>
            </a:r>
          </a:p>
          <a:p>
            <a:pPr marL="0" indent="0">
              <a:buNone/>
            </a:pPr>
            <a:r>
              <a:rPr lang="en-US" i="1" dirty="0">
                <a:solidFill>
                  <a:schemeClr val="tx1"/>
                </a:solidFill>
              </a:rPr>
              <a:t>(x-vector)</a:t>
            </a:r>
          </a:p>
          <a:p>
            <a:pPr marL="0" indent="0">
              <a:buFont typeface="Wingdings 3" panose="05040102010807070707" pitchFamily="18" charset="2"/>
              <a:buNone/>
            </a:pPr>
            <a:r>
              <a:rPr lang="en-CA" i="1" dirty="0">
                <a:solidFill>
                  <a:schemeClr val="tx1"/>
                </a:solidFill>
              </a:rPr>
              <a:t>Fine-tuned Audio Transformer</a:t>
            </a:r>
          </a:p>
        </p:txBody>
      </p:sp>
      <p:pic>
        <p:nvPicPr>
          <p:cNvPr id="6" name="Graphic 5" descr="Document outline">
            <a:extLst>
              <a:ext uri="{FF2B5EF4-FFF2-40B4-BE49-F238E27FC236}">
                <a16:creationId xmlns:a16="http://schemas.microsoft.com/office/drawing/2014/main" id="{01EC8A71-0E24-7814-91AD-890F74BDBC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13078" y="2408465"/>
            <a:ext cx="914400" cy="914400"/>
          </a:xfrm>
          <a:prstGeom prst="rect">
            <a:avLst/>
          </a:prstGeom>
        </p:spPr>
      </p:pic>
      <p:pic>
        <p:nvPicPr>
          <p:cNvPr id="8" name="Graphic 7" descr="Chat outline">
            <a:extLst>
              <a:ext uri="{FF2B5EF4-FFF2-40B4-BE49-F238E27FC236}">
                <a16:creationId xmlns:a16="http://schemas.microsoft.com/office/drawing/2014/main" id="{55207601-FA4F-7375-D41B-D881BAE354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22669" y="2151290"/>
            <a:ext cx="1171575" cy="1171575"/>
          </a:xfrm>
          <a:prstGeom prst="rect">
            <a:avLst/>
          </a:prstGeom>
        </p:spPr>
      </p:pic>
    </p:spTree>
    <p:extLst>
      <p:ext uri="{BB962C8B-B14F-4D97-AF65-F5344CB8AC3E}">
        <p14:creationId xmlns:p14="http://schemas.microsoft.com/office/powerpoint/2010/main" val="2895528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FB9F-F7B0-53A7-5EA4-7483E707E16E}"/>
              </a:ext>
            </a:extLst>
          </p:cNvPr>
          <p:cNvSpPr>
            <a:spLocks noGrp="1"/>
          </p:cNvSpPr>
          <p:nvPr>
            <p:ph type="title"/>
          </p:nvPr>
        </p:nvSpPr>
        <p:spPr>
          <a:xfrm>
            <a:off x="488269" y="662818"/>
            <a:ext cx="8534400" cy="1507067"/>
          </a:xfrm>
        </p:spPr>
        <p:txBody>
          <a:bodyPr>
            <a:normAutofit fontScale="90000"/>
          </a:bodyPr>
          <a:lstStyle/>
          <a:p>
            <a:r>
              <a:rPr lang="en-US" dirty="0"/>
              <a:t>Recent Work:</a:t>
            </a:r>
            <a:br>
              <a:rPr lang="en-US" dirty="0"/>
            </a:br>
            <a:r>
              <a:rPr lang="en-US" dirty="0"/>
              <a:t>Lang ID</a:t>
            </a:r>
            <a:br>
              <a:rPr lang="en-US" dirty="0"/>
            </a:br>
            <a:endParaRPr lang="en-CA" dirty="0"/>
          </a:p>
        </p:txBody>
      </p:sp>
      <p:sp>
        <p:nvSpPr>
          <p:cNvPr id="3" name="Content Placeholder 2">
            <a:extLst>
              <a:ext uri="{FF2B5EF4-FFF2-40B4-BE49-F238E27FC236}">
                <a16:creationId xmlns:a16="http://schemas.microsoft.com/office/drawing/2014/main" id="{0AFF273F-773A-113A-C4B4-32E150B9D470}"/>
              </a:ext>
            </a:extLst>
          </p:cNvPr>
          <p:cNvSpPr>
            <a:spLocks noGrp="1"/>
          </p:cNvSpPr>
          <p:nvPr>
            <p:ph idx="1"/>
          </p:nvPr>
        </p:nvSpPr>
        <p:spPr>
          <a:xfrm>
            <a:off x="488269" y="1841684"/>
            <a:ext cx="4670960" cy="3615267"/>
          </a:xfrm>
        </p:spPr>
        <p:txBody>
          <a:bodyPr>
            <a:normAutofit/>
          </a:bodyPr>
          <a:lstStyle/>
          <a:p>
            <a:pPr marL="0" indent="0">
              <a:buNone/>
            </a:pPr>
            <a:r>
              <a:rPr lang="en-US" sz="3200" i="1" dirty="0">
                <a:solidFill>
                  <a:schemeClr val="tx1"/>
                </a:solidFill>
              </a:rPr>
              <a:t>How robust are LID models to changes in recording domain?</a:t>
            </a:r>
          </a:p>
          <a:p>
            <a:pPr marL="0" indent="0">
              <a:buNone/>
            </a:pPr>
            <a:endParaRPr lang="en-CA" i="1" dirty="0">
              <a:solidFill>
                <a:schemeClr val="tx1"/>
              </a:solidFill>
            </a:endParaRPr>
          </a:p>
        </p:txBody>
      </p:sp>
      <p:sp>
        <p:nvSpPr>
          <p:cNvPr id="4" name="Content Placeholder 2">
            <a:extLst>
              <a:ext uri="{FF2B5EF4-FFF2-40B4-BE49-F238E27FC236}">
                <a16:creationId xmlns:a16="http://schemas.microsoft.com/office/drawing/2014/main" id="{6A20CA96-A303-7E95-4434-0FA566C0BF16}"/>
              </a:ext>
            </a:extLst>
          </p:cNvPr>
          <p:cNvSpPr txBox="1">
            <a:spLocks/>
          </p:cNvSpPr>
          <p:nvPr/>
        </p:nvSpPr>
        <p:spPr>
          <a:xfrm>
            <a:off x="6096000" y="2579915"/>
            <a:ext cx="4670960" cy="361526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endParaRPr lang="en-CA" i="1" dirty="0">
              <a:solidFill>
                <a:schemeClr val="tx1"/>
              </a:solidFill>
            </a:endParaRPr>
          </a:p>
        </p:txBody>
      </p:sp>
      <p:sp>
        <p:nvSpPr>
          <p:cNvPr id="6" name="TextBox 5">
            <a:extLst>
              <a:ext uri="{FF2B5EF4-FFF2-40B4-BE49-F238E27FC236}">
                <a16:creationId xmlns:a16="http://schemas.microsoft.com/office/drawing/2014/main" id="{A2A8AD5B-3823-308B-5106-A827DBECFA88}"/>
              </a:ext>
            </a:extLst>
          </p:cNvPr>
          <p:cNvSpPr txBox="1"/>
          <p:nvPr/>
        </p:nvSpPr>
        <p:spPr>
          <a:xfrm>
            <a:off x="368027" y="5681882"/>
            <a:ext cx="8774884" cy="923330"/>
          </a:xfrm>
          <a:prstGeom prst="rect">
            <a:avLst/>
          </a:prstGeom>
          <a:noFill/>
        </p:spPr>
        <p:txBody>
          <a:bodyPr wrap="square">
            <a:spAutoFit/>
          </a:bodyPr>
          <a:lstStyle/>
          <a:p>
            <a:r>
              <a:rPr lang="en-US" dirty="0"/>
              <a:t>Sullivan, P., </a:t>
            </a:r>
            <a:r>
              <a:rPr lang="en-US" dirty="0" err="1"/>
              <a:t>Elmadany</a:t>
            </a:r>
            <a:r>
              <a:rPr lang="en-US" dirty="0"/>
              <a:t>, A., Abdul-</a:t>
            </a:r>
            <a:r>
              <a:rPr lang="en-US" dirty="0" err="1"/>
              <a:t>Mageed</a:t>
            </a:r>
            <a:r>
              <a:rPr lang="en-US" dirty="0"/>
              <a:t>, M. (2023) On the Robustness of Arabic Speech Dialect Identification. Proc. INTERSPEECH 2023, 5326-5330, </a:t>
            </a:r>
            <a:r>
              <a:rPr lang="en-US" dirty="0" err="1"/>
              <a:t>doi</a:t>
            </a:r>
            <a:r>
              <a:rPr lang="en-US" dirty="0"/>
              <a:t>: 10.21437/Interspeech.2023-1005</a:t>
            </a:r>
            <a:endParaRPr lang="en-CA" dirty="0"/>
          </a:p>
        </p:txBody>
      </p:sp>
      <p:pic>
        <p:nvPicPr>
          <p:cNvPr id="10" name="Picture 9" descr="Front view of a bull">
            <a:extLst>
              <a:ext uri="{FF2B5EF4-FFF2-40B4-BE49-F238E27FC236}">
                <a16:creationId xmlns:a16="http://schemas.microsoft.com/office/drawing/2014/main" id="{5B8BE762-3255-AC4E-FBE4-56A6A0FFF6B0}"/>
              </a:ext>
            </a:extLst>
          </p:cNvPr>
          <p:cNvPicPr>
            <a:picLocks noChangeAspect="1"/>
          </p:cNvPicPr>
          <p:nvPr/>
        </p:nvPicPr>
        <p:blipFill>
          <a:blip r:embed="rId2"/>
          <a:stretch>
            <a:fillRect/>
          </a:stretch>
        </p:blipFill>
        <p:spPr>
          <a:xfrm>
            <a:off x="5077118" y="912294"/>
            <a:ext cx="3772772" cy="2515181"/>
          </a:xfrm>
          <a:prstGeom prst="rect">
            <a:avLst/>
          </a:prstGeom>
        </p:spPr>
      </p:pic>
      <p:pic>
        <p:nvPicPr>
          <p:cNvPr id="12" name="Picture 11" descr="Hands with red manicure holding teacup">
            <a:extLst>
              <a:ext uri="{FF2B5EF4-FFF2-40B4-BE49-F238E27FC236}">
                <a16:creationId xmlns:a16="http://schemas.microsoft.com/office/drawing/2014/main" id="{C10583BD-81C9-C903-A1C5-9A543A49422D}"/>
              </a:ext>
            </a:extLst>
          </p:cNvPr>
          <p:cNvPicPr>
            <a:picLocks noChangeAspect="1"/>
          </p:cNvPicPr>
          <p:nvPr/>
        </p:nvPicPr>
        <p:blipFill>
          <a:blip r:embed="rId3"/>
          <a:stretch>
            <a:fillRect/>
          </a:stretch>
        </p:blipFill>
        <p:spPr>
          <a:xfrm>
            <a:off x="7828502" y="2618430"/>
            <a:ext cx="3627534" cy="2438150"/>
          </a:xfrm>
          <a:prstGeom prst="rect">
            <a:avLst/>
          </a:prstGeom>
        </p:spPr>
      </p:pic>
      <p:sp>
        <p:nvSpPr>
          <p:cNvPr id="13" name="Content Placeholder 2">
            <a:extLst>
              <a:ext uri="{FF2B5EF4-FFF2-40B4-BE49-F238E27FC236}">
                <a16:creationId xmlns:a16="http://schemas.microsoft.com/office/drawing/2014/main" id="{21842804-66B6-EEC3-EB67-0F86F1370463}"/>
              </a:ext>
            </a:extLst>
          </p:cNvPr>
          <p:cNvSpPr txBox="1">
            <a:spLocks/>
          </p:cNvSpPr>
          <p:nvPr/>
        </p:nvSpPr>
        <p:spPr>
          <a:xfrm>
            <a:off x="7153013" y="2119903"/>
            <a:ext cx="4670960" cy="361526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i="1" dirty="0">
                <a:solidFill>
                  <a:schemeClr val="tx1"/>
                </a:solidFill>
              </a:rPr>
              <a:t>or</a:t>
            </a:r>
          </a:p>
          <a:p>
            <a:pPr marL="0" indent="0">
              <a:buFont typeface="Wingdings 3" panose="05040102010807070707" pitchFamily="18" charset="2"/>
              <a:buNone/>
            </a:pPr>
            <a:endParaRPr lang="en-CA" i="1" dirty="0">
              <a:solidFill>
                <a:schemeClr val="tx1"/>
              </a:solidFill>
            </a:endParaRPr>
          </a:p>
        </p:txBody>
      </p:sp>
    </p:spTree>
    <p:extLst>
      <p:ext uri="{BB962C8B-B14F-4D97-AF65-F5344CB8AC3E}">
        <p14:creationId xmlns:p14="http://schemas.microsoft.com/office/powerpoint/2010/main" val="2484108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FB9F-F7B0-53A7-5EA4-7483E707E16E}"/>
              </a:ext>
            </a:extLst>
          </p:cNvPr>
          <p:cNvSpPr>
            <a:spLocks noGrp="1"/>
          </p:cNvSpPr>
          <p:nvPr>
            <p:ph type="title"/>
          </p:nvPr>
        </p:nvSpPr>
        <p:spPr>
          <a:xfrm>
            <a:off x="488269" y="662818"/>
            <a:ext cx="8534400" cy="1507067"/>
          </a:xfrm>
        </p:spPr>
        <p:txBody>
          <a:bodyPr>
            <a:normAutofit fontScale="90000"/>
          </a:bodyPr>
          <a:lstStyle/>
          <a:p>
            <a:r>
              <a:rPr lang="en-US" dirty="0"/>
              <a:t>Recent Work:</a:t>
            </a:r>
            <a:br>
              <a:rPr lang="en-US" dirty="0"/>
            </a:br>
            <a:r>
              <a:rPr lang="en-US" dirty="0"/>
              <a:t>Lang ID</a:t>
            </a:r>
            <a:br>
              <a:rPr lang="en-US" dirty="0"/>
            </a:br>
            <a:endParaRPr lang="en-CA" dirty="0"/>
          </a:p>
        </p:txBody>
      </p:sp>
      <p:sp>
        <p:nvSpPr>
          <p:cNvPr id="4" name="Content Placeholder 2">
            <a:extLst>
              <a:ext uri="{FF2B5EF4-FFF2-40B4-BE49-F238E27FC236}">
                <a16:creationId xmlns:a16="http://schemas.microsoft.com/office/drawing/2014/main" id="{6A20CA96-A303-7E95-4434-0FA566C0BF16}"/>
              </a:ext>
            </a:extLst>
          </p:cNvPr>
          <p:cNvSpPr txBox="1">
            <a:spLocks/>
          </p:cNvSpPr>
          <p:nvPr/>
        </p:nvSpPr>
        <p:spPr>
          <a:xfrm>
            <a:off x="6096000" y="2579915"/>
            <a:ext cx="4670960" cy="361526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endParaRPr lang="en-CA" i="1" dirty="0">
              <a:solidFill>
                <a:schemeClr val="tx1"/>
              </a:solidFill>
            </a:endParaRPr>
          </a:p>
        </p:txBody>
      </p:sp>
      <p:sp>
        <p:nvSpPr>
          <p:cNvPr id="6" name="TextBox 5">
            <a:extLst>
              <a:ext uri="{FF2B5EF4-FFF2-40B4-BE49-F238E27FC236}">
                <a16:creationId xmlns:a16="http://schemas.microsoft.com/office/drawing/2014/main" id="{A2A8AD5B-3823-308B-5106-A827DBECFA88}"/>
              </a:ext>
            </a:extLst>
          </p:cNvPr>
          <p:cNvSpPr txBox="1"/>
          <p:nvPr/>
        </p:nvSpPr>
        <p:spPr>
          <a:xfrm>
            <a:off x="368027" y="5681882"/>
            <a:ext cx="8774884" cy="923330"/>
          </a:xfrm>
          <a:prstGeom prst="rect">
            <a:avLst/>
          </a:prstGeom>
          <a:noFill/>
        </p:spPr>
        <p:txBody>
          <a:bodyPr wrap="square">
            <a:spAutoFit/>
          </a:bodyPr>
          <a:lstStyle/>
          <a:p>
            <a:r>
              <a:rPr lang="en-US" dirty="0"/>
              <a:t>Sullivan, P., </a:t>
            </a:r>
            <a:r>
              <a:rPr lang="en-US" dirty="0" err="1"/>
              <a:t>Elmadany</a:t>
            </a:r>
            <a:r>
              <a:rPr lang="en-US" dirty="0"/>
              <a:t>, A., Abdul-</a:t>
            </a:r>
            <a:r>
              <a:rPr lang="en-US" dirty="0" err="1"/>
              <a:t>Mageed</a:t>
            </a:r>
            <a:r>
              <a:rPr lang="en-US" dirty="0"/>
              <a:t>, M. (2023) On the Robustness of Arabic Speech Dialect Identification. Proc. INTERSPEECH 2023, 5326-5330, </a:t>
            </a:r>
            <a:r>
              <a:rPr lang="en-US" dirty="0" err="1"/>
              <a:t>doi</a:t>
            </a:r>
            <a:r>
              <a:rPr lang="en-US" dirty="0"/>
              <a:t>: 10.21437/Interspeech.2023-1005</a:t>
            </a:r>
            <a:endParaRPr lang="en-CA" dirty="0"/>
          </a:p>
        </p:txBody>
      </p:sp>
      <p:sp>
        <p:nvSpPr>
          <p:cNvPr id="8" name="TextBox 7">
            <a:extLst>
              <a:ext uri="{FF2B5EF4-FFF2-40B4-BE49-F238E27FC236}">
                <a16:creationId xmlns:a16="http://schemas.microsoft.com/office/drawing/2014/main" id="{F55C1CD0-BC9F-983E-68AE-78CDECA5E510}"/>
              </a:ext>
            </a:extLst>
          </p:cNvPr>
          <p:cNvSpPr txBox="1"/>
          <p:nvPr/>
        </p:nvSpPr>
        <p:spPr>
          <a:xfrm>
            <a:off x="192091" y="2060547"/>
            <a:ext cx="6535880" cy="2677656"/>
          </a:xfrm>
          <a:prstGeom prst="rect">
            <a:avLst/>
          </a:prstGeom>
          <a:noFill/>
        </p:spPr>
        <p:txBody>
          <a:bodyPr wrap="square">
            <a:spAutoFit/>
          </a:bodyPr>
          <a:lstStyle/>
          <a:p>
            <a:pPr marL="285750" indent="-285750">
              <a:buFont typeface="Arial" panose="020B0604020202020204" pitchFamily="34" charset="0"/>
              <a:buChar char="•"/>
            </a:pPr>
            <a:r>
              <a:rPr lang="en-US" sz="2400" dirty="0"/>
              <a:t>Arabic Dialect ID</a:t>
            </a:r>
          </a:p>
          <a:p>
            <a:pPr marL="285750" indent="-285750">
              <a:buFont typeface="Arial" panose="020B0604020202020204" pitchFamily="34" charset="0"/>
              <a:buChar char="•"/>
            </a:pPr>
            <a:r>
              <a:rPr lang="en-US" sz="2400" dirty="0"/>
              <a:t>Evaluate Fine-tuned Audio Transformers</a:t>
            </a:r>
          </a:p>
          <a:p>
            <a:pPr marL="742950" lvl="1" indent="-285750">
              <a:buFont typeface="Arial" panose="020B0604020202020204" pitchFamily="34" charset="0"/>
              <a:buChar char="•"/>
            </a:pPr>
            <a:r>
              <a:rPr lang="en-US" sz="2400" dirty="0"/>
              <a:t>ADI17 fine-grain classification (Train)</a:t>
            </a:r>
          </a:p>
          <a:p>
            <a:pPr marL="742950" lvl="1" indent="-285750">
              <a:buFont typeface="Arial" panose="020B0604020202020204" pitchFamily="34" charset="0"/>
              <a:buChar char="•"/>
            </a:pPr>
            <a:r>
              <a:rPr lang="en-US" sz="2400" dirty="0"/>
              <a:t>ADI5 coarse-grain classification (Test)</a:t>
            </a:r>
          </a:p>
          <a:p>
            <a:pPr marL="285750" indent="-285750">
              <a:buFont typeface="Arial" panose="020B0604020202020204" pitchFamily="34" charset="0"/>
              <a:buChar char="•"/>
            </a:pPr>
            <a:r>
              <a:rPr lang="en-US" sz="2400" dirty="0"/>
              <a:t>Major drop in performance</a:t>
            </a:r>
          </a:p>
          <a:p>
            <a:pPr marL="742950" lvl="1" indent="-285750">
              <a:buFont typeface="Arial" panose="020B0604020202020204" pitchFamily="34" charset="0"/>
              <a:buChar char="•"/>
            </a:pPr>
            <a:r>
              <a:rPr lang="en-US" sz="2400" dirty="0"/>
              <a:t>F1 92% (ADI17 Test) </a:t>
            </a:r>
          </a:p>
          <a:p>
            <a:pPr marL="742950" lvl="1" indent="-285750">
              <a:buFont typeface="Arial" panose="020B0604020202020204" pitchFamily="34" charset="0"/>
              <a:buChar char="•"/>
            </a:pPr>
            <a:r>
              <a:rPr lang="en-US" sz="2400" dirty="0">
                <a:sym typeface="Wingdings" panose="05000000000000000000" pitchFamily="2" charset="2"/>
              </a:rPr>
              <a:t> 80% (ADI5 Test)!</a:t>
            </a:r>
          </a:p>
        </p:txBody>
      </p:sp>
      <p:pic>
        <p:nvPicPr>
          <p:cNvPr id="5" name="Picture 4" descr="A map of different countries/regions&#10;&#10;Description automatically generated">
            <a:extLst>
              <a:ext uri="{FF2B5EF4-FFF2-40B4-BE49-F238E27FC236}">
                <a16:creationId xmlns:a16="http://schemas.microsoft.com/office/drawing/2014/main" id="{957C01E5-C27C-ED54-B85E-653B3A0E7DBA}"/>
              </a:ext>
            </a:extLst>
          </p:cNvPr>
          <p:cNvPicPr>
            <a:picLocks noChangeAspect="1"/>
          </p:cNvPicPr>
          <p:nvPr/>
        </p:nvPicPr>
        <p:blipFill>
          <a:blip r:embed="rId2"/>
          <a:stretch>
            <a:fillRect/>
          </a:stretch>
        </p:blipFill>
        <p:spPr>
          <a:xfrm>
            <a:off x="6621504" y="2010461"/>
            <a:ext cx="5518840" cy="3035580"/>
          </a:xfrm>
          <a:prstGeom prst="rect">
            <a:avLst/>
          </a:prstGeom>
        </p:spPr>
      </p:pic>
    </p:spTree>
    <p:extLst>
      <p:ext uri="{BB962C8B-B14F-4D97-AF65-F5344CB8AC3E}">
        <p14:creationId xmlns:p14="http://schemas.microsoft.com/office/powerpoint/2010/main" val="1954291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FB9F-F7B0-53A7-5EA4-7483E707E16E}"/>
              </a:ext>
            </a:extLst>
          </p:cNvPr>
          <p:cNvSpPr>
            <a:spLocks noGrp="1"/>
          </p:cNvSpPr>
          <p:nvPr>
            <p:ph type="title"/>
          </p:nvPr>
        </p:nvSpPr>
        <p:spPr>
          <a:xfrm>
            <a:off x="488269" y="662818"/>
            <a:ext cx="8534400" cy="1507067"/>
          </a:xfrm>
        </p:spPr>
        <p:txBody>
          <a:bodyPr>
            <a:normAutofit fontScale="90000"/>
          </a:bodyPr>
          <a:lstStyle/>
          <a:p>
            <a:r>
              <a:rPr lang="en-US" dirty="0"/>
              <a:t>Recent Work:</a:t>
            </a:r>
            <a:br>
              <a:rPr lang="en-US" dirty="0"/>
            </a:br>
            <a:r>
              <a:rPr lang="en-US" dirty="0"/>
              <a:t>Lang ID</a:t>
            </a:r>
            <a:br>
              <a:rPr lang="en-US" dirty="0"/>
            </a:br>
            <a:endParaRPr lang="en-CA" dirty="0"/>
          </a:p>
        </p:txBody>
      </p:sp>
      <p:sp>
        <p:nvSpPr>
          <p:cNvPr id="4" name="Content Placeholder 2">
            <a:extLst>
              <a:ext uri="{FF2B5EF4-FFF2-40B4-BE49-F238E27FC236}">
                <a16:creationId xmlns:a16="http://schemas.microsoft.com/office/drawing/2014/main" id="{6A20CA96-A303-7E95-4434-0FA566C0BF16}"/>
              </a:ext>
            </a:extLst>
          </p:cNvPr>
          <p:cNvSpPr txBox="1">
            <a:spLocks/>
          </p:cNvSpPr>
          <p:nvPr/>
        </p:nvSpPr>
        <p:spPr>
          <a:xfrm>
            <a:off x="6096000" y="2579915"/>
            <a:ext cx="4670960" cy="361526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endParaRPr lang="en-CA" i="1" dirty="0">
              <a:solidFill>
                <a:schemeClr val="tx1"/>
              </a:solidFill>
            </a:endParaRPr>
          </a:p>
        </p:txBody>
      </p:sp>
      <p:sp>
        <p:nvSpPr>
          <p:cNvPr id="6" name="TextBox 5">
            <a:extLst>
              <a:ext uri="{FF2B5EF4-FFF2-40B4-BE49-F238E27FC236}">
                <a16:creationId xmlns:a16="http://schemas.microsoft.com/office/drawing/2014/main" id="{A2A8AD5B-3823-308B-5106-A827DBECFA88}"/>
              </a:ext>
            </a:extLst>
          </p:cNvPr>
          <p:cNvSpPr txBox="1"/>
          <p:nvPr/>
        </p:nvSpPr>
        <p:spPr>
          <a:xfrm>
            <a:off x="368027" y="5681882"/>
            <a:ext cx="8774884" cy="923330"/>
          </a:xfrm>
          <a:prstGeom prst="rect">
            <a:avLst/>
          </a:prstGeom>
          <a:noFill/>
        </p:spPr>
        <p:txBody>
          <a:bodyPr wrap="square">
            <a:spAutoFit/>
          </a:bodyPr>
          <a:lstStyle/>
          <a:p>
            <a:r>
              <a:rPr lang="en-US" dirty="0"/>
              <a:t>Sullivan, P., </a:t>
            </a:r>
            <a:r>
              <a:rPr lang="en-US" dirty="0" err="1"/>
              <a:t>Elmadany</a:t>
            </a:r>
            <a:r>
              <a:rPr lang="en-US" dirty="0"/>
              <a:t>, A., Abdul-</a:t>
            </a:r>
            <a:r>
              <a:rPr lang="en-US" dirty="0" err="1"/>
              <a:t>Mageed</a:t>
            </a:r>
            <a:r>
              <a:rPr lang="en-US" dirty="0"/>
              <a:t>, M. (2023) On the Robustness of Arabic Speech Dialect Identification. Proc. INTERSPEECH 2023, 5326-5330, </a:t>
            </a:r>
            <a:r>
              <a:rPr lang="en-US" dirty="0" err="1"/>
              <a:t>doi</a:t>
            </a:r>
            <a:r>
              <a:rPr lang="en-US" dirty="0"/>
              <a:t>: 10.21437/Interspeech.2023-1005</a:t>
            </a:r>
            <a:endParaRPr lang="en-CA" dirty="0"/>
          </a:p>
        </p:txBody>
      </p:sp>
      <p:sp>
        <p:nvSpPr>
          <p:cNvPr id="8" name="TextBox 7">
            <a:extLst>
              <a:ext uri="{FF2B5EF4-FFF2-40B4-BE49-F238E27FC236}">
                <a16:creationId xmlns:a16="http://schemas.microsoft.com/office/drawing/2014/main" id="{F55C1CD0-BC9F-983E-68AE-78CDECA5E510}"/>
              </a:ext>
            </a:extLst>
          </p:cNvPr>
          <p:cNvSpPr txBox="1"/>
          <p:nvPr/>
        </p:nvSpPr>
        <p:spPr>
          <a:xfrm>
            <a:off x="805342" y="2106714"/>
            <a:ext cx="8640661" cy="1938992"/>
          </a:xfrm>
          <a:prstGeom prst="rect">
            <a:avLst/>
          </a:prstGeom>
          <a:noFill/>
        </p:spPr>
        <p:txBody>
          <a:bodyPr wrap="square">
            <a:spAutoFit/>
          </a:bodyPr>
          <a:lstStyle/>
          <a:p>
            <a:r>
              <a:rPr lang="en-US" sz="2400" dirty="0"/>
              <a:t>Can noisy self-training prevent domain overfit?</a:t>
            </a:r>
          </a:p>
          <a:p>
            <a:endParaRPr lang="en-US" sz="2400" dirty="0"/>
          </a:p>
          <a:p>
            <a:pPr marL="285750" indent="-285750">
              <a:buFont typeface="Arial" panose="020B0604020202020204" pitchFamily="34" charset="0"/>
              <a:buChar char="•"/>
            </a:pPr>
            <a:r>
              <a:rPr lang="en-US" sz="2400" dirty="0"/>
              <a:t>Self-train on “silver”-label audio data</a:t>
            </a:r>
          </a:p>
          <a:p>
            <a:pPr marL="285750" indent="-285750">
              <a:buFont typeface="Arial" panose="020B0604020202020204" pitchFamily="34" charset="0"/>
              <a:buChar char="•"/>
            </a:pPr>
            <a:r>
              <a:rPr lang="en-US" sz="2400" dirty="0"/>
              <a:t>Evaluate on difficult television drama audio</a:t>
            </a:r>
          </a:p>
          <a:p>
            <a:pPr marL="285750" indent="-285750">
              <a:buFont typeface="Arial" panose="020B0604020202020204" pitchFamily="34" charset="0"/>
              <a:buChar char="•"/>
            </a:pPr>
            <a:r>
              <a:rPr lang="en-US" sz="2400" b="1" dirty="0"/>
              <a:t>Baseline 5% vs. Self-training 45%</a:t>
            </a:r>
          </a:p>
        </p:txBody>
      </p:sp>
    </p:spTree>
    <p:extLst>
      <p:ext uri="{BB962C8B-B14F-4D97-AF65-F5344CB8AC3E}">
        <p14:creationId xmlns:p14="http://schemas.microsoft.com/office/powerpoint/2010/main" val="2489523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97A81-BC0A-AD74-A42B-0FCCF820E15D}"/>
              </a:ext>
            </a:extLst>
          </p:cNvPr>
          <p:cNvSpPr>
            <a:spLocks noGrp="1"/>
          </p:cNvSpPr>
          <p:nvPr>
            <p:ph type="title"/>
          </p:nvPr>
        </p:nvSpPr>
        <p:spPr>
          <a:xfrm>
            <a:off x="432542" y="393505"/>
            <a:ext cx="8534400" cy="1507067"/>
          </a:xfrm>
        </p:spPr>
        <p:txBody>
          <a:bodyPr/>
          <a:lstStyle/>
          <a:p>
            <a:r>
              <a:rPr lang="en-US" dirty="0"/>
              <a:t>Takeaways</a:t>
            </a:r>
            <a:endParaRPr lang="en-CA" dirty="0"/>
          </a:p>
        </p:txBody>
      </p:sp>
      <p:sp>
        <p:nvSpPr>
          <p:cNvPr id="3" name="Content Placeholder 2">
            <a:extLst>
              <a:ext uri="{FF2B5EF4-FFF2-40B4-BE49-F238E27FC236}">
                <a16:creationId xmlns:a16="http://schemas.microsoft.com/office/drawing/2014/main" id="{0FF34EFC-0081-2F6A-1FF3-2174332B1003}"/>
              </a:ext>
            </a:extLst>
          </p:cNvPr>
          <p:cNvSpPr>
            <a:spLocks noGrp="1"/>
          </p:cNvSpPr>
          <p:nvPr>
            <p:ph idx="1"/>
          </p:nvPr>
        </p:nvSpPr>
        <p:spPr>
          <a:xfrm>
            <a:off x="432541" y="2120318"/>
            <a:ext cx="6488376" cy="4213370"/>
          </a:xfrm>
        </p:spPr>
        <p:txBody>
          <a:bodyPr/>
          <a:lstStyle/>
          <a:p>
            <a:r>
              <a:rPr lang="en-US" dirty="0">
                <a:solidFill>
                  <a:schemeClr val="tx1"/>
                </a:solidFill>
              </a:rPr>
              <a:t>Take care!</a:t>
            </a:r>
          </a:p>
          <a:p>
            <a:pPr lvl="1"/>
            <a:r>
              <a:rPr lang="en-US" dirty="0">
                <a:solidFill>
                  <a:schemeClr val="tx1"/>
                </a:solidFill>
              </a:rPr>
              <a:t>Speakers!  </a:t>
            </a:r>
            <a:r>
              <a:rPr lang="en-US" dirty="0">
                <a:solidFill>
                  <a:schemeClr val="tx1"/>
                </a:solidFill>
                <a:sym typeface="Wingdings" panose="05000000000000000000" pitchFamily="2" charset="2"/>
              </a:rPr>
              <a:t> Isolate in one split</a:t>
            </a:r>
          </a:p>
          <a:p>
            <a:pPr lvl="1"/>
            <a:r>
              <a:rPr lang="en-US" dirty="0">
                <a:solidFill>
                  <a:schemeClr val="tx1"/>
                </a:solidFill>
                <a:sym typeface="Wingdings" panose="05000000000000000000" pitchFamily="2" charset="2"/>
              </a:rPr>
              <a:t>Time period   70 year old film vs. 40 year old</a:t>
            </a:r>
          </a:p>
          <a:p>
            <a:pPr lvl="1"/>
            <a:r>
              <a:rPr lang="en-US" dirty="0">
                <a:solidFill>
                  <a:schemeClr val="tx1"/>
                </a:solidFill>
                <a:sym typeface="Wingdings" panose="05000000000000000000" pitchFamily="2" charset="2"/>
              </a:rPr>
              <a:t>Languages  Need to select target languages with enough content </a:t>
            </a:r>
          </a:p>
          <a:p>
            <a:pPr lvl="1"/>
            <a:r>
              <a:rPr lang="en-US" dirty="0">
                <a:solidFill>
                  <a:schemeClr val="tx1"/>
                </a:solidFill>
                <a:sym typeface="Wingdings" panose="05000000000000000000" pitchFamily="2" charset="2"/>
              </a:rPr>
              <a:t>Gender bias in UNESCO production?</a:t>
            </a:r>
          </a:p>
          <a:p>
            <a:r>
              <a:rPr lang="en-US" dirty="0">
                <a:solidFill>
                  <a:schemeClr val="tx1"/>
                </a:solidFill>
              </a:rPr>
              <a:t>Can we self-train on adjacent domains?</a:t>
            </a:r>
            <a:endParaRPr lang="en-CA" dirty="0">
              <a:solidFill>
                <a:schemeClr val="tx1"/>
              </a:solidFill>
            </a:endParaRPr>
          </a:p>
        </p:txBody>
      </p:sp>
      <p:pic>
        <p:nvPicPr>
          <p:cNvPr id="4" name="Picture 3" descr="A picture containing building, wooden, wood&#10;&#10;Description automatically generated">
            <a:extLst>
              <a:ext uri="{FF2B5EF4-FFF2-40B4-BE49-F238E27FC236}">
                <a16:creationId xmlns:a16="http://schemas.microsoft.com/office/drawing/2014/main" id="{CE25104F-2CFC-A1B6-A98C-607BB288515A}"/>
              </a:ext>
            </a:extLst>
          </p:cNvPr>
          <p:cNvPicPr>
            <a:picLocks noChangeAspect="1"/>
          </p:cNvPicPr>
          <p:nvPr/>
        </p:nvPicPr>
        <p:blipFill>
          <a:blip r:embed="rId2"/>
          <a:stretch>
            <a:fillRect/>
          </a:stretch>
        </p:blipFill>
        <p:spPr>
          <a:xfrm rot="5400000">
            <a:off x="6195032" y="861032"/>
            <a:ext cx="6853677" cy="5140258"/>
          </a:xfrm>
          <a:prstGeom prst="rect">
            <a:avLst/>
          </a:prstGeom>
        </p:spPr>
      </p:pic>
    </p:spTree>
    <p:extLst>
      <p:ext uri="{BB962C8B-B14F-4D97-AF65-F5344CB8AC3E}">
        <p14:creationId xmlns:p14="http://schemas.microsoft.com/office/powerpoint/2010/main" val="302310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97A81-BC0A-AD74-A42B-0FCCF820E15D}"/>
              </a:ext>
            </a:extLst>
          </p:cNvPr>
          <p:cNvSpPr>
            <a:spLocks noGrp="1"/>
          </p:cNvSpPr>
          <p:nvPr>
            <p:ph type="title"/>
          </p:nvPr>
        </p:nvSpPr>
        <p:spPr>
          <a:xfrm>
            <a:off x="432542" y="393505"/>
            <a:ext cx="8534400" cy="1507067"/>
          </a:xfrm>
        </p:spPr>
        <p:txBody>
          <a:bodyPr/>
          <a:lstStyle/>
          <a:p>
            <a:r>
              <a:rPr lang="en-US" dirty="0"/>
              <a:t>Building a Dataset</a:t>
            </a:r>
            <a:br>
              <a:rPr lang="en-US" dirty="0"/>
            </a:br>
            <a:r>
              <a:rPr lang="en-US" dirty="0"/>
              <a:t>Train – Dev - Test</a:t>
            </a:r>
            <a:endParaRPr lang="en-CA" dirty="0"/>
          </a:p>
        </p:txBody>
      </p:sp>
      <p:pic>
        <p:nvPicPr>
          <p:cNvPr id="5" name="Google Shape;216;g23946b02bd3_1_0" descr="UNE_6478.jpg">
            <a:extLst>
              <a:ext uri="{FF2B5EF4-FFF2-40B4-BE49-F238E27FC236}">
                <a16:creationId xmlns:a16="http://schemas.microsoft.com/office/drawing/2014/main" id="{6560395D-7D91-5F0A-8B35-3E2535D02E25}"/>
              </a:ext>
            </a:extLst>
          </p:cNvPr>
          <p:cNvPicPr preferRelativeResize="0"/>
          <p:nvPr/>
        </p:nvPicPr>
        <p:blipFill rotWithShape="1">
          <a:blip r:embed="rId2">
            <a:alphaModFix/>
          </a:blip>
          <a:srcRect/>
          <a:stretch/>
        </p:blipFill>
        <p:spPr>
          <a:xfrm>
            <a:off x="7637060" y="-1"/>
            <a:ext cx="4554940" cy="6858001"/>
          </a:xfrm>
          <a:prstGeom prst="rect">
            <a:avLst/>
          </a:prstGeom>
          <a:noFill/>
          <a:ln>
            <a:noFill/>
          </a:ln>
        </p:spPr>
      </p:pic>
      <p:sp>
        <p:nvSpPr>
          <p:cNvPr id="10" name="TextBox 9">
            <a:extLst>
              <a:ext uri="{FF2B5EF4-FFF2-40B4-BE49-F238E27FC236}">
                <a16:creationId xmlns:a16="http://schemas.microsoft.com/office/drawing/2014/main" id="{8DBFA9C6-448F-80CB-2D30-BBE2BFBEC809}"/>
              </a:ext>
            </a:extLst>
          </p:cNvPr>
          <p:cNvSpPr txBox="1"/>
          <p:nvPr/>
        </p:nvSpPr>
        <p:spPr>
          <a:xfrm>
            <a:off x="911216" y="1624686"/>
            <a:ext cx="5791587" cy="5509200"/>
          </a:xfrm>
          <a:prstGeom prst="rect">
            <a:avLst/>
          </a:prstGeom>
          <a:noFill/>
        </p:spPr>
        <p:txBody>
          <a:bodyPr wrap="square" rtlCol="0">
            <a:spAutoFit/>
          </a:bodyPr>
          <a:lstStyle/>
          <a:p>
            <a:endParaRPr lang="en-US" dirty="0"/>
          </a:p>
          <a:p>
            <a:r>
              <a:rPr lang="en-US" sz="2000" dirty="0"/>
              <a:t>Music?  </a:t>
            </a:r>
            <a:r>
              <a:rPr lang="en-US" sz="2000" dirty="0">
                <a:sym typeface="Wingdings" panose="05000000000000000000" pitchFamily="2" charset="2"/>
              </a:rPr>
              <a:t> Filter out</a:t>
            </a:r>
          </a:p>
          <a:p>
            <a:endParaRPr lang="en-US" sz="2000" dirty="0"/>
          </a:p>
          <a:p>
            <a:r>
              <a:rPr lang="en-US" sz="2000" dirty="0"/>
              <a:t>Multilingual? </a:t>
            </a:r>
            <a:r>
              <a:rPr lang="en-US" sz="2000" dirty="0">
                <a:sym typeface="Wingdings" panose="05000000000000000000" pitchFamily="2" charset="2"/>
              </a:rPr>
              <a:t> Put in challenge set</a:t>
            </a:r>
            <a:endParaRPr lang="en-US" sz="2000" dirty="0"/>
          </a:p>
          <a:p>
            <a:endParaRPr lang="en-US" sz="2000" dirty="0"/>
          </a:p>
          <a:p>
            <a:r>
              <a:rPr lang="en-US" sz="2000" dirty="0"/>
              <a:t>Languages </a:t>
            </a:r>
            <a:r>
              <a:rPr lang="en-US" sz="2000" dirty="0">
                <a:sym typeface="Wingdings" panose="05000000000000000000" pitchFamily="2" charset="2"/>
              </a:rPr>
              <a:t> Split into challenge or main sets</a:t>
            </a:r>
            <a:endParaRPr lang="en-CA" sz="2000" dirty="0"/>
          </a:p>
          <a:p>
            <a:endParaRPr lang="en-US" sz="2000" dirty="0"/>
          </a:p>
          <a:p>
            <a:r>
              <a:rPr lang="en-US" sz="2000" dirty="0"/>
              <a:t>Speakers?  </a:t>
            </a:r>
            <a:r>
              <a:rPr lang="en-US" sz="2000" dirty="0">
                <a:sym typeface="Wingdings" panose="05000000000000000000" pitchFamily="2" charset="2"/>
              </a:rPr>
              <a:t>  Put in only </a:t>
            </a:r>
            <a:r>
              <a:rPr lang="en-US" sz="2000" i="1" dirty="0">
                <a:sym typeface="Wingdings" panose="05000000000000000000" pitchFamily="2" charset="2"/>
              </a:rPr>
              <a:t>one</a:t>
            </a:r>
            <a:r>
              <a:rPr lang="en-US" sz="2000" dirty="0">
                <a:sym typeface="Wingdings" panose="05000000000000000000" pitchFamily="2" charset="2"/>
              </a:rPr>
              <a:t> split</a:t>
            </a:r>
          </a:p>
          <a:p>
            <a:endParaRPr lang="en-US" sz="2000" dirty="0">
              <a:sym typeface="Wingdings" panose="05000000000000000000" pitchFamily="2" charset="2"/>
            </a:endParaRPr>
          </a:p>
          <a:p>
            <a:r>
              <a:rPr lang="en-US" sz="2000" dirty="0"/>
              <a:t>Linked Recordings? </a:t>
            </a:r>
            <a:r>
              <a:rPr lang="en-US" sz="2000" dirty="0">
                <a:sym typeface="Wingdings" panose="05000000000000000000" pitchFamily="2" charset="2"/>
              </a:rPr>
              <a:t> Put in only </a:t>
            </a:r>
            <a:r>
              <a:rPr lang="en-US" sz="2000" i="1" dirty="0">
                <a:sym typeface="Wingdings" panose="05000000000000000000" pitchFamily="2" charset="2"/>
              </a:rPr>
              <a:t>one </a:t>
            </a:r>
            <a:r>
              <a:rPr lang="en-US" sz="2000" dirty="0">
                <a:sym typeface="Wingdings" panose="05000000000000000000" pitchFamily="2" charset="2"/>
              </a:rPr>
              <a:t>split</a:t>
            </a:r>
          </a:p>
          <a:p>
            <a:endParaRPr lang="en-US" sz="2000" dirty="0">
              <a:sym typeface="Wingdings" panose="05000000000000000000" pitchFamily="2" charset="2"/>
            </a:endParaRPr>
          </a:p>
          <a:p>
            <a:r>
              <a:rPr lang="en-US" sz="2000" dirty="0">
                <a:sym typeface="Wingdings" panose="05000000000000000000" pitchFamily="2" charset="2"/>
              </a:rPr>
              <a:t>Balance  Time? Language?</a:t>
            </a:r>
          </a:p>
          <a:p>
            <a:endParaRPr lang="en-US" sz="2000" dirty="0">
              <a:sym typeface="Wingdings" panose="05000000000000000000" pitchFamily="2" charset="2"/>
            </a:endParaRPr>
          </a:p>
          <a:p>
            <a:r>
              <a:rPr lang="en-US" sz="2000" dirty="0">
                <a:sym typeface="Wingdings" panose="05000000000000000000" pitchFamily="2" charset="2"/>
              </a:rPr>
              <a:t>READY FOR EXPERIMENTS!</a:t>
            </a:r>
            <a:endParaRPr lang="en-CA" sz="2000" dirty="0"/>
          </a:p>
          <a:p>
            <a:endParaRPr lang="en-US" dirty="0"/>
          </a:p>
          <a:p>
            <a:endParaRPr lang="en-CA" dirty="0"/>
          </a:p>
          <a:p>
            <a:endParaRPr lang="en-CA" dirty="0"/>
          </a:p>
        </p:txBody>
      </p:sp>
    </p:spTree>
    <p:extLst>
      <p:ext uri="{BB962C8B-B14F-4D97-AF65-F5344CB8AC3E}">
        <p14:creationId xmlns:p14="http://schemas.microsoft.com/office/powerpoint/2010/main" val="1836083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97A81-BC0A-AD74-A42B-0FCCF820E15D}"/>
              </a:ext>
            </a:extLst>
          </p:cNvPr>
          <p:cNvSpPr>
            <a:spLocks noGrp="1"/>
          </p:cNvSpPr>
          <p:nvPr>
            <p:ph type="title"/>
          </p:nvPr>
        </p:nvSpPr>
        <p:spPr>
          <a:xfrm>
            <a:off x="432542" y="393505"/>
            <a:ext cx="8534400" cy="1507067"/>
          </a:xfrm>
        </p:spPr>
        <p:txBody>
          <a:bodyPr/>
          <a:lstStyle/>
          <a:p>
            <a:r>
              <a:rPr lang="en-US" dirty="0"/>
              <a:t>Next Steps</a:t>
            </a:r>
            <a:endParaRPr lang="en-CA" dirty="0"/>
          </a:p>
        </p:txBody>
      </p:sp>
      <p:pic>
        <p:nvPicPr>
          <p:cNvPr id="5" name="Google Shape;216;g23946b02bd3_1_0" descr="UNE_6478.jpg">
            <a:extLst>
              <a:ext uri="{FF2B5EF4-FFF2-40B4-BE49-F238E27FC236}">
                <a16:creationId xmlns:a16="http://schemas.microsoft.com/office/drawing/2014/main" id="{6560395D-7D91-5F0A-8B35-3E2535D02E25}"/>
              </a:ext>
            </a:extLst>
          </p:cNvPr>
          <p:cNvPicPr preferRelativeResize="0"/>
          <p:nvPr/>
        </p:nvPicPr>
        <p:blipFill rotWithShape="1">
          <a:blip r:embed="rId2">
            <a:alphaModFix/>
          </a:blip>
          <a:srcRect/>
          <a:stretch/>
        </p:blipFill>
        <p:spPr>
          <a:xfrm>
            <a:off x="7637060" y="-1"/>
            <a:ext cx="4554940" cy="6858001"/>
          </a:xfrm>
          <a:prstGeom prst="rect">
            <a:avLst/>
          </a:prstGeom>
          <a:noFill/>
          <a:ln>
            <a:noFill/>
          </a:ln>
        </p:spPr>
      </p:pic>
      <p:sp>
        <p:nvSpPr>
          <p:cNvPr id="10" name="TextBox 9">
            <a:extLst>
              <a:ext uri="{FF2B5EF4-FFF2-40B4-BE49-F238E27FC236}">
                <a16:creationId xmlns:a16="http://schemas.microsoft.com/office/drawing/2014/main" id="{8DBFA9C6-448F-80CB-2D30-BBE2BFBEC809}"/>
              </a:ext>
            </a:extLst>
          </p:cNvPr>
          <p:cNvSpPr txBox="1"/>
          <p:nvPr/>
        </p:nvSpPr>
        <p:spPr>
          <a:xfrm>
            <a:off x="735047" y="2081360"/>
            <a:ext cx="6764711" cy="2800767"/>
          </a:xfrm>
          <a:prstGeom prst="rect">
            <a:avLst/>
          </a:prstGeom>
          <a:noFill/>
        </p:spPr>
        <p:txBody>
          <a:bodyPr wrap="square" rtlCol="0">
            <a:spAutoFit/>
          </a:bodyPr>
          <a:lstStyle/>
          <a:p>
            <a:r>
              <a:rPr lang="en-US" sz="2000" dirty="0"/>
              <a:t>Evaluate Language ID methods for archival audio</a:t>
            </a:r>
          </a:p>
          <a:p>
            <a:endParaRPr lang="en-US" sz="2000" dirty="0"/>
          </a:p>
          <a:p>
            <a:r>
              <a:rPr lang="en-US" sz="2000" dirty="0"/>
              <a:t>Analyze if age of audio impacts accuracy</a:t>
            </a:r>
          </a:p>
          <a:p>
            <a:endParaRPr lang="en-US" sz="2000" dirty="0"/>
          </a:p>
          <a:p>
            <a:r>
              <a:rPr lang="en-US" sz="2000" dirty="0"/>
              <a:t>Identify languages that need special care</a:t>
            </a:r>
          </a:p>
          <a:p>
            <a:endParaRPr lang="en-US" sz="2000" dirty="0"/>
          </a:p>
          <a:p>
            <a:r>
              <a:rPr lang="en-US" sz="2000" dirty="0"/>
              <a:t>Proceed to Speech Transcription and Summarization</a:t>
            </a:r>
          </a:p>
          <a:p>
            <a:endParaRPr lang="en-CA" dirty="0"/>
          </a:p>
          <a:p>
            <a:endParaRPr lang="en-CA" dirty="0"/>
          </a:p>
        </p:txBody>
      </p:sp>
    </p:spTree>
    <p:extLst>
      <p:ext uri="{BB962C8B-B14F-4D97-AF65-F5344CB8AC3E}">
        <p14:creationId xmlns:p14="http://schemas.microsoft.com/office/powerpoint/2010/main" val="4279402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EDA453D-E238-AF2C-EABE-D2F126964E77}"/>
              </a:ext>
            </a:extLst>
          </p:cNvPr>
          <p:cNvSpPr txBox="1"/>
          <p:nvPr/>
        </p:nvSpPr>
        <p:spPr>
          <a:xfrm>
            <a:off x="556332" y="1222899"/>
            <a:ext cx="11230200" cy="6721968"/>
          </a:xfrm>
          <a:prstGeom prst="rect">
            <a:avLst/>
          </a:prstGeom>
          <a:noFill/>
        </p:spPr>
        <p:txBody>
          <a:bodyPr wrap="square">
            <a:spAutoFit/>
          </a:bodyPr>
          <a:lstStyle/>
          <a:p>
            <a:pPr marL="25400" marR="0" lvl="0" algn="l" rtl="0">
              <a:lnSpc>
                <a:spcPct val="150000"/>
              </a:lnSpc>
              <a:spcBef>
                <a:spcPts val="500"/>
              </a:spcBef>
              <a:spcAft>
                <a:spcPts val="0"/>
              </a:spcAft>
              <a:buSzPts val="3200"/>
            </a:pPr>
            <a:endParaRPr lang="en-US" sz="7200" dirty="0"/>
          </a:p>
          <a:p>
            <a:pPr marL="25400" marR="0" lvl="0" algn="l" rtl="0">
              <a:lnSpc>
                <a:spcPct val="150000"/>
              </a:lnSpc>
              <a:spcBef>
                <a:spcPts val="500"/>
              </a:spcBef>
              <a:spcAft>
                <a:spcPts val="0"/>
              </a:spcAft>
              <a:buSzPts val="3200"/>
            </a:pPr>
            <a:endParaRPr lang="en-US" sz="7200" dirty="0"/>
          </a:p>
          <a:p>
            <a:pPr marL="25400" marR="0" lvl="0" algn="l" rtl="0">
              <a:lnSpc>
                <a:spcPct val="150000"/>
              </a:lnSpc>
              <a:spcBef>
                <a:spcPts val="500"/>
              </a:spcBef>
              <a:spcAft>
                <a:spcPts val="0"/>
              </a:spcAft>
              <a:buSzPts val="3200"/>
            </a:pPr>
            <a:r>
              <a:rPr lang="en-US" sz="7200" dirty="0"/>
              <a:t>Thank You!</a:t>
            </a:r>
          </a:p>
          <a:p>
            <a:pPr marL="482600" marR="0" lvl="0" indent="-457200" algn="l" rtl="0">
              <a:lnSpc>
                <a:spcPct val="150000"/>
              </a:lnSpc>
              <a:spcBef>
                <a:spcPts val="500"/>
              </a:spcBef>
              <a:spcAft>
                <a:spcPts val="0"/>
              </a:spcAft>
              <a:buSzPts val="3200"/>
              <a:buFont typeface="Arial" panose="020B0604020202020204" pitchFamily="34" charset="0"/>
              <a:buChar char="•"/>
            </a:pPr>
            <a:endParaRPr lang="en-US" sz="7200" dirty="0"/>
          </a:p>
        </p:txBody>
      </p:sp>
      <p:sp>
        <p:nvSpPr>
          <p:cNvPr id="2" name="Slide Number Placeholder 32">
            <a:extLst>
              <a:ext uri="{FF2B5EF4-FFF2-40B4-BE49-F238E27FC236}">
                <a16:creationId xmlns:a16="http://schemas.microsoft.com/office/drawing/2014/main" id="{7522A3F7-9C5F-F851-E799-FC52A8C23F22}"/>
              </a:ext>
            </a:extLst>
          </p:cNvPr>
          <p:cNvSpPr txBox="1">
            <a:spLocks/>
          </p:cNvSpPr>
          <p:nvPr/>
        </p:nvSpPr>
        <p:spPr>
          <a:xfrm>
            <a:off x="11513576" y="6277971"/>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1FC6F8-0BCD-47E9-9C64-690771D9C143}" type="slidenum">
              <a:rPr lang="en-US" smtClean="0"/>
              <a:pPr/>
              <a:t>17</a:t>
            </a:fld>
            <a:endParaRPr lang="en-US" dirty="0"/>
          </a:p>
        </p:txBody>
      </p:sp>
    </p:spTree>
    <p:extLst>
      <p:ext uri="{BB962C8B-B14F-4D97-AF65-F5344CB8AC3E}">
        <p14:creationId xmlns:p14="http://schemas.microsoft.com/office/powerpoint/2010/main" val="2717236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EDA453D-E238-AF2C-EABE-D2F126964E77}"/>
              </a:ext>
            </a:extLst>
          </p:cNvPr>
          <p:cNvSpPr txBox="1"/>
          <p:nvPr/>
        </p:nvSpPr>
        <p:spPr>
          <a:xfrm>
            <a:off x="556332" y="1222899"/>
            <a:ext cx="11230200" cy="3269741"/>
          </a:xfrm>
          <a:prstGeom prst="rect">
            <a:avLst/>
          </a:prstGeom>
          <a:noFill/>
        </p:spPr>
        <p:txBody>
          <a:bodyPr wrap="square">
            <a:spAutoFit/>
          </a:bodyPr>
          <a:lstStyle/>
          <a:p>
            <a:pPr marL="25400" marR="0" lvl="0" algn="l" rtl="0">
              <a:lnSpc>
                <a:spcPct val="150000"/>
              </a:lnSpc>
              <a:spcBef>
                <a:spcPts val="500"/>
              </a:spcBef>
              <a:spcAft>
                <a:spcPts val="0"/>
              </a:spcAft>
              <a:buSzPts val="3200"/>
            </a:pPr>
            <a:r>
              <a:rPr lang="en-US" sz="7200" dirty="0"/>
              <a:t>Archival Diplomatics</a:t>
            </a:r>
          </a:p>
          <a:p>
            <a:pPr marL="482600" marR="0" lvl="0" indent="-457200" algn="l" rtl="0">
              <a:lnSpc>
                <a:spcPct val="150000"/>
              </a:lnSpc>
              <a:spcBef>
                <a:spcPts val="500"/>
              </a:spcBef>
              <a:spcAft>
                <a:spcPts val="0"/>
              </a:spcAft>
              <a:buSzPts val="3200"/>
              <a:buFont typeface="Arial" panose="020B0604020202020204" pitchFamily="34" charset="0"/>
              <a:buChar char="•"/>
            </a:pPr>
            <a:endParaRPr lang="en-US" sz="7200" dirty="0"/>
          </a:p>
        </p:txBody>
      </p:sp>
      <p:sp>
        <p:nvSpPr>
          <p:cNvPr id="2" name="Slide Number Placeholder 32">
            <a:extLst>
              <a:ext uri="{FF2B5EF4-FFF2-40B4-BE49-F238E27FC236}">
                <a16:creationId xmlns:a16="http://schemas.microsoft.com/office/drawing/2014/main" id="{7522A3F7-9C5F-F851-E799-FC52A8C23F22}"/>
              </a:ext>
            </a:extLst>
          </p:cNvPr>
          <p:cNvSpPr txBox="1">
            <a:spLocks/>
          </p:cNvSpPr>
          <p:nvPr/>
        </p:nvSpPr>
        <p:spPr>
          <a:xfrm>
            <a:off x="11513576" y="6277971"/>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1FC6F8-0BCD-47E9-9C64-690771D9C143}" type="slidenum">
              <a:rPr lang="en-US" smtClean="0"/>
              <a:pPr/>
              <a:t>18</a:t>
            </a:fld>
            <a:endParaRPr lang="en-US" dirty="0"/>
          </a:p>
        </p:txBody>
      </p:sp>
    </p:spTree>
    <p:extLst>
      <p:ext uri="{BB962C8B-B14F-4D97-AF65-F5344CB8AC3E}">
        <p14:creationId xmlns:p14="http://schemas.microsoft.com/office/powerpoint/2010/main" val="3742020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5">
            <a:extLst>
              <a:ext uri="{FF2B5EF4-FFF2-40B4-BE49-F238E27FC236}">
                <a16:creationId xmlns:a16="http://schemas.microsoft.com/office/drawing/2014/main" id="{81F80D85-33AE-9487-52F4-D0ED1E7CC5FC}"/>
              </a:ext>
            </a:extLst>
          </p:cNvPr>
          <p:cNvSpPr>
            <a:spLocks noGrp="1"/>
          </p:cNvSpPr>
          <p:nvPr>
            <p:ph type="title"/>
          </p:nvPr>
        </p:nvSpPr>
        <p:spPr>
          <a:xfrm>
            <a:off x="331964" y="407379"/>
            <a:ext cx="5097428" cy="991689"/>
          </a:xfrm>
        </p:spPr>
        <p:txBody>
          <a:bodyPr>
            <a:normAutofit/>
          </a:bodyPr>
          <a:lstStyle/>
          <a:p>
            <a:r>
              <a:rPr lang="en-US" dirty="0"/>
              <a:t>Motivation</a:t>
            </a:r>
          </a:p>
        </p:txBody>
      </p:sp>
      <p:sp>
        <p:nvSpPr>
          <p:cNvPr id="9" name="TextBox 8">
            <a:extLst>
              <a:ext uri="{FF2B5EF4-FFF2-40B4-BE49-F238E27FC236}">
                <a16:creationId xmlns:a16="http://schemas.microsoft.com/office/drawing/2014/main" id="{8EDA453D-E238-AF2C-EABE-D2F126964E77}"/>
              </a:ext>
            </a:extLst>
          </p:cNvPr>
          <p:cNvSpPr txBox="1"/>
          <p:nvPr/>
        </p:nvSpPr>
        <p:spPr>
          <a:xfrm>
            <a:off x="556332" y="1222899"/>
            <a:ext cx="11230200" cy="3948453"/>
          </a:xfrm>
          <a:prstGeom prst="rect">
            <a:avLst/>
          </a:prstGeom>
          <a:noFill/>
        </p:spPr>
        <p:txBody>
          <a:bodyPr wrap="square">
            <a:spAutoFit/>
          </a:bodyPr>
          <a:lstStyle/>
          <a:p>
            <a:pPr marL="482600" marR="0" lvl="0" indent="-457200" algn="l" rtl="0">
              <a:lnSpc>
                <a:spcPct val="150000"/>
              </a:lnSpc>
              <a:spcBef>
                <a:spcPts val="500"/>
              </a:spcBef>
              <a:spcAft>
                <a:spcPts val="0"/>
              </a:spcAft>
              <a:buSzPts val="3200"/>
              <a:buFont typeface="Arial" panose="020B0604020202020204" pitchFamily="34" charset="0"/>
              <a:buChar char="•"/>
            </a:pPr>
            <a:r>
              <a:rPr lang="en-US" sz="3200" dirty="0"/>
              <a:t>Expert knowledge can enhance AI</a:t>
            </a:r>
          </a:p>
          <a:p>
            <a:pPr marL="939800" lvl="1" indent="-457200">
              <a:lnSpc>
                <a:spcPct val="150000"/>
              </a:lnSpc>
              <a:spcBef>
                <a:spcPts val="500"/>
              </a:spcBef>
              <a:buSzPts val="3200"/>
              <a:buFont typeface="Arial" panose="020B0604020202020204" pitchFamily="34" charset="0"/>
              <a:buChar char="•"/>
            </a:pPr>
            <a:r>
              <a:rPr lang="en-US" sz="3200" dirty="0"/>
              <a:t>Feature Selection</a:t>
            </a:r>
          </a:p>
          <a:p>
            <a:pPr marL="482600" marR="0" lvl="0" indent="-457200" algn="l" rtl="0">
              <a:lnSpc>
                <a:spcPct val="150000"/>
              </a:lnSpc>
              <a:spcBef>
                <a:spcPts val="500"/>
              </a:spcBef>
              <a:spcAft>
                <a:spcPts val="0"/>
              </a:spcAft>
              <a:buSzPts val="3200"/>
              <a:buFont typeface="Arial" panose="020B0604020202020204" pitchFamily="34" charset="0"/>
              <a:buChar char="•"/>
            </a:pPr>
            <a:r>
              <a:rPr lang="en-US" sz="3200" dirty="0"/>
              <a:t>Need for ensuring AI conforms to archival concepts</a:t>
            </a:r>
          </a:p>
          <a:p>
            <a:pPr marL="939800" lvl="1" indent="-457200">
              <a:lnSpc>
                <a:spcPct val="150000"/>
              </a:lnSpc>
              <a:spcBef>
                <a:spcPts val="500"/>
              </a:spcBef>
              <a:buSzPts val="3200"/>
              <a:buFont typeface="Arial" panose="020B0604020202020204" pitchFamily="34" charset="0"/>
              <a:buChar char="•"/>
            </a:pPr>
            <a:r>
              <a:rPr lang="en-US" sz="3200" dirty="0"/>
              <a:t>Do AI tools respect the archival bond?</a:t>
            </a:r>
          </a:p>
          <a:p>
            <a:pPr marL="482600" marR="0" lvl="0" indent="-457200" algn="l" rtl="0">
              <a:lnSpc>
                <a:spcPct val="150000"/>
              </a:lnSpc>
              <a:spcBef>
                <a:spcPts val="500"/>
              </a:spcBef>
              <a:spcAft>
                <a:spcPts val="0"/>
              </a:spcAft>
              <a:buSzPts val="3200"/>
              <a:buFont typeface="Arial" panose="020B0604020202020204" pitchFamily="34" charset="0"/>
              <a:buChar char="•"/>
            </a:pPr>
            <a:endParaRPr lang="en-US" sz="3200" dirty="0"/>
          </a:p>
        </p:txBody>
      </p:sp>
      <p:sp>
        <p:nvSpPr>
          <p:cNvPr id="2" name="Slide Number Placeholder 32">
            <a:extLst>
              <a:ext uri="{FF2B5EF4-FFF2-40B4-BE49-F238E27FC236}">
                <a16:creationId xmlns:a16="http://schemas.microsoft.com/office/drawing/2014/main" id="{7522A3F7-9C5F-F851-E799-FC52A8C23F22}"/>
              </a:ext>
            </a:extLst>
          </p:cNvPr>
          <p:cNvSpPr txBox="1">
            <a:spLocks/>
          </p:cNvSpPr>
          <p:nvPr/>
        </p:nvSpPr>
        <p:spPr>
          <a:xfrm>
            <a:off x="11513576" y="6277971"/>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1FC6F8-0BCD-47E9-9C64-690771D9C143}" type="slidenum">
              <a:rPr lang="en-US" smtClean="0"/>
              <a:pPr/>
              <a:t>19</a:t>
            </a:fld>
            <a:endParaRPr lang="en-US" dirty="0"/>
          </a:p>
        </p:txBody>
      </p:sp>
    </p:spTree>
    <p:extLst>
      <p:ext uri="{BB962C8B-B14F-4D97-AF65-F5344CB8AC3E}">
        <p14:creationId xmlns:p14="http://schemas.microsoft.com/office/powerpoint/2010/main" val="1166771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5">
            <a:extLst>
              <a:ext uri="{FF2B5EF4-FFF2-40B4-BE49-F238E27FC236}">
                <a16:creationId xmlns:a16="http://schemas.microsoft.com/office/drawing/2014/main" id="{81F80D85-33AE-9487-52F4-D0ED1E7CC5FC}"/>
              </a:ext>
            </a:extLst>
          </p:cNvPr>
          <p:cNvSpPr>
            <a:spLocks noGrp="1"/>
          </p:cNvSpPr>
          <p:nvPr>
            <p:ph type="title"/>
          </p:nvPr>
        </p:nvSpPr>
        <p:spPr>
          <a:xfrm>
            <a:off x="331964" y="407379"/>
            <a:ext cx="5097428" cy="991689"/>
          </a:xfrm>
        </p:spPr>
        <p:txBody>
          <a:bodyPr>
            <a:normAutofit/>
          </a:bodyPr>
          <a:lstStyle/>
          <a:p>
            <a:r>
              <a:rPr lang="en-US" dirty="0"/>
              <a:t>Outline</a:t>
            </a:r>
          </a:p>
        </p:txBody>
      </p:sp>
      <p:sp>
        <p:nvSpPr>
          <p:cNvPr id="9" name="TextBox 8">
            <a:extLst>
              <a:ext uri="{FF2B5EF4-FFF2-40B4-BE49-F238E27FC236}">
                <a16:creationId xmlns:a16="http://schemas.microsoft.com/office/drawing/2014/main" id="{8EDA453D-E238-AF2C-EABE-D2F126964E77}"/>
              </a:ext>
            </a:extLst>
          </p:cNvPr>
          <p:cNvSpPr txBox="1"/>
          <p:nvPr/>
        </p:nvSpPr>
        <p:spPr>
          <a:xfrm>
            <a:off x="556332" y="1222899"/>
            <a:ext cx="11230200" cy="2342885"/>
          </a:xfrm>
          <a:prstGeom prst="rect">
            <a:avLst/>
          </a:prstGeom>
          <a:noFill/>
        </p:spPr>
        <p:txBody>
          <a:bodyPr wrap="square">
            <a:spAutoFit/>
          </a:bodyPr>
          <a:lstStyle/>
          <a:p>
            <a:pPr marL="368300" marR="0" lvl="0" indent="-342900" algn="l" rtl="0">
              <a:lnSpc>
                <a:spcPct val="150000"/>
              </a:lnSpc>
              <a:spcBef>
                <a:spcPts val="500"/>
              </a:spcBef>
              <a:spcAft>
                <a:spcPts val="0"/>
              </a:spcAft>
              <a:buSzPts val="3200"/>
              <a:buFont typeface="+mj-lt"/>
              <a:buAutoNum type="arabicPeriod"/>
            </a:pPr>
            <a:r>
              <a:rPr lang="en-US" sz="3200" dirty="0"/>
              <a:t> Overview of UNESCO Radio Archives</a:t>
            </a:r>
          </a:p>
          <a:p>
            <a:pPr marL="368300" marR="0" lvl="0" indent="-342900" algn="l" rtl="0">
              <a:lnSpc>
                <a:spcPct val="150000"/>
              </a:lnSpc>
              <a:spcBef>
                <a:spcPts val="500"/>
              </a:spcBef>
              <a:spcAft>
                <a:spcPts val="0"/>
              </a:spcAft>
              <a:buSzPts val="3200"/>
              <a:buFont typeface="+mj-lt"/>
              <a:buAutoNum type="arabicPeriod"/>
            </a:pPr>
            <a:r>
              <a:rPr lang="en-US" sz="3200" dirty="0"/>
              <a:t> Spoken Language Identification (LID) </a:t>
            </a:r>
          </a:p>
          <a:p>
            <a:pPr marL="368300" marR="0" lvl="0" indent="-342900" algn="l" rtl="0">
              <a:lnSpc>
                <a:spcPct val="150000"/>
              </a:lnSpc>
              <a:spcBef>
                <a:spcPts val="500"/>
              </a:spcBef>
              <a:spcAft>
                <a:spcPts val="0"/>
              </a:spcAft>
              <a:buSzPts val="3200"/>
              <a:buFont typeface="+mj-lt"/>
              <a:buAutoNum type="arabicPeriod"/>
            </a:pPr>
            <a:r>
              <a:rPr lang="en-US" sz="3200" dirty="0"/>
              <a:t> Building an audio </a:t>
            </a:r>
            <a:r>
              <a:rPr lang="en-US" sz="3200" i="1" dirty="0"/>
              <a:t>Dataset </a:t>
            </a:r>
            <a:r>
              <a:rPr lang="en-US" sz="3200" dirty="0"/>
              <a:t>for LID</a:t>
            </a:r>
            <a:r>
              <a:rPr lang="en-US" sz="3200" i="1" dirty="0"/>
              <a:t> </a:t>
            </a:r>
          </a:p>
        </p:txBody>
      </p:sp>
      <p:sp>
        <p:nvSpPr>
          <p:cNvPr id="2" name="Slide Number Placeholder 32">
            <a:extLst>
              <a:ext uri="{FF2B5EF4-FFF2-40B4-BE49-F238E27FC236}">
                <a16:creationId xmlns:a16="http://schemas.microsoft.com/office/drawing/2014/main" id="{32B67E6D-5060-C396-05D3-D32BB0B283BB}"/>
              </a:ext>
            </a:extLst>
          </p:cNvPr>
          <p:cNvSpPr txBox="1">
            <a:spLocks/>
          </p:cNvSpPr>
          <p:nvPr/>
        </p:nvSpPr>
        <p:spPr>
          <a:xfrm>
            <a:off x="11513576" y="6277971"/>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1FC6F8-0BCD-47E9-9C64-690771D9C143}" type="slidenum">
              <a:rPr lang="en-US" smtClean="0"/>
              <a:pPr/>
              <a:t>2</a:t>
            </a:fld>
            <a:endParaRPr lang="en-US" dirty="0"/>
          </a:p>
        </p:txBody>
      </p:sp>
    </p:spTree>
    <p:extLst>
      <p:ext uri="{BB962C8B-B14F-4D97-AF65-F5344CB8AC3E}">
        <p14:creationId xmlns:p14="http://schemas.microsoft.com/office/powerpoint/2010/main" val="4276026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4">
            <a:extLst>
              <a:ext uri="{FF2B5EF4-FFF2-40B4-BE49-F238E27FC236}">
                <a16:creationId xmlns:a16="http://schemas.microsoft.com/office/drawing/2014/main" id="{EDA4D853-5817-20C0-BB6D-07843C687EAB}"/>
              </a:ext>
            </a:extLst>
          </p:cNvPr>
          <p:cNvSpPr>
            <a:spLocks noGrp="1"/>
          </p:cNvSpPr>
          <p:nvPr>
            <p:ph type="title"/>
          </p:nvPr>
        </p:nvSpPr>
        <p:spPr>
          <a:xfrm>
            <a:off x="192168" y="851079"/>
            <a:ext cx="7323836" cy="743753"/>
          </a:xfrm>
        </p:spPr>
        <p:txBody>
          <a:bodyPr/>
          <a:lstStyle/>
          <a:p>
            <a:r>
              <a:rPr lang="en-US" dirty="0"/>
              <a:t>Components of a record</a:t>
            </a:r>
          </a:p>
        </p:txBody>
      </p:sp>
      <p:sp>
        <p:nvSpPr>
          <p:cNvPr id="3" name="Text Placeholder 58">
            <a:extLst>
              <a:ext uri="{FF2B5EF4-FFF2-40B4-BE49-F238E27FC236}">
                <a16:creationId xmlns:a16="http://schemas.microsoft.com/office/drawing/2014/main" id="{CBD7A1E4-5B7D-0FD4-935B-BBB02E9B5865}"/>
              </a:ext>
            </a:extLst>
          </p:cNvPr>
          <p:cNvSpPr txBox="1">
            <a:spLocks/>
          </p:cNvSpPr>
          <p:nvPr/>
        </p:nvSpPr>
        <p:spPr>
          <a:xfrm>
            <a:off x="2541086" y="2578842"/>
            <a:ext cx="7702140" cy="274650"/>
          </a:xfrm>
          <a:prstGeom prst="rect">
            <a:avLst/>
          </a:prstGeom>
        </p:spPr>
        <p:txBody>
          <a:bodyPr>
            <a:normAutofit fontScale="700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en-US" dirty="0">
                <a:solidFill>
                  <a:schemeClr val="tx1"/>
                </a:solidFill>
              </a:rPr>
              <a:t>Assuming that AI method is being applied to records… </a:t>
            </a:r>
          </a:p>
        </p:txBody>
      </p:sp>
      <p:sp>
        <p:nvSpPr>
          <p:cNvPr id="4" name="Text Placeholder 49">
            <a:extLst>
              <a:ext uri="{FF2B5EF4-FFF2-40B4-BE49-F238E27FC236}">
                <a16:creationId xmlns:a16="http://schemas.microsoft.com/office/drawing/2014/main" id="{B01FB347-FBE4-3ADF-F962-4E4195E98376}"/>
              </a:ext>
            </a:extLst>
          </p:cNvPr>
          <p:cNvSpPr txBox="1">
            <a:spLocks/>
          </p:cNvSpPr>
          <p:nvPr/>
        </p:nvSpPr>
        <p:spPr>
          <a:xfrm>
            <a:off x="2716685" y="3096837"/>
            <a:ext cx="6417587" cy="2856491"/>
          </a:xfrm>
          <a:prstGeom prst="rect">
            <a:avLst/>
          </a:prstGeom>
        </p:spPr>
        <p:txBody>
          <a:bodyPr>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en-US" sz="2800" dirty="0">
                <a:solidFill>
                  <a:schemeClr val="tx1"/>
                </a:solidFill>
              </a:rPr>
              <a:t>What parts of a record are impacted? </a:t>
            </a:r>
          </a:p>
          <a:p>
            <a:endParaRPr lang="en-US" sz="2800" dirty="0">
              <a:solidFill>
                <a:schemeClr val="tx1"/>
              </a:solidFill>
            </a:endParaRPr>
          </a:p>
          <a:p>
            <a:r>
              <a:rPr lang="en-US" sz="2800" dirty="0">
                <a:solidFill>
                  <a:schemeClr val="tx1"/>
                </a:solidFill>
              </a:rPr>
              <a:t>How might this inform the design of AI tools that respect diplomatic theory?</a:t>
            </a:r>
          </a:p>
        </p:txBody>
      </p:sp>
      <p:sp>
        <p:nvSpPr>
          <p:cNvPr id="5" name="Google Shape;358;p77">
            <a:extLst>
              <a:ext uri="{FF2B5EF4-FFF2-40B4-BE49-F238E27FC236}">
                <a16:creationId xmlns:a16="http://schemas.microsoft.com/office/drawing/2014/main" id="{F9D4EF6E-F66F-B688-3425-2D8AAAFB1500}"/>
              </a:ext>
            </a:extLst>
          </p:cNvPr>
          <p:cNvSpPr/>
          <p:nvPr/>
        </p:nvSpPr>
        <p:spPr>
          <a:xfrm>
            <a:off x="801090" y="1680549"/>
            <a:ext cx="1601100" cy="570300"/>
          </a:xfrm>
          <a:prstGeom prst="roundRect">
            <a:avLst>
              <a:gd name="adj" fmla="val 16667"/>
            </a:avLst>
          </a:prstGeom>
          <a:solidFill>
            <a:schemeClr val="accent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dirty="0">
                <a:latin typeface="Calibri"/>
                <a:ea typeface="Calibri"/>
                <a:cs typeface="Calibri"/>
                <a:sym typeface="Calibri"/>
              </a:rPr>
              <a:t>medium</a:t>
            </a:r>
            <a:endParaRPr sz="2200" dirty="0">
              <a:latin typeface="Calibri"/>
              <a:ea typeface="Calibri"/>
              <a:cs typeface="Calibri"/>
              <a:sym typeface="Calibri"/>
            </a:endParaRPr>
          </a:p>
        </p:txBody>
      </p:sp>
      <p:sp>
        <p:nvSpPr>
          <p:cNvPr id="6" name="Google Shape;359;p77">
            <a:extLst>
              <a:ext uri="{FF2B5EF4-FFF2-40B4-BE49-F238E27FC236}">
                <a16:creationId xmlns:a16="http://schemas.microsoft.com/office/drawing/2014/main" id="{C0C79F1A-5867-78B8-47B1-B07C8DD0D69F}"/>
              </a:ext>
            </a:extLst>
          </p:cNvPr>
          <p:cNvSpPr/>
          <p:nvPr/>
        </p:nvSpPr>
        <p:spPr>
          <a:xfrm>
            <a:off x="801090" y="2336516"/>
            <a:ext cx="1601100" cy="570300"/>
          </a:xfrm>
          <a:prstGeom prst="roundRect">
            <a:avLst>
              <a:gd name="adj" fmla="val 16667"/>
            </a:avLst>
          </a:prstGeom>
          <a:solidFill>
            <a:schemeClr val="accent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form</a:t>
            </a:r>
            <a:endParaRPr sz="2200">
              <a:solidFill>
                <a:srgbClr val="FFFFFF"/>
              </a:solidFill>
              <a:latin typeface="Calibri"/>
              <a:ea typeface="Calibri"/>
              <a:cs typeface="Calibri"/>
              <a:sym typeface="Calibri"/>
            </a:endParaRPr>
          </a:p>
        </p:txBody>
      </p:sp>
      <p:sp>
        <p:nvSpPr>
          <p:cNvPr id="7" name="Google Shape;360;p77">
            <a:extLst>
              <a:ext uri="{FF2B5EF4-FFF2-40B4-BE49-F238E27FC236}">
                <a16:creationId xmlns:a16="http://schemas.microsoft.com/office/drawing/2014/main" id="{E7F9936C-EEBA-047A-47D1-A6A24C089934}"/>
              </a:ext>
            </a:extLst>
          </p:cNvPr>
          <p:cNvSpPr/>
          <p:nvPr/>
        </p:nvSpPr>
        <p:spPr>
          <a:xfrm>
            <a:off x="801090" y="3648499"/>
            <a:ext cx="1601100" cy="570300"/>
          </a:xfrm>
          <a:prstGeom prst="roundRect">
            <a:avLst>
              <a:gd name="adj" fmla="val 16667"/>
            </a:avLst>
          </a:prstGeom>
          <a:solidFill>
            <a:schemeClr val="accent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act</a:t>
            </a:r>
            <a:endParaRPr sz="2200">
              <a:solidFill>
                <a:srgbClr val="FFFFFF"/>
              </a:solidFill>
              <a:latin typeface="Calibri"/>
              <a:ea typeface="Calibri"/>
              <a:cs typeface="Calibri"/>
              <a:sym typeface="Calibri"/>
            </a:endParaRPr>
          </a:p>
        </p:txBody>
      </p:sp>
      <p:sp>
        <p:nvSpPr>
          <p:cNvPr id="8" name="Google Shape;361;p77">
            <a:extLst>
              <a:ext uri="{FF2B5EF4-FFF2-40B4-BE49-F238E27FC236}">
                <a16:creationId xmlns:a16="http://schemas.microsoft.com/office/drawing/2014/main" id="{B8AD9890-D374-5811-2A8E-29F8B445C16D}"/>
              </a:ext>
            </a:extLst>
          </p:cNvPr>
          <p:cNvSpPr/>
          <p:nvPr/>
        </p:nvSpPr>
        <p:spPr>
          <a:xfrm>
            <a:off x="801090" y="4304490"/>
            <a:ext cx="1601100" cy="570300"/>
          </a:xfrm>
          <a:prstGeom prst="roundRect">
            <a:avLst>
              <a:gd name="adj" fmla="val 16667"/>
            </a:avLst>
          </a:prstGeom>
          <a:solidFill>
            <a:schemeClr val="accent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persons</a:t>
            </a:r>
            <a:endParaRPr sz="2200">
              <a:solidFill>
                <a:srgbClr val="FFFFFF"/>
              </a:solidFill>
              <a:latin typeface="Calibri"/>
              <a:ea typeface="Calibri"/>
              <a:cs typeface="Calibri"/>
              <a:sym typeface="Calibri"/>
            </a:endParaRPr>
          </a:p>
        </p:txBody>
      </p:sp>
      <p:sp>
        <p:nvSpPr>
          <p:cNvPr id="9" name="Google Shape;362;p77">
            <a:extLst>
              <a:ext uri="{FF2B5EF4-FFF2-40B4-BE49-F238E27FC236}">
                <a16:creationId xmlns:a16="http://schemas.microsoft.com/office/drawing/2014/main" id="{008CC9EB-38D0-9C3E-799D-60C7E3F67562}"/>
              </a:ext>
            </a:extLst>
          </p:cNvPr>
          <p:cNvSpPr/>
          <p:nvPr/>
        </p:nvSpPr>
        <p:spPr>
          <a:xfrm>
            <a:off x="801090" y="4960507"/>
            <a:ext cx="1601100" cy="570300"/>
          </a:xfrm>
          <a:prstGeom prst="roundRect">
            <a:avLst>
              <a:gd name="adj" fmla="val 16667"/>
            </a:avLst>
          </a:prstGeom>
          <a:solidFill>
            <a:schemeClr val="accent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archival bond</a:t>
            </a:r>
            <a:endParaRPr sz="2200">
              <a:solidFill>
                <a:srgbClr val="FFFFFF"/>
              </a:solidFill>
              <a:latin typeface="Calibri"/>
              <a:ea typeface="Calibri"/>
              <a:cs typeface="Calibri"/>
              <a:sym typeface="Calibri"/>
            </a:endParaRPr>
          </a:p>
        </p:txBody>
      </p:sp>
      <p:sp>
        <p:nvSpPr>
          <p:cNvPr id="10" name="Google Shape;363;p77">
            <a:extLst>
              <a:ext uri="{FF2B5EF4-FFF2-40B4-BE49-F238E27FC236}">
                <a16:creationId xmlns:a16="http://schemas.microsoft.com/office/drawing/2014/main" id="{790648ED-552D-C714-70AC-04D6CEB847E8}"/>
              </a:ext>
            </a:extLst>
          </p:cNvPr>
          <p:cNvSpPr/>
          <p:nvPr/>
        </p:nvSpPr>
        <p:spPr>
          <a:xfrm>
            <a:off x="801090" y="5616498"/>
            <a:ext cx="1601100" cy="570300"/>
          </a:xfrm>
          <a:prstGeom prst="roundRect">
            <a:avLst>
              <a:gd name="adj" fmla="val 16667"/>
            </a:avLst>
          </a:prstGeom>
          <a:solidFill>
            <a:schemeClr val="accent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context</a:t>
            </a:r>
            <a:endParaRPr sz="2200">
              <a:solidFill>
                <a:srgbClr val="FFFFFF"/>
              </a:solidFill>
              <a:latin typeface="Calibri"/>
              <a:ea typeface="Calibri"/>
              <a:cs typeface="Calibri"/>
              <a:sym typeface="Calibri"/>
            </a:endParaRPr>
          </a:p>
        </p:txBody>
      </p:sp>
      <p:sp>
        <p:nvSpPr>
          <p:cNvPr id="11" name="Google Shape;364;p77">
            <a:extLst>
              <a:ext uri="{FF2B5EF4-FFF2-40B4-BE49-F238E27FC236}">
                <a16:creationId xmlns:a16="http://schemas.microsoft.com/office/drawing/2014/main" id="{90A7DE50-189A-C35D-D648-878A633A53D7}"/>
              </a:ext>
            </a:extLst>
          </p:cNvPr>
          <p:cNvSpPr/>
          <p:nvPr/>
        </p:nvSpPr>
        <p:spPr>
          <a:xfrm>
            <a:off x="801090" y="2992507"/>
            <a:ext cx="1601100" cy="570300"/>
          </a:xfrm>
          <a:prstGeom prst="roundRect">
            <a:avLst>
              <a:gd name="adj" fmla="val 16667"/>
            </a:avLst>
          </a:prstGeom>
          <a:solidFill>
            <a:schemeClr val="accent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dirty="0">
                <a:latin typeface="Calibri"/>
                <a:ea typeface="Calibri"/>
                <a:cs typeface="Calibri"/>
                <a:sym typeface="Calibri"/>
              </a:rPr>
              <a:t>content</a:t>
            </a:r>
            <a:endParaRPr sz="2200" dirty="0">
              <a:latin typeface="Calibri"/>
              <a:ea typeface="Calibri"/>
              <a:cs typeface="Calibri"/>
              <a:sym typeface="Calibri"/>
            </a:endParaRPr>
          </a:p>
        </p:txBody>
      </p:sp>
      <p:sp>
        <p:nvSpPr>
          <p:cNvPr id="12" name="Slide Number Placeholder 32">
            <a:extLst>
              <a:ext uri="{FF2B5EF4-FFF2-40B4-BE49-F238E27FC236}">
                <a16:creationId xmlns:a16="http://schemas.microsoft.com/office/drawing/2014/main" id="{30188C5A-881A-D05F-BBDB-7561707D2EED}"/>
              </a:ext>
            </a:extLst>
          </p:cNvPr>
          <p:cNvSpPr txBox="1">
            <a:spLocks/>
          </p:cNvSpPr>
          <p:nvPr/>
        </p:nvSpPr>
        <p:spPr>
          <a:xfrm>
            <a:off x="11513576" y="6277971"/>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1FC6F8-0BCD-47E9-9C64-690771D9C143}" type="slidenum">
              <a:rPr lang="en-US" smtClean="0"/>
              <a:pPr/>
              <a:t>20</a:t>
            </a:fld>
            <a:endParaRPr lang="en-US" dirty="0"/>
          </a:p>
        </p:txBody>
      </p:sp>
    </p:spTree>
    <p:extLst>
      <p:ext uri="{BB962C8B-B14F-4D97-AF65-F5344CB8AC3E}">
        <p14:creationId xmlns:p14="http://schemas.microsoft.com/office/powerpoint/2010/main" val="415928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77">
            <a:extLst>
              <a:ext uri="{FF2B5EF4-FFF2-40B4-BE49-F238E27FC236}">
                <a16:creationId xmlns:a16="http://schemas.microsoft.com/office/drawing/2014/main" id="{8611DC50-0ADA-DCE4-41B9-0F1B940DCB9F}"/>
              </a:ext>
            </a:extLst>
          </p:cNvPr>
          <p:cNvSpPr>
            <a:spLocks noGrp="1"/>
          </p:cNvSpPr>
          <p:nvPr>
            <p:ph type="title"/>
          </p:nvPr>
        </p:nvSpPr>
        <p:spPr>
          <a:xfrm>
            <a:off x="840278" y="1170106"/>
            <a:ext cx="5473874" cy="687833"/>
          </a:xfrm>
        </p:spPr>
        <p:txBody>
          <a:bodyPr/>
          <a:lstStyle/>
          <a:p>
            <a:r>
              <a:rPr lang="en-US" dirty="0"/>
              <a:t>Diplomatics Lens</a:t>
            </a:r>
          </a:p>
        </p:txBody>
      </p:sp>
      <p:sp>
        <p:nvSpPr>
          <p:cNvPr id="3" name="Text Placeholder 258">
            <a:extLst>
              <a:ext uri="{FF2B5EF4-FFF2-40B4-BE49-F238E27FC236}">
                <a16:creationId xmlns:a16="http://schemas.microsoft.com/office/drawing/2014/main" id="{9801720D-DAE8-CAE8-47FF-93C025694BAC}"/>
              </a:ext>
            </a:extLst>
          </p:cNvPr>
          <p:cNvSpPr txBox="1">
            <a:spLocks/>
          </p:cNvSpPr>
          <p:nvPr/>
        </p:nvSpPr>
        <p:spPr>
          <a:xfrm>
            <a:off x="840278" y="2579037"/>
            <a:ext cx="10555028" cy="3354746"/>
          </a:xfrm>
          <a:prstGeom prst="rect">
            <a:avLst/>
          </a:prstGeom>
        </p:spPr>
        <p:txBody>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en-US" sz="2400" dirty="0">
                <a:solidFill>
                  <a:schemeClr val="tx1"/>
                </a:solidFill>
              </a:rPr>
              <a:t>What elements of a record are or aren’t relevant to a task?</a:t>
            </a:r>
          </a:p>
          <a:p>
            <a:r>
              <a:rPr lang="en-US" sz="2400" dirty="0">
                <a:solidFill>
                  <a:schemeClr val="tx1"/>
                </a:solidFill>
              </a:rPr>
              <a:t>What are the ‘gaps’ in these AI approaches?	</a:t>
            </a:r>
          </a:p>
          <a:p>
            <a:pPr lvl="1"/>
            <a:r>
              <a:rPr lang="en-US" sz="2200" i="1" dirty="0">
                <a:solidFill>
                  <a:schemeClr val="tx1"/>
                </a:solidFill>
              </a:rPr>
              <a:t>How do we bridge them?</a:t>
            </a:r>
          </a:p>
          <a:p>
            <a:endParaRPr lang="en-US" sz="2400" i="1" dirty="0"/>
          </a:p>
          <a:p>
            <a:endParaRPr lang="en-US" sz="2400" i="1" dirty="0"/>
          </a:p>
          <a:p>
            <a:endParaRPr lang="en-US" sz="2400" dirty="0"/>
          </a:p>
          <a:p>
            <a:endParaRPr lang="en-US" sz="2400" dirty="0"/>
          </a:p>
        </p:txBody>
      </p:sp>
      <p:sp>
        <p:nvSpPr>
          <p:cNvPr id="5" name="Slide Number Placeholder 32">
            <a:extLst>
              <a:ext uri="{FF2B5EF4-FFF2-40B4-BE49-F238E27FC236}">
                <a16:creationId xmlns:a16="http://schemas.microsoft.com/office/drawing/2014/main" id="{08AB0D17-CC18-E12E-8E59-ABB3622F051D}"/>
              </a:ext>
            </a:extLst>
          </p:cNvPr>
          <p:cNvSpPr txBox="1">
            <a:spLocks/>
          </p:cNvSpPr>
          <p:nvPr/>
        </p:nvSpPr>
        <p:spPr>
          <a:xfrm>
            <a:off x="11513576" y="6277971"/>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1FC6F8-0BCD-47E9-9C64-690771D9C143}" type="slidenum">
              <a:rPr lang="en-US" smtClean="0"/>
              <a:pPr/>
              <a:t>21</a:t>
            </a:fld>
            <a:endParaRPr lang="en-US" dirty="0"/>
          </a:p>
        </p:txBody>
      </p:sp>
    </p:spTree>
    <p:extLst>
      <p:ext uri="{BB962C8B-B14F-4D97-AF65-F5344CB8AC3E}">
        <p14:creationId xmlns:p14="http://schemas.microsoft.com/office/powerpoint/2010/main" val="1068430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2">
            <a:extLst>
              <a:ext uri="{FF2B5EF4-FFF2-40B4-BE49-F238E27FC236}">
                <a16:creationId xmlns:a16="http://schemas.microsoft.com/office/drawing/2014/main" id="{51EF5AC6-7F8D-576E-15E7-264907AF1374}"/>
              </a:ext>
            </a:extLst>
          </p:cNvPr>
          <p:cNvSpPr txBox="1">
            <a:spLocks/>
          </p:cNvSpPr>
          <p:nvPr/>
        </p:nvSpPr>
        <p:spPr>
          <a:xfrm>
            <a:off x="11519019" y="3164804"/>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3" name="Google Shape;446;p83">
            <a:extLst>
              <a:ext uri="{FF2B5EF4-FFF2-40B4-BE49-F238E27FC236}">
                <a16:creationId xmlns:a16="http://schemas.microsoft.com/office/drawing/2014/main" id="{44C209CD-0A23-E871-D7E4-374E11270543}"/>
              </a:ext>
            </a:extLst>
          </p:cNvPr>
          <p:cNvSpPr txBox="1">
            <a:spLocks noGrp="1"/>
          </p:cNvSpPr>
          <p:nvPr>
            <p:ph type="title"/>
          </p:nvPr>
        </p:nvSpPr>
        <p:spPr>
          <a:xfrm>
            <a:off x="468312" y="26035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BACCF"/>
              </a:buClr>
              <a:buSzPts val="4400"/>
              <a:buFont typeface="Tahoma"/>
              <a:buNone/>
            </a:pPr>
            <a:r>
              <a:rPr lang="en-US"/>
              <a:t>Archival Challenges</a:t>
            </a:r>
            <a:endParaRPr/>
          </a:p>
        </p:txBody>
      </p:sp>
      <p:sp>
        <p:nvSpPr>
          <p:cNvPr id="4" name="Google Shape;447;p83">
            <a:extLst>
              <a:ext uri="{FF2B5EF4-FFF2-40B4-BE49-F238E27FC236}">
                <a16:creationId xmlns:a16="http://schemas.microsoft.com/office/drawing/2014/main" id="{41C30499-2084-EEFF-02E2-DBAC9E3F42E7}"/>
              </a:ext>
            </a:extLst>
          </p:cNvPr>
          <p:cNvSpPr txBox="1">
            <a:spLocks/>
          </p:cNvSpPr>
          <p:nvPr/>
        </p:nvSpPr>
        <p:spPr>
          <a:xfrm>
            <a:off x="2209875" y="1352550"/>
            <a:ext cx="6488100" cy="570300"/>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chemeClr val="dk1"/>
              </a:buClr>
              <a:buSzPct val="34375"/>
              <a:buFont typeface="Arial"/>
              <a:buNone/>
            </a:pPr>
            <a:r>
              <a:rPr lang="en-US" i="1" dirty="0">
                <a:solidFill>
                  <a:schemeClr val="accent2"/>
                </a:solidFill>
              </a:rPr>
              <a:t>Enriching Descriptive Metadata</a:t>
            </a:r>
          </a:p>
        </p:txBody>
      </p:sp>
      <p:sp>
        <p:nvSpPr>
          <p:cNvPr id="5" name="Google Shape;448;p83">
            <a:extLst>
              <a:ext uri="{FF2B5EF4-FFF2-40B4-BE49-F238E27FC236}">
                <a16:creationId xmlns:a16="http://schemas.microsoft.com/office/drawing/2014/main" id="{ADDDD656-0996-E404-8B1E-AAC4D91BF25E}"/>
              </a:ext>
            </a:extLst>
          </p:cNvPr>
          <p:cNvSpPr/>
          <p:nvPr/>
        </p:nvSpPr>
        <p:spPr>
          <a:xfrm>
            <a:off x="440075" y="1352575"/>
            <a:ext cx="1601100" cy="570300"/>
          </a:xfrm>
          <a:prstGeom prst="roundRect">
            <a:avLst>
              <a:gd name="adj" fmla="val 16667"/>
            </a:avLst>
          </a:prstGeom>
          <a:solidFill>
            <a:schemeClr val="accent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dirty="0">
                <a:solidFill>
                  <a:srgbClr val="FFFFFF"/>
                </a:solidFill>
                <a:latin typeface="Calibri"/>
                <a:ea typeface="Calibri"/>
                <a:cs typeface="Calibri"/>
                <a:sym typeface="Calibri"/>
              </a:rPr>
              <a:t>medium</a:t>
            </a:r>
            <a:endParaRPr sz="2200" dirty="0">
              <a:solidFill>
                <a:srgbClr val="FFFFFF"/>
              </a:solidFill>
              <a:latin typeface="Calibri"/>
              <a:ea typeface="Calibri"/>
              <a:cs typeface="Calibri"/>
              <a:sym typeface="Calibri"/>
            </a:endParaRPr>
          </a:p>
        </p:txBody>
      </p:sp>
      <p:sp>
        <p:nvSpPr>
          <p:cNvPr id="6" name="Google Shape;449;p83">
            <a:extLst>
              <a:ext uri="{FF2B5EF4-FFF2-40B4-BE49-F238E27FC236}">
                <a16:creationId xmlns:a16="http://schemas.microsoft.com/office/drawing/2014/main" id="{B6B2AB0A-6DBA-65EC-FC00-13A7DAC8B11B}"/>
              </a:ext>
            </a:extLst>
          </p:cNvPr>
          <p:cNvSpPr/>
          <p:nvPr/>
        </p:nvSpPr>
        <p:spPr>
          <a:xfrm>
            <a:off x="440075" y="2008542"/>
            <a:ext cx="1601100" cy="570300"/>
          </a:xfrm>
          <a:prstGeom prst="roundRect">
            <a:avLst>
              <a:gd name="adj" fmla="val 16667"/>
            </a:avLst>
          </a:prstGeom>
          <a:solidFill>
            <a:schemeClr val="accent2"/>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form</a:t>
            </a:r>
            <a:endParaRPr sz="2200">
              <a:solidFill>
                <a:srgbClr val="FFFFFF"/>
              </a:solidFill>
              <a:latin typeface="Calibri"/>
              <a:ea typeface="Calibri"/>
              <a:cs typeface="Calibri"/>
              <a:sym typeface="Calibri"/>
            </a:endParaRPr>
          </a:p>
        </p:txBody>
      </p:sp>
      <p:sp>
        <p:nvSpPr>
          <p:cNvPr id="7" name="Google Shape;450;p83">
            <a:extLst>
              <a:ext uri="{FF2B5EF4-FFF2-40B4-BE49-F238E27FC236}">
                <a16:creationId xmlns:a16="http://schemas.microsoft.com/office/drawing/2014/main" id="{F6750E1C-E46B-138A-B981-DFD717E3475B}"/>
              </a:ext>
            </a:extLst>
          </p:cNvPr>
          <p:cNvSpPr/>
          <p:nvPr/>
        </p:nvSpPr>
        <p:spPr>
          <a:xfrm>
            <a:off x="440075" y="3320525"/>
            <a:ext cx="1601100" cy="570300"/>
          </a:xfrm>
          <a:prstGeom prst="roundRect">
            <a:avLst>
              <a:gd name="adj" fmla="val 16667"/>
            </a:avLst>
          </a:prstGeom>
          <a:solidFill>
            <a:schemeClr val="accent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act</a:t>
            </a:r>
            <a:endParaRPr sz="2200">
              <a:solidFill>
                <a:srgbClr val="FFFFFF"/>
              </a:solidFill>
              <a:latin typeface="Calibri"/>
              <a:ea typeface="Calibri"/>
              <a:cs typeface="Calibri"/>
              <a:sym typeface="Calibri"/>
            </a:endParaRPr>
          </a:p>
        </p:txBody>
      </p:sp>
      <p:sp>
        <p:nvSpPr>
          <p:cNvPr id="8" name="Google Shape;451;p83">
            <a:extLst>
              <a:ext uri="{FF2B5EF4-FFF2-40B4-BE49-F238E27FC236}">
                <a16:creationId xmlns:a16="http://schemas.microsoft.com/office/drawing/2014/main" id="{E51DF591-38E1-1A98-D328-8BC27FE71C53}"/>
              </a:ext>
            </a:extLst>
          </p:cNvPr>
          <p:cNvSpPr/>
          <p:nvPr/>
        </p:nvSpPr>
        <p:spPr>
          <a:xfrm>
            <a:off x="440075" y="3976516"/>
            <a:ext cx="1601100" cy="570300"/>
          </a:xfrm>
          <a:prstGeom prst="roundRect">
            <a:avLst>
              <a:gd name="adj" fmla="val 16667"/>
            </a:avLst>
          </a:prstGeom>
          <a:solidFill>
            <a:schemeClr val="accent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dirty="0">
                <a:solidFill>
                  <a:srgbClr val="FFFFFF"/>
                </a:solidFill>
                <a:latin typeface="Calibri"/>
                <a:ea typeface="Calibri"/>
                <a:cs typeface="Calibri"/>
                <a:sym typeface="Calibri"/>
              </a:rPr>
              <a:t>persons</a:t>
            </a:r>
            <a:endParaRPr sz="2200" dirty="0">
              <a:solidFill>
                <a:srgbClr val="FFFFFF"/>
              </a:solidFill>
              <a:latin typeface="Calibri"/>
              <a:ea typeface="Calibri"/>
              <a:cs typeface="Calibri"/>
              <a:sym typeface="Calibri"/>
            </a:endParaRPr>
          </a:p>
        </p:txBody>
      </p:sp>
      <p:sp>
        <p:nvSpPr>
          <p:cNvPr id="9" name="Google Shape;452;p83">
            <a:extLst>
              <a:ext uri="{FF2B5EF4-FFF2-40B4-BE49-F238E27FC236}">
                <a16:creationId xmlns:a16="http://schemas.microsoft.com/office/drawing/2014/main" id="{9EA4C7A8-E50C-ED01-FEED-753ED874460C}"/>
              </a:ext>
            </a:extLst>
          </p:cNvPr>
          <p:cNvSpPr/>
          <p:nvPr/>
        </p:nvSpPr>
        <p:spPr>
          <a:xfrm>
            <a:off x="440075" y="4632533"/>
            <a:ext cx="1601100" cy="570300"/>
          </a:xfrm>
          <a:prstGeom prst="roundRect">
            <a:avLst>
              <a:gd name="adj" fmla="val 16667"/>
            </a:avLst>
          </a:prstGeom>
          <a:solidFill>
            <a:schemeClr val="accent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dirty="0">
                <a:solidFill>
                  <a:srgbClr val="FFFFFF"/>
                </a:solidFill>
                <a:latin typeface="Calibri"/>
                <a:ea typeface="Calibri"/>
                <a:cs typeface="Calibri"/>
                <a:sym typeface="Calibri"/>
              </a:rPr>
              <a:t>archival bond</a:t>
            </a:r>
            <a:endParaRPr sz="2200" dirty="0">
              <a:solidFill>
                <a:srgbClr val="FFFFFF"/>
              </a:solidFill>
              <a:latin typeface="Calibri"/>
              <a:ea typeface="Calibri"/>
              <a:cs typeface="Calibri"/>
              <a:sym typeface="Calibri"/>
            </a:endParaRPr>
          </a:p>
        </p:txBody>
      </p:sp>
      <p:sp>
        <p:nvSpPr>
          <p:cNvPr id="10" name="Google Shape;453;p83">
            <a:extLst>
              <a:ext uri="{FF2B5EF4-FFF2-40B4-BE49-F238E27FC236}">
                <a16:creationId xmlns:a16="http://schemas.microsoft.com/office/drawing/2014/main" id="{97C2BCE9-5E84-7CDB-581B-84392C084C4B}"/>
              </a:ext>
            </a:extLst>
          </p:cNvPr>
          <p:cNvSpPr/>
          <p:nvPr/>
        </p:nvSpPr>
        <p:spPr>
          <a:xfrm>
            <a:off x="440075" y="5288524"/>
            <a:ext cx="1601100" cy="570300"/>
          </a:xfrm>
          <a:prstGeom prst="roundRect">
            <a:avLst>
              <a:gd name="adj" fmla="val 16667"/>
            </a:avLst>
          </a:prstGeom>
          <a:solidFill>
            <a:schemeClr val="accent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latin typeface="Calibri"/>
                <a:ea typeface="Calibri"/>
                <a:cs typeface="Calibri"/>
                <a:sym typeface="Calibri"/>
              </a:rPr>
              <a:t>context</a:t>
            </a:r>
            <a:endParaRPr sz="2200">
              <a:latin typeface="Calibri"/>
              <a:ea typeface="Calibri"/>
              <a:cs typeface="Calibri"/>
              <a:sym typeface="Calibri"/>
            </a:endParaRPr>
          </a:p>
        </p:txBody>
      </p:sp>
      <p:sp>
        <p:nvSpPr>
          <p:cNvPr id="11" name="Google Shape;454;p83">
            <a:extLst>
              <a:ext uri="{FF2B5EF4-FFF2-40B4-BE49-F238E27FC236}">
                <a16:creationId xmlns:a16="http://schemas.microsoft.com/office/drawing/2014/main" id="{72F82641-15FD-E3EF-7B3D-16148CB03063}"/>
              </a:ext>
            </a:extLst>
          </p:cNvPr>
          <p:cNvSpPr/>
          <p:nvPr/>
        </p:nvSpPr>
        <p:spPr>
          <a:xfrm>
            <a:off x="440075" y="2664533"/>
            <a:ext cx="1601100" cy="570300"/>
          </a:xfrm>
          <a:prstGeom prst="roundRect">
            <a:avLst>
              <a:gd name="adj" fmla="val 16667"/>
            </a:avLst>
          </a:prstGeom>
          <a:solidFill>
            <a:schemeClr val="tx1">
              <a:lumMod val="6500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content</a:t>
            </a:r>
            <a:endParaRPr sz="2200">
              <a:solidFill>
                <a:srgbClr val="FFFFFF"/>
              </a:solidFill>
              <a:latin typeface="Calibri"/>
              <a:ea typeface="Calibri"/>
              <a:cs typeface="Calibri"/>
              <a:sym typeface="Calibri"/>
            </a:endParaRPr>
          </a:p>
        </p:txBody>
      </p:sp>
      <p:sp>
        <p:nvSpPr>
          <p:cNvPr id="12" name="Google Shape;455;p83">
            <a:extLst>
              <a:ext uri="{FF2B5EF4-FFF2-40B4-BE49-F238E27FC236}">
                <a16:creationId xmlns:a16="http://schemas.microsoft.com/office/drawing/2014/main" id="{A6B08248-F6C1-3EA8-54FB-3D3D22AE933F}"/>
              </a:ext>
            </a:extLst>
          </p:cNvPr>
          <p:cNvSpPr txBox="1"/>
          <p:nvPr/>
        </p:nvSpPr>
        <p:spPr>
          <a:xfrm>
            <a:off x="2160675" y="2008550"/>
            <a:ext cx="6488100" cy="412417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latin typeface="Tahoma"/>
                <a:ea typeface="Tahoma"/>
                <a:cs typeface="Tahoma"/>
                <a:sym typeface="Tahoma"/>
              </a:rPr>
              <a:t>Example: </a:t>
            </a:r>
            <a:endParaRPr sz="3200" b="1" dirty="0">
              <a:latin typeface="Tahoma"/>
              <a:ea typeface="Tahoma"/>
              <a:cs typeface="Tahoma"/>
              <a:sym typeface="Tahoma"/>
            </a:endParaRPr>
          </a:p>
          <a:p>
            <a:pPr marL="0" lvl="0" indent="0" algn="l" rtl="0">
              <a:spcBef>
                <a:spcPts val="0"/>
              </a:spcBef>
              <a:spcAft>
                <a:spcPts val="0"/>
              </a:spcAft>
              <a:buNone/>
            </a:pPr>
            <a:r>
              <a:rPr lang="en-US" sz="3200" dirty="0">
                <a:latin typeface="Tahoma"/>
                <a:ea typeface="Tahoma"/>
                <a:cs typeface="Tahoma"/>
                <a:sym typeface="Tahoma"/>
              </a:rPr>
              <a:t>Generating descriptive metadata for non-textual records</a:t>
            </a:r>
            <a:endParaRPr sz="3200" dirty="0">
              <a:latin typeface="Tahoma"/>
              <a:ea typeface="Tahoma"/>
              <a:cs typeface="Tahoma"/>
              <a:sym typeface="Tahoma"/>
            </a:endParaRPr>
          </a:p>
          <a:p>
            <a:pPr marL="0" lvl="0" indent="0" algn="l" rtl="0">
              <a:spcBef>
                <a:spcPts val="0"/>
              </a:spcBef>
              <a:spcAft>
                <a:spcPts val="0"/>
              </a:spcAft>
              <a:buNone/>
            </a:pPr>
            <a:endParaRPr sz="3200" dirty="0">
              <a:latin typeface="Tahoma"/>
              <a:ea typeface="Tahoma"/>
              <a:cs typeface="Tahoma"/>
              <a:sym typeface="Tahoma"/>
            </a:endParaRPr>
          </a:p>
          <a:p>
            <a:pPr marL="0" lvl="0" indent="0" algn="l" rtl="0">
              <a:spcBef>
                <a:spcPts val="0"/>
              </a:spcBef>
              <a:spcAft>
                <a:spcPts val="0"/>
              </a:spcAft>
              <a:buNone/>
            </a:pPr>
            <a:r>
              <a:rPr lang="en-US" sz="3200" b="1" dirty="0">
                <a:latin typeface="Tahoma"/>
                <a:ea typeface="Tahoma"/>
                <a:cs typeface="Tahoma"/>
                <a:sym typeface="Tahoma"/>
              </a:rPr>
              <a:t>AI Link: </a:t>
            </a:r>
            <a:endParaRPr sz="3200" b="1" dirty="0">
              <a:latin typeface="Tahoma"/>
              <a:ea typeface="Tahoma"/>
              <a:cs typeface="Tahoma"/>
              <a:sym typeface="Tahoma"/>
            </a:endParaRPr>
          </a:p>
          <a:p>
            <a:pPr marL="0" lvl="0" indent="0" algn="l" rtl="0">
              <a:spcBef>
                <a:spcPts val="0"/>
              </a:spcBef>
              <a:spcAft>
                <a:spcPts val="0"/>
              </a:spcAft>
              <a:buNone/>
            </a:pPr>
            <a:r>
              <a:rPr lang="en-US" sz="3200" dirty="0">
                <a:latin typeface="Tahoma"/>
                <a:ea typeface="Tahoma"/>
                <a:cs typeface="Tahoma"/>
                <a:sym typeface="Tahoma"/>
              </a:rPr>
              <a:t>Audio summarization, Speaker ID, Language ID, Automatic Speech Recognition</a:t>
            </a:r>
            <a:endParaRPr sz="3200" dirty="0">
              <a:latin typeface="Tahoma"/>
              <a:ea typeface="Tahoma"/>
              <a:cs typeface="Tahoma"/>
              <a:sym typeface="Tahoma"/>
            </a:endParaRPr>
          </a:p>
        </p:txBody>
      </p:sp>
      <p:sp>
        <p:nvSpPr>
          <p:cNvPr id="13" name="Google Shape;456;p83">
            <a:extLst>
              <a:ext uri="{FF2B5EF4-FFF2-40B4-BE49-F238E27FC236}">
                <a16:creationId xmlns:a16="http://schemas.microsoft.com/office/drawing/2014/main" id="{8763F3A4-4382-3750-E64C-A969563AB810}"/>
              </a:ext>
            </a:extLst>
          </p:cNvPr>
          <p:cNvSpPr txBox="1"/>
          <p:nvPr/>
        </p:nvSpPr>
        <p:spPr>
          <a:xfrm>
            <a:off x="615875" y="524050"/>
            <a:ext cx="1425300"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dirty="0"/>
              <a:t>Reference &amp; Access</a:t>
            </a:r>
            <a:endParaRPr sz="1500" b="1" dirty="0"/>
          </a:p>
        </p:txBody>
      </p:sp>
      <p:sp>
        <p:nvSpPr>
          <p:cNvPr id="14" name="Slide Number Placeholder 32">
            <a:extLst>
              <a:ext uri="{FF2B5EF4-FFF2-40B4-BE49-F238E27FC236}">
                <a16:creationId xmlns:a16="http://schemas.microsoft.com/office/drawing/2014/main" id="{0A03BA00-C4F3-C2DF-26F0-5A5C2A43512F}"/>
              </a:ext>
            </a:extLst>
          </p:cNvPr>
          <p:cNvSpPr txBox="1">
            <a:spLocks/>
          </p:cNvSpPr>
          <p:nvPr/>
        </p:nvSpPr>
        <p:spPr>
          <a:xfrm>
            <a:off x="11513576" y="6277971"/>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1FC6F8-0BCD-47E9-9C64-690771D9C143}" type="slidenum">
              <a:rPr lang="en-US" smtClean="0"/>
              <a:pPr/>
              <a:t>22</a:t>
            </a:fld>
            <a:endParaRPr lang="en-US" dirty="0"/>
          </a:p>
        </p:txBody>
      </p:sp>
    </p:spTree>
    <p:extLst>
      <p:ext uri="{BB962C8B-B14F-4D97-AF65-F5344CB8AC3E}">
        <p14:creationId xmlns:p14="http://schemas.microsoft.com/office/powerpoint/2010/main" val="2668296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FB9F-F7B0-53A7-5EA4-7483E707E16E}"/>
              </a:ext>
            </a:extLst>
          </p:cNvPr>
          <p:cNvSpPr>
            <a:spLocks noGrp="1"/>
          </p:cNvSpPr>
          <p:nvPr>
            <p:ph type="title"/>
          </p:nvPr>
        </p:nvSpPr>
        <p:spPr>
          <a:xfrm>
            <a:off x="488269" y="662818"/>
            <a:ext cx="3169331" cy="1219763"/>
          </a:xfrm>
        </p:spPr>
        <p:txBody>
          <a:bodyPr/>
          <a:lstStyle/>
          <a:p>
            <a:r>
              <a:rPr lang="en-US" dirty="0"/>
              <a:t>Diplomatics</a:t>
            </a:r>
            <a:endParaRPr lang="en-CA" dirty="0"/>
          </a:p>
        </p:txBody>
      </p:sp>
      <p:sp>
        <p:nvSpPr>
          <p:cNvPr id="3" name="Content Placeholder 2">
            <a:extLst>
              <a:ext uri="{FF2B5EF4-FFF2-40B4-BE49-F238E27FC236}">
                <a16:creationId xmlns:a16="http://schemas.microsoft.com/office/drawing/2014/main" id="{0AFF273F-773A-113A-C4B4-32E150B9D470}"/>
              </a:ext>
            </a:extLst>
          </p:cNvPr>
          <p:cNvSpPr>
            <a:spLocks noGrp="1"/>
          </p:cNvSpPr>
          <p:nvPr>
            <p:ph idx="1"/>
          </p:nvPr>
        </p:nvSpPr>
        <p:spPr>
          <a:xfrm>
            <a:off x="134225" y="2579915"/>
            <a:ext cx="4135772" cy="3615267"/>
          </a:xfrm>
        </p:spPr>
        <p:txBody>
          <a:bodyPr>
            <a:normAutofit/>
          </a:bodyPr>
          <a:lstStyle/>
          <a:p>
            <a:pPr marL="0" indent="0">
              <a:buNone/>
            </a:pPr>
            <a:r>
              <a:rPr lang="en-US" dirty="0">
                <a:solidFill>
                  <a:schemeClr val="tx1"/>
                </a:solidFill>
              </a:rPr>
              <a:t>Consistent form across similar types of recordings.</a:t>
            </a:r>
          </a:p>
          <a:p>
            <a:pPr marL="0" indent="0">
              <a:buNone/>
            </a:pPr>
            <a:endParaRPr lang="en-US" dirty="0">
              <a:solidFill>
                <a:schemeClr val="tx1"/>
              </a:solidFill>
            </a:endParaRPr>
          </a:p>
          <a:p>
            <a:pPr marL="0" indent="0">
              <a:buNone/>
            </a:pPr>
            <a:r>
              <a:rPr lang="en-US" dirty="0">
                <a:solidFill>
                  <a:schemeClr val="tx1"/>
                </a:solidFill>
              </a:rPr>
              <a:t>Example: First 30 seconds of interviews almost always include who is being interviewed, and about what. (Protocol)</a:t>
            </a: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p:txBody>
      </p:sp>
      <p:sp>
        <p:nvSpPr>
          <p:cNvPr id="9" name="TextBox 8">
            <a:extLst>
              <a:ext uri="{FF2B5EF4-FFF2-40B4-BE49-F238E27FC236}">
                <a16:creationId xmlns:a16="http://schemas.microsoft.com/office/drawing/2014/main" id="{0DCB8B71-A84F-3C21-DBBB-6041024D1D9F}"/>
              </a:ext>
            </a:extLst>
          </p:cNvPr>
          <p:cNvSpPr txBox="1"/>
          <p:nvPr/>
        </p:nvSpPr>
        <p:spPr>
          <a:xfrm>
            <a:off x="4488110" y="247123"/>
            <a:ext cx="7399090" cy="2772913"/>
          </a:xfrm>
          <a:prstGeom prst="rect">
            <a:avLst/>
          </a:prstGeom>
          <a:solidFill>
            <a:schemeClr val="accent1"/>
          </a:solidFill>
        </p:spPr>
        <p:txBody>
          <a:bodyPr wrap="square">
            <a:spAutoFit/>
          </a:bodyPr>
          <a:lstStyle/>
          <a:p>
            <a:pPr marL="0" marR="0">
              <a:lnSpc>
                <a:spcPct val="107000"/>
              </a:lnSpc>
              <a:spcBef>
                <a:spcPts val="0"/>
              </a:spcBef>
              <a:spcAft>
                <a:spcPts val="0"/>
              </a:spcAft>
            </a:pPr>
            <a:r>
              <a:rPr lang="en-CA" sz="1800" kern="100" dirty="0">
                <a:solidFill>
                  <a:srgbClr val="FF0000"/>
                </a:solidFill>
                <a:effectLst/>
              </a:rPr>
              <a:t>0.0-8.0: </a:t>
            </a:r>
            <a:r>
              <a:rPr lang="en-CA" sz="1800" kern="100" dirty="0">
                <a:effectLst/>
              </a:rPr>
              <a:t>I have with me in the studio today Dr. George Stoddard, Dean of the School of Education of New York University.</a:t>
            </a:r>
          </a:p>
          <a:p>
            <a:pPr marL="0" marR="0">
              <a:lnSpc>
                <a:spcPct val="107000"/>
              </a:lnSpc>
              <a:spcBef>
                <a:spcPts val="0"/>
              </a:spcBef>
              <a:spcAft>
                <a:spcPts val="0"/>
              </a:spcAft>
            </a:pPr>
            <a:r>
              <a:rPr lang="en-CA" sz="1800" kern="100" dirty="0">
                <a:solidFill>
                  <a:srgbClr val="FF0000"/>
                </a:solidFill>
                <a:effectLst/>
              </a:rPr>
              <a:t>8.0-21.0</a:t>
            </a:r>
            <a:r>
              <a:rPr lang="en-CA" sz="1800" kern="100" dirty="0">
                <a:effectLst/>
              </a:rPr>
              <a:t>: He's one of the experts who've been convened to a UNESCO meeting to study the effect of mass media, that's films, press and radio, on juvenile delinquency. Dr. Stoddard.</a:t>
            </a:r>
          </a:p>
          <a:p>
            <a:pPr marL="0" marR="0">
              <a:lnSpc>
                <a:spcPct val="107000"/>
              </a:lnSpc>
              <a:spcBef>
                <a:spcPts val="0"/>
              </a:spcBef>
              <a:spcAft>
                <a:spcPts val="0"/>
              </a:spcAft>
            </a:pPr>
            <a:r>
              <a:rPr lang="en-CA" sz="1800" kern="100" dirty="0">
                <a:solidFill>
                  <a:srgbClr val="FF0000"/>
                </a:solidFill>
                <a:effectLst/>
              </a:rPr>
              <a:t>22.0-36.0</a:t>
            </a:r>
            <a:r>
              <a:rPr lang="en-CA" sz="1800" kern="100" dirty="0">
                <a:effectLst/>
              </a:rPr>
              <a:t>: Well, really the purpose of the meeting is somewhat broader than that. It's to study all the influences of the mass media, particularly the cinema and television, on the behavior of children.</a:t>
            </a:r>
          </a:p>
        </p:txBody>
      </p:sp>
      <p:sp>
        <p:nvSpPr>
          <p:cNvPr id="6" name="TextBox 5">
            <a:extLst>
              <a:ext uri="{FF2B5EF4-FFF2-40B4-BE49-F238E27FC236}">
                <a16:creationId xmlns:a16="http://schemas.microsoft.com/office/drawing/2014/main" id="{524F348C-177A-8AF2-BE7D-54477A8037C4}"/>
              </a:ext>
            </a:extLst>
          </p:cNvPr>
          <p:cNvSpPr txBox="1"/>
          <p:nvPr/>
        </p:nvSpPr>
        <p:spPr>
          <a:xfrm>
            <a:off x="4488110" y="3310502"/>
            <a:ext cx="7399090" cy="3329501"/>
          </a:xfrm>
          <a:prstGeom prst="rect">
            <a:avLst/>
          </a:prstGeom>
          <a:solidFill>
            <a:schemeClr val="accent1"/>
          </a:solidFill>
        </p:spPr>
        <p:txBody>
          <a:bodyPr wrap="square">
            <a:spAutoFit/>
          </a:bodyPr>
          <a:lstStyle/>
          <a:p>
            <a:pPr marL="0" marR="0">
              <a:lnSpc>
                <a:spcPct val="107000"/>
              </a:lnSpc>
              <a:spcBef>
                <a:spcPts val="0"/>
              </a:spcBef>
              <a:spcAft>
                <a:spcPts val="0"/>
              </a:spcAft>
            </a:pPr>
            <a:r>
              <a:rPr lang="en-US" sz="1800" kern="100" dirty="0">
                <a:solidFill>
                  <a:schemeClr val="accent6"/>
                </a:solidFill>
                <a:effectLst/>
              </a:rPr>
              <a:t>0.0-7.0</a:t>
            </a:r>
            <a:r>
              <a:rPr lang="en-US" sz="1800" kern="100" dirty="0">
                <a:effectLst/>
              </a:rPr>
              <a:t>: Now here in the studio is Mr. Frederick Bellinger from the United States of America and for</a:t>
            </a:r>
          </a:p>
          <a:p>
            <a:pPr marL="0" marR="0">
              <a:lnSpc>
                <a:spcPct val="107000"/>
              </a:lnSpc>
              <a:spcBef>
                <a:spcPts val="0"/>
              </a:spcBef>
              <a:spcAft>
                <a:spcPts val="0"/>
              </a:spcAft>
            </a:pPr>
            <a:r>
              <a:rPr lang="en-US" sz="1800" kern="100" dirty="0">
                <a:solidFill>
                  <a:schemeClr val="accent6"/>
                </a:solidFill>
                <a:effectLst/>
              </a:rPr>
              <a:t>8.18-15.18</a:t>
            </a:r>
            <a:r>
              <a:rPr lang="en-US" sz="1800" kern="100" dirty="0">
                <a:effectLst/>
              </a:rPr>
              <a:t>: the past year he's been in Egypt working for UNESCO Technical Assistance. Now I believe</a:t>
            </a:r>
          </a:p>
          <a:p>
            <a:pPr marL="0" marR="0">
              <a:lnSpc>
                <a:spcPct val="107000"/>
              </a:lnSpc>
              <a:spcBef>
                <a:spcPts val="0"/>
              </a:spcBef>
              <a:spcAft>
                <a:spcPts val="0"/>
              </a:spcAft>
            </a:pPr>
            <a:r>
              <a:rPr lang="en-US" sz="1800" kern="100" dirty="0">
                <a:solidFill>
                  <a:schemeClr val="accent6"/>
                </a:solidFill>
                <a:effectLst/>
              </a:rPr>
              <a:t>15.22-22.06</a:t>
            </a:r>
            <a:r>
              <a:rPr lang="en-US" sz="1800" kern="100" dirty="0">
                <a:effectLst/>
              </a:rPr>
              <a:t>: Mr. Bellinger, you are a chemical engineer. What exactly were you doing in Egypt?</a:t>
            </a:r>
          </a:p>
          <a:p>
            <a:pPr marL="0" marR="0">
              <a:lnSpc>
                <a:spcPct val="107000"/>
              </a:lnSpc>
              <a:spcBef>
                <a:spcPts val="0"/>
              </a:spcBef>
              <a:spcAft>
                <a:spcPts val="0"/>
              </a:spcAft>
            </a:pPr>
            <a:r>
              <a:rPr lang="en-US" sz="1800" kern="100" dirty="0">
                <a:solidFill>
                  <a:schemeClr val="accent6"/>
                </a:solidFill>
                <a:effectLst/>
              </a:rPr>
              <a:t>22.06-28.64</a:t>
            </a:r>
            <a:r>
              <a:rPr lang="en-US" sz="1800" kern="100" dirty="0">
                <a:effectLst/>
              </a:rPr>
              <a:t>: Under the UNESCO Technical Assistance Program I was asked to go to Egypt to assist the National</a:t>
            </a:r>
          </a:p>
          <a:p>
            <a:pPr marL="0" marR="0">
              <a:lnSpc>
                <a:spcPct val="107000"/>
              </a:lnSpc>
              <a:spcBef>
                <a:spcPts val="0"/>
              </a:spcBef>
              <a:spcAft>
                <a:spcPts val="0"/>
              </a:spcAft>
            </a:pPr>
            <a:r>
              <a:rPr lang="en-US" sz="1800" kern="100" dirty="0">
                <a:solidFill>
                  <a:schemeClr val="accent6"/>
                </a:solidFill>
                <a:effectLst/>
              </a:rPr>
              <a:t>28.64-35.64</a:t>
            </a:r>
            <a:r>
              <a:rPr lang="en-US" sz="1800" kern="100" dirty="0">
                <a:effectLst/>
              </a:rPr>
              <a:t>: Research Council in definitely planning and starting a basic and applied research effort</a:t>
            </a:r>
          </a:p>
          <a:p>
            <a:pPr marL="0" marR="0">
              <a:lnSpc>
                <a:spcPct val="107000"/>
              </a:lnSpc>
              <a:spcBef>
                <a:spcPts val="0"/>
              </a:spcBef>
              <a:spcAft>
                <a:spcPts val="0"/>
              </a:spcAft>
            </a:pPr>
            <a:r>
              <a:rPr lang="en-US" sz="1800" kern="100" dirty="0">
                <a:solidFill>
                  <a:schemeClr val="accent6"/>
                </a:solidFill>
                <a:effectLst/>
              </a:rPr>
              <a:t>36.24-39.76</a:t>
            </a:r>
            <a:r>
              <a:rPr lang="en-US" sz="1800" kern="100" dirty="0">
                <a:effectLst/>
              </a:rPr>
              <a:t>: in the industrial chemistry field.</a:t>
            </a:r>
          </a:p>
        </p:txBody>
      </p:sp>
      <p:sp>
        <p:nvSpPr>
          <p:cNvPr id="4" name="Slide Number Placeholder 32">
            <a:extLst>
              <a:ext uri="{FF2B5EF4-FFF2-40B4-BE49-F238E27FC236}">
                <a16:creationId xmlns:a16="http://schemas.microsoft.com/office/drawing/2014/main" id="{D529692E-5FF0-F95E-5CD6-773C8DCA167A}"/>
              </a:ext>
            </a:extLst>
          </p:cNvPr>
          <p:cNvSpPr txBox="1">
            <a:spLocks/>
          </p:cNvSpPr>
          <p:nvPr/>
        </p:nvSpPr>
        <p:spPr>
          <a:xfrm>
            <a:off x="304800" y="6349988"/>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5" name="Slide Number Placeholder 32">
            <a:extLst>
              <a:ext uri="{FF2B5EF4-FFF2-40B4-BE49-F238E27FC236}">
                <a16:creationId xmlns:a16="http://schemas.microsoft.com/office/drawing/2014/main" id="{171848BC-8EC9-2197-736D-9652E64B2EB1}"/>
              </a:ext>
            </a:extLst>
          </p:cNvPr>
          <p:cNvSpPr txBox="1">
            <a:spLocks/>
          </p:cNvSpPr>
          <p:nvPr/>
        </p:nvSpPr>
        <p:spPr>
          <a:xfrm>
            <a:off x="11513576" y="6277971"/>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1FC6F8-0BCD-47E9-9C64-690771D9C143}" type="slidenum">
              <a:rPr lang="en-US" smtClean="0"/>
              <a:pPr/>
              <a:t>23</a:t>
            </a:fld>
            <a:endParaRPr lang="en-US" dirty="0"/>
          </a:p>
        </p:txBody>
      </p:sp>
    </p:spTree>
    <p:extLst>
      <p:ext uri="{BB962C8B-B14F-4D97-AF65-F5344CB8AC3E}">
        <p14:creationId xmlns:p14="http://schemas.microsoft.com/office/powerpoint/2010/main" val="2834634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56;p77">
            <a:extLst>
              <a:ext uri="{FF2B5EF4-FFF2-40B4-BE49-F238E27FC236}">
                <a16:creationId xmlns:a16="http://schemas.microsoft.com/office/drawing/2014/main" id="{936C3ABC-1990-678D-F536-F38E52FB8555}"/>
              </a:ext>
            </a:extLst>
          </p:cNvPr>
          <p:cNvSpPr txBox="1">
            <a:spLocks noGrp="1"/>
          </p:cNvSpPr>
          <p:nvPr>
            <p:ph type="title"/>
          </p:nvPr>
        </p:nvSpPr>
        <p:spPr>
          <a:xfrm>
            <a:off x="468312" y="26035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BACCF"/>
              </a:buClr>
              <a:buSzPts val="4400"/>
              <a:buFont typeface="Tahoma"/>
              <a:buNone/>
            </a:pPr>
            <a:r>
              <a:rPr lang="en-US" dirty="0"/>
              <a:t>Archival Challenges</a:t>
            </a:r>
            <a:endParaRPr dirty="0"/>
          </a:p>
        </p:txBody>
      </p:sp>
      <p:sp>
        <p:nvSpPr>
          <p:cNvPr id="5" name="Google Shape;357;p77">
            <a:extLst>
              <a:ext uri="{FF2B5EF4-FFF2-40B4-BE49-F238E27FC236}">
                <a16:creationId xmlns:a16="http://schemas.microsoft.com/office/drawing/2014/main" id="{7BBCF2E6-1467-64D3-589F-460B84BCBAEE}"/>
              </a:ext>
            </a:extLst>
          </p:cNvPr>
          <p:cNvSpPr txBox="1">
            <a:spLocks/>
          </p:cNvSpPr>
          <p:nvPr/>
        </p:nvSpPr>
        <p:spPr>
          <a:xfrm>
            <a:off x="2209875" y="1352550"/>
            <a:ext cx="6488100" cy="570300"/>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chemeClr val="dk1"/>
              </a:buClr>
              <a:buSzPts val="1100"/>
              <a:buFont typeface="Arial"/>
              <a:buNone/>
            </a:pPr>
            <a:r>
              <a:rPr lang="en-US" i="1" dirty="0">
                <a:solidFill>
                  <a:schemeClr val="accent2"/>
                </a:solidFill>
              </a:rPr>
              <a:t>Digital records classification</a:t>
            </a:r>
          </a:p>
        </p:txBody>
      </p:sp>
      <p:sp>
        <p:nvSpPr>
          <p:cNvPr id="6" name="Google Shape;358;p77">
            <a:extLst>
              <a:ext uri="{FF2B5EF4-FFF2-40B4-BE49-F238E27FC236}">
                <a16:creationId xmlns:a16="http://schemas.microsoft.com/office/drawing/2014/main" id="{7BC7AEB0-9A96-6520-F6CC-5B2F5DA7C865}"/>
              </a:ext>
            </a:extLst>
          </p:cNvPr>
          <p:cNvSpPr/>
          <p:nvPr/>
        </p:nvSpPr>
        <p:spPr>
          <a:xfrm>
            <a:off x="440075" y="1352575"/>
            <a:ext cx="1601100" cy="570300"/>
          </a:xfrm>
          <a:prstGeom prst="roundRect">
            <a:avLst>
              <a:gd name="adj" fmla="val 16667"/>
            </a:avLst>
          </a:prstGeom>
          <a:solidFill>
            <a:schemeClr val="tx1">
              <a:lumMod val="6500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dirty="0">
                <a:solidFill>
                  <a:srgbClr val="D9D9D9"/>
                </a:solidFill>
                <a:latin typeface="Calibri"/>
                <a:ea typeface="Calibri"/>
                <a:cs typeface="Calibri"/>
                <a:sym typeface="Calibri"/>
              </a:rPr>
              <a:t>medium</a:t>
            </a:r>
            <a:endParaRPr sz="2200" dirty="0">
              <a:solidFill>
                <a:srgbClr val="D9D9D9"/>
              </a:solidFill>
              <a:latin typeface="Calibri"/>
              <a:ea typeface="Calibri"/>
              <a:cs typeface="Calibri"/>
              <a:sym typeface="Calibri"/>
            </a:endParaRPr>
          </a:p>
        </p:txBody>
      </p:sp>
      <p:sp>
        <p:nvSpPr>
          <p:cNvPr id="7" name="Google Shape;359;p77">
            <a:extLst>
              <a:ext uri="{FF2B5EF4-FFF2-40B4-BE49-F238E27FC236}">
                <a16:creationId xmlns:a16="http://schemas.microsoft.com/office/drawing/2014/main" id="{EA15FBA2-403C-9910-EA27-32EAADF3A24E}"/>
              </a:ext>
            </a:extLst>
          </p:cNvPr>
          <p:cNvSpPr/>
          <p:nvPr/>
        </p:nvSpPr>
        <p:spPr>
          <a:xfrm>
            <a:off x="440075" y="2008542"/>
            <a:ext cx="1601100" cy="570300"/>
          </a:xfrm>
          <a:prstGeom prst="roundRect">
            <a:avLst>
              <a:gd name="adj" fmla="val 16667"/>
            </a:avLst>
          </a:prstGeom>
          <a:solidFill>
            <a:schemeClr val="accent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form</a:t>
            </a:r>
            <a:endParaRPr sz="2200">
              <a:solidFill>
                <a:srgbClr val="FFFFFF"/>
              </a:solidFill>
              <a:latin typeface="Calibri"/>
              <a:ea typeface="Calibri"/>
              <a:cs typeface="Calibri"/>
              <a:sym typeface="Calibri"/>
            </a:endParaRPr>
          </a:p>
        </p:txBody>
      </p:sp>
      <p:sp>
        <p:nvSpPr>
          <p:cNvPr id="10" name="Google Shape;360;p77">
            <a:extLst>
              <a:ext uri="{FF2B5EF4-FFF2-40B4-BE49-F238E27FC236}">
                <a16:creationId xmlns:a16="http://schemas.microsoft.com/office/drawing/2014/main" id="{3A201AFE-6ACC-54E8-4E7C-DF3183D9758D}"/>
              </a:ext>
            </a:extLst>
          </p:cNvPr>
          <p:cNvSpPr/>
          <p:nvPr/>
        </p:nvSpPr>
        <p:spPr>
          <a:xfrm>
            <a:off x="440075" y="3320525"/>
            <a:ext cx="1601100" cy="570300"/>
          </a:xfrm>
          <a:prstGeom prst="roundRect">
            <a:avLst>
              <a:gd name="adj" fmla="val 16667"/>
            </a:avLst>
          </a:prstGeom>
          <a:solidFill>
            <a:schemeClr val="accent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act</a:t>
            </a:r>
            <a:endParaRPr sz="2200">
              <a:solidFill>
                <a:srgbClr val="FFFFFF"/>
              </a:solidFill>
              <a:latin typeface="Calibri"/>
              <a:ea typeface="Calibri"/>
              <a:cs typeface="Calibri"/>
              <a:sym typeface="Calibri"/>
            </a:endParaRPr>
          </a:p>
        </p:txBody>
      </p:sp>
      <p:sp>
        <p:nvSpPr>
          <p:cNvPr id="11" name="Google Shape;361;p77">
            <a:extLst>
              <a:ext uri="{FF2B5EF4-FFF2-40B4-BE49-F238E27FC236}">
                <a16:creationId xmlns:a16="http://schemas.microsoft.com/office/drawing/2014/main" id="{457ABF46-2E42-1014-2975-1FA241C86210}"/>
              </a:ext>
            </a:extLst>
          </p:cNvPr>
          <p:cNvSpPr/>
          <p:nvPr/>
        </p:nvSpPr>
        <p:spPr>
          <a:xfrm>
            <a:off x="440075" y="3976516"/>
            <a:ext cx="1601100" cy="570300"/>
          </a:xfrm>
          <a:prstGeom prst="roundRect">
            <a:avLst>
              <a:gd name="adj" fmla="val 16667"/>
            </a:avLst>
          </a:prstGeom>
          <a:solidFill>
            <a:schemeClr val="accent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persons</a:t>
            </a:r>
            <a:endParaRPr sz="2200">
              <a:solidFill>
                <a:srgbClr val="FFFFFF"/>
              </a:solidFill>
              <a:latin typeface="Calibri"/>
              <a:ea typeface="Calibri"/>
              <a:cs typeface="Calibri"/>
              <a:sym typeface="Calibri"/>
            </a:endParaRPr>
          </a:p>
        </p:txBody>
      </p:sp>
      <p:sp>
        <p:nvSpPr>
          <p:cNvPr id="12" name="Google Shape;362;p77">
            <a:extLst>
              <a:ext uri="{FF2B5EF4-FFF2-40B4-BE49-F238E27FC236}">
                <a16:creationId xmlns:a16="http://schemas.microsoft.com/office/drawing/2014/main" id="{9B54A06E-E6B1-5AE8-C451-B45DE388762E}"/>
              </a:ext>
            </a:extLst>
          </p:cNvPr>
          <p:cNvSpPr/>
          <p:nvPr/>
        </p:nvSpPr>
        <p:spPr>
          <a:xfrm>
            <a:off x="440075" y="4632533"/>
            <a:ext cx="1601100" cy="570300"/>
          </a:xfrm>
          <a:prstGeom prst="roundRect">
            <a:avLst>
              <a:gd name="adj" fmla="val 16667"/>
            </a:avLst>
          </a:prstGeom>
          <a:solidFill>
            <a:schemeClr val="accent6"/>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archival bond</a:t>
            </a:r>
            <a:endParaRPr sz="2200">
              <a:solidFill>
                <a:srgbClr val="FFFFFF"/>
              </a:solidFill>
              <a:latin typeface="Calibri"/>
              <a:ea typeface="Calibri"/>
              <a:cs typeface="Calibri"/>
              <a:sym typeface="Calibri"/>
            </a:endParaRPr>
          </a:p>
        </p:txBody>
      </p:sp>
      <p:sp>
        <p:nvSpPr>
          <p:cNvPr id="13" name="Google Shape;363;p77">
            <a:extLst>
              <a:ext uri="{FF2B5EF4-FFF2-40B4-BE49-F238E27FC236}">
                <a16:creationId xmlns:a16="http://schemas.microsoft.com/office/drawing/2014/main" id="{73402D68-3FB5-6CF9-D121-63CB7EE1BFD1}"/>
              </a:ext>
            </a:extLst>
          </p:cNvPr>
          <p:cNvSpPr/>
          <p:nvPr/>
        </p:nvSpPr>
        <p:spPr>
          <a:xfrm>
            <a:off x="440075" y="5288524"/>
            <a:ext cx="1601100" cy="570300"/>
          </a:xfrm>
          <a:prstGeom prst="roundRect">
            <a:avLst>
              <a:gd name="adj" fmla="val 16667"/>
            </a:avLst>
          </a:prstGeom>
          <a:solidFill>
            <a:schemeClr val="accent6"/>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context</a:t>
            </a:r>
            <a:endParaRPr sz="2200">
              <a:solidFill>
                <a:srgbClr val="FFFFFF"/>
              </a:solidFill>
              <a:latin typeface="Calibri"/>
              <a:ea typeface="Calibri"/>
              <a:cs typeface="Calibri"/>
              <a:sym typeface="Calibri"/>
            </a:endParaRPr>
          </a:p>
        </p:txBody>
      </p:sp>
      <p:sp>
        <p:nvSpPr>
          <p:cNvPr id="14" name="Google Shape;364;p77">
            <a:extLst>
              <a:ext uri="{FF2B5EF4-FFF2-40B4-BE49-F238E27FC236}">
                <a16:creationId xmlns:a16="http://schemas.microsoft.com/office/drawing/2014/main" id="{1DACF65C-900A-C38C-1874-819AA28134E0}"/>
              </a:ext>
            </a:extLst>
          </p:cNvPr>
          <p:cNvSpPr/>
          <p:nvPr/>
        </p:nvSpPr>
        <p:spPr>
          <a:xfrm>
            <a:off x="440075" y="2664533"/>
            <a:ext cx="1601100" cy="570300"/>
          </a:xfrm>
          <a:prstGeom prst="roundRect">
            <a:avLst>
              <a:gd name="adj" fmla="val 16667"/>
            </a:avLst>
          </a:prstGeom>
          <a:solidFill>
            <a:schemeClr val="tx1">
              <a:lumMod val="6500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dirty="0">
                <a:solidFill>
                  <a:srgbClr val="D9D9D9"/>
                </a:solidFill>
                <a:latin typeface="Calibri"/>
                <a:ea typeface="Calibri"/>
                <a:cs typeface="Calibri"/>
                <a:sym typeface="Calibri"/>
              </a:rPr>
              <a:t>content</a:t>
            </a:r>
            <a:endParaRPr sz="2200" dirty="0">
              <a:solidFill>
                <a:srgbClr val="D9D9D9"/>
              </a:solidFill>
              <a:latin typeface="Calibri"/>
              <a:ea typeface="Calibri"/>
              <a:cs typeface="Calibri"/>
              <a:sym typeface="Calibri"/>
            </a:endParaRPr>
          </a:p>
        </p:txBody>
      </p:sp>
      <p:sp>
        <p:nvSpPr>
          <p:cNvPr id="15" name="Google Shape;365;p77">
            <a:extLst>
              <a:ext uri="{FF2B5EF4-FFF2-40B4-BE49-F238E27FC236}">
                <a16:creationId xmlns:a16="http://schemas.microsoft.com/office/drawing/2014/main" id="{138F5764-72E5-74C5-0FF6-372E6BE45567}"/>
              </a:ext>
            </a:extLst>
          </p:cNvPr>
          <p:cNvSpPr txBox="1"/>
          <p:nvPr/>
        </p:nvSpPr>
        <p:spPr>
          <a:xfrm>
            <a:off x="2160675" y="2008550"/>
            <a:ext cx="6488100" cy="412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ea typeface="Tahoma"/>
                <a:cs typeface="Tahoma"/>
                <a:sym typeface="Tahoma"/>
              </a:rPr>
              <a:t>Example: </a:t>
            </a:r>
            <a:endParaRPr sz="3200" b="1" dirty="0">
              <a:ea typeface="Tahoma"/>
              <a:cs typeface="Tahoma"/>
              <a:sym typeface="Tahoma"/>
            </a:endParaRPr>
          </a:p>
          <a:p>
            <a:pPr marL="0" lvl="0" indent="0" algn="l" rtl="0">
              <a:spcBef>
                <a:spcPts val="0"/>
              </a:spcBef>
              <a:spcAft>
                <a:spcPts val="0"/>
              </a:spcAft>
              <a:buNone/>
            </a:pPr>
            <a:r>
              <a:rPr lang="en-US" sz="3200" dirty="0">
                <a:ea typeface="Tahoma"/>
                <a:cs typeface="Tahoma"/>
                <a:sym typeface="Tahoma"/>
              </a:rPr>
              <a:t>Email Classification (Assign class code for indexing)</a:t>
            </a:r>
            <a:endParaRPr sz="3200" dirty="0">
              <a:ea typeface="Tahoma"/>
              <a:cs typeface="Tahoma"/>
              <a:sym typeface="Tahoma"/>
            </a:endParaRPr>
          </a:p>
          <a:p>
            <a:pPr marL="0" lvl="0" indent="0" algn="l" rtl="0">
              <a:spcBef>
                <a:spcPts val="0"/>
              </a:spcBef>
              <a:spcAft>
                <a:spcPts val="0"/>
              </a:spcAft>
              <a:buNone/>
            </a:pPr>
            <a:endParaRPr sz="3200" dirty="0">
              <a:ea typeface="Tahoma"/>
              <a:cs typeface="Tahoma"/>
              <a:sym typeface="Tahoma"/>
            </a:endParaRPr>
          </a:p>
          <a:p>
            <a:pPr marL="0" lvl="0" indent="0" algn="l" rtl="0">
              <a:spcBef>
                <a:spcPts val="0"/>
              </a:spcBef>
              <a:spcAft>
                <a:spcPts val="0"/>
              </a:spcAft>
              <a:buNone/>
            </a:pPr>
            <a:r>
              <a:rPr lang="en-US" sz="3200" b="1" dirty="0">
                <a:ea typeface="Tahoma"/>
                <a:cs typeface="Tahoma"/>
                <a:sym typeface="Tahoma"/>
              </a:rPr>
              <a:t>AI Link: </a:t>
            </a:r>
            <a:endParaRPr sz="3200" b="1" dirty="0">
              <a:ea typeface="Tahoma"/>
              <a:cs typeface="Tahoma"/>
              <a:sym typeface="Tahoma"/>
            </a:endParaRPr>
          </a:p>
          <a:p>
            <a:pPr marL="0" lvl="0" indent="0" algn="l" rtl="0">
              <a:spcBef>
                <a:spcPts val="0"/>
              </a:spcBef>
              <a:spcAft>
                <a:spcPts val="0"/>
              </a:spcAft>
              <a:buNone/>
            </a:pPr>
            <a:r>
              <a:rPr lang="en-US" sz="3200" dirty="0">
                <a:ea typeface="Tahoma"/>
                <a:cs typeface="Tahoma"/>
                <a:sym typeface="Tahoma"/>
              </a:rPr>
              <a:t>Named Entity Recognition (NER), Topic Modeling, Weakly Supervised Learning</a:t>
            </a:r>
            <a:endParaRPr sz="3200" dirty="0">
              <a:ea typeface="Tahoma"/>
              <a:cs typeface="Tahoma"/>
              <a:sym typeface="Tahoma"/>
            </a:endParaRPr>
          </a:p>
        </p:txBody>
      </p:sp>
      <p:sp>
        <p:nvSpPr>
          <p:cNvPr id="16" name="Google Shape;366;p77">
            <a:extLst>
              <a:ext uri="{FF2B5EF4-FFF2-40B4-BE49-F238E27FC236}">
                <a16:creationId xmlns:a16="http://schemas.microsoft.com/office/drawing/2014/main" id="{92746C34-1791-5F66-F03F-5B7C7F2FD0C4}"/>
              </a:ext>
            </a:extLst>
          </p:cNvPr>
          <p:cNvSpPr txBox="1"/>
          <p:nvPr/>
        </p:nvSpPr>
        <p:spPr>
          <a:xfrm>
            <a:off x="615875" y="524050"/>
            <a:ext cx="1249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Tahoma"/>
                <a:ea typeface="Tahoma"/>
                <a:cs typeface="Tahoma"/>
                <a:sym typeface="Tahoma"/>
              </a:rPr>
              <a:t>Creation &amp; Use</a:t>
            </a:r>
            <a:endParaRPr b="1" dirty="0">
              <a:latin typeface="Tahoma"/>
              <a:ea typeface="Tahoma"/>
              <a:cs typeface="Tahoma"/>
              <a:sym typeface="Tahoma"/>
            </a:endParaRPr>
          </a:p>
        </p:txBody>
      </p:sp>
      <p:sp>
        <p:nvSpPr>
          <p:cNvPr id="2" name="Slide Number Placeholder 32">
            <a:extLst>
              <a:ext uri="{FF2B5EF4-FFF2-40B4-BE49-F238E27FC236}">
                <a16:creationId xmlns:a16="http://schemas.microsoft.com/office/drawing/2014/main" id="{CA63616A-3D44-ECAC-07A4-E8F0911E5B94}"/>
              </a:ext>
            </a:extLst>
          </p:cNvPr>
          <p:cNvSpPr txBox="1">
            <a:spLocks/>
          </p:cNvSpPr>
          <p:nvPr/>
        </p:nvSpPr>
        <p:spPr>
          <a:xfrm>
            <a:off x="11513576" y="6277971"/>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1FC6F8-0BCD-47E9-9C64-690771D9C143}" type="slidenum">
              <a:rPr lang="en-US" smtClean="0"/>
              <a:pPr/>
              <a:t>24</a:t>
            </a:fld>
            <a:endParaRPr lang="en-US" dirty="0"/>
          </a:p>
        </p:txBody>
      </p:sp>
    </p:spTree>
    <p:extLst>
      <p:ext uri="{BB962C8B-B14F-4D97-AF65-F5344CB8AC3E}">
        <p14:creationId xmlns:p14="http://schemas.microsoft.com/office/powerpoint/2010/main" val="1393603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FB9F-F7B0-53A7-5EA4-7483E707E16E}"/>
              </a:ext>
            </a:extLst>
          </p:cNvPr>
          <p:cNvSpPr>
            <a:spLocks noGrp="1"/>
          </p:cNvSpPr>
          <p:nvPr>
            <p:ph type="title"/>
          </p:nvPr>
        </p:nvSpPr>
        <p:spPr>
          <a:xfrm>
            <a:off x="488269" y="662818"/>
            <a:ext cx="3169331" cy="1219763"/>
          </a:xfrm>
        </p:spPr>
        <p:txBody>
          <a:bodyPr/>
          <a:lstStyle/>
          <a:p>
            <a:r>
              <a:rPr lang="en-US" dirty="0"/>
              <a:t>Diplomatics</a:t>
            </a:r>
            <a:endParaRPr lang="en-CA" dirty="0"/>
          </a:p>
        </p:txBody>
      </p:sp>
      <p:sp>
        <p:nvSpPr>
          <p:cNvPr id="3" name="Content Placeholder 2">
            <a:extLst>
              <a:ext uri="{FF2B5EF4-FFF2-40B4-BE49-F238E27FC236}">
                <a16:creationId xmlns:a16="http://schemas.microsoft.com/office/drawing/2014/main" id="{0AFF273F-773A-113A-C4B4-32E150B9D470}"/>
              </a:ext>
            </a:extLst>
          </p:cNvPr>
          <p:cNvSpPr>
            <a:spLocks noGrp="1"/>
          </p:cNvSpPr>
          <p:nvPr>
            <p:ph idx="1"/>
          </p:nvPr>
        </p:nvSpPr>
        <p:spPr>
          <a:xfrm>
            <a:off x="134225" y="2579915"/>
            <a:ext cx="4135772" cy="3615267"/>
          </a:xfrm>
        </p:spPr>
        <p:txBody>
          <a:bodyPr>
            <a:normAutofit/>
          </a:bodyPr>
          <a:lstStyle/>
          <a:p>
            <a:pPr marL="0" indent="0">
              <a:buNone/>
            </a:pPr>
            <a:r>
              <a:rPr lang="en-US" dirty="0">
                <a:solidFill>
                  <a:schemeClr val="tx1"/>
                </a:solidFill>
              </a:rPr>
              <a:t>Consistent form across similar types of recordings.</a:t>
            </a:r>
          </a:p>
          <a:p>
            <a:pPr marL="0" indent="0">
              <a:buNone/>
            </a:pPr>
            <a:endParaRPr lang="en-US" dirty="0">
              <a:solidFill>
                <a:schemeClr val="tx1"/>
              </a:solidFill>
            </a:endParaRPr>
          </a:p>
          <a:p>
            <a:pPr marL="0" indent="0">
              <a:buNone/>
            </a:pPr>
            <a:r>
              <a:rPr lang="en-US" dirty="0">
                <a:solidFill>
                  <a:schemeClr val="tx1"/>
                </a:solidFill>
              </a:rPr>
              <a:t>Example: Last ~10 seconds “sign off” for reports and programs, or thanking guests for interviews. (</a:t>
            </a:r>
            <a:r>
              <a:rPr lang="en-US" dirty="0" err="1">
                <a:solidFill>
                  <a:schemeClr val="tx1"/>
                </a:solidFill>
              </a:rPr>
              <a:t>Escatacol</a:t>
            </a:r>
            <a:r>
              <a:rPr lang="en-US" dirty="0">
                <a:solidFill>
                  <a:schemeClr val="tx1"/>
                </a:solidFill>
              </a:rPr>
              <a:t>)</a:t>
            </a: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p:txBody>
      </p:sp>
      <p:sp>
        <p:nvSpPr>
          <p:cNvPr id="9" name="TextBox 8">
            <a:extLst>
              <a:ext uri="{FF2B5EF4-FFF2-40B4-BE49-F238E27FC236}">
                <a16:creationId xmlns:a16="http://schemas.microsoft.com/office/drawing/2014/main" id="{0DCB8B71-A84F-3C21-DBBB-6041024D1D9F}"/>
              </a:ext>
            </a:extLst>
          </p:cNvPr>
          <p:cNvSpPr txBox="1"/>
          <p:nvPr/>
        </p:nvSpPr>
        <p:spPr>
          <a:xfrm>
            <a:off x="4488110" y="2858660"/>
            <a:ext cx="7399090" cy="958596"/>
          </a:xfrm>
          <a:prstGeom prst="rect">
            <a:avLst/>
          </a:prstGeom>
          <a:solidFill>
            <a:schemeClr val="accent1"/>
          </a:solidFill>
        </p:spPr>
        <p:txBody>
          <a:bodyPr wrap="square">
            <a:spAutoFit/>
          </a:bodyPr>
          <a:lstStyle/>
          <a:p>
            <a:pPr marL="0" marR="0">
              <a:lnSpc>
                <a:spcPct val="107000"/>
              </a:lnSpc>
              <a:spcBef>
                <a:spcPts val="0"/>
              </a:spcBef>
              <a:spcAft>
                <a:spcPts val="0"/>
              </a:spcAft>
            </a:pPr>
            <a:r>
              <a:rPr lang="en-US" sz="1800" kern="100" dirty="0">
                <a:solidFill>
                  <a:srgbClr val="FF0000"/>
                </a:solidFill>
                <a:effectLst/>
              </a:rPr>
              <a:t>210.26-217.3</a:t>
            </a:r>
            <a:r>
              <a:rPr lang="en-US" sz="1800" kern="100" dirty="0">
                <a:effectLst/>
              </a:rPr>
              <a:t>:</a:t>
            </a:r>
            <a:r>
              <a:rPr lang="en-US" sz="1800" kern="100" dirty="0">
                <a:solidFill>
                  <a:srgbClr val="FF0000"/>
                </a:solidFill>
                <a:effectLst/>
              </a:rPr>
              <a:t> </a:t>
            </a:r>
            <a:r>
              <a:rPr lang="en-US" sz="1800" kern="100" dirty="0">
                <a:effectLst/>
              </a:rPr>
              <a:t>This is Professor C. N. Vakil speaking from UNESCO headquarters in Paris and returning</a:t>
            </a:r>
          </a:p>
          <a:p>
            <a:pPr marL="0" marR="0">
              <a:lnSpc>
                <a:spcPct val="107000"/>
              </a:lnSpc>
              <a:spcBef>
                <a:spcPts val="0"/>
              </a:spcBef>
              <a:spcAft>
                <a:spcPts val="0"/>
              </a:spcAft>
            </a:pPr>
            <a:r>
              <a:rPr lang="en-US" sz="1800" kern="100" dirty="0">
                <a:solidFill>
                  <a:srgbClr val="FF0000"/>
                </a:solidFill>
                <a:effectLst/>
              </a:rPr>
              <a:t>217.3-220.18</a:t>
            </a:r>
            <a:r>
              <a:rPr lang="en-US" sz="1800" kern="100" dirty="0">
                <a:effectLst/>
              </a:rPr>
              <a:t>: you to UN Radio in New York.</a:t>
            </a:r>
          </a:p>
        </p:txBody>
      </p:sp>
      <p:sp>
        <p:nvSpPr>
          <p:cNvPr id="6" name="TextBox 5">
            <a:extLst>
              <a:ext uri="{FF2B5EF4-FFF2-40B4-BE49-F238E27FC236}">
                <a16:creationId xmlns:a16="http://schemas.microsoft.com/office/drawing/2014/main" id="{524F348C-177A-8AF2-BE7D-54477A8037C4}"/>
              </a:ext>
            </a:extLst>
          </p:cNvPr>
          <p:cNvSpPr txBox="1"/>
          <p:nvPr/>
        </p:nvSpPr>
        <p:spPr>
          <a:xfrm>
            <a:off x="4488110" y="5760088"/>
            <a:ext cx="7399090" cy="365869"/>
          </a:xfrm>
          <a:prstGeom prst="rect">
            <a:avLst/>
          </a:prstGeom>
          <a:solidFill>
            <a:schemeClr val="accent1"/>
          </a:solidFill>
        </p:spPr>
        <p:txBody>
          <a:bodyPr wrap="square">
            <a:spAutoFit/>
          </a:bodyPr>
          <a:lstStyle/>
          <a:p>
            <a:pPr marL="0" marR="0">
              <a:lnSpc>
                <a:spcPct val="107000"/>
              </a:lnSpc>
              <a:spcBef>
                <a:spcPts val="0"/>
              </a:spcBef>
              <a:spcAft>
                <a:spcPts val="0"/>
              </a:spcAft>
            </a:pPr>
            <a:r>
              <a:rPr lang="en-US" sz="1800" kern="100" dirty="0">
                <a:solidFill>
                  <a:srgbClr val="FF0000"/>
                </a:solidFill>
                <a:effectLst/>
              </a:rPr>
              <a:t>830.0-832.0</a:t>
            </a:r>
            <a:r>
              <a:rPr lang="en-US" sz="1800" kern="100" dirty="0">
                <a:effectLst/>
              </a:rPr>
              <a:t>:</a:t>
            </a:r>
            <a:r>
              <a:rPr lang="en-US" sz="1800" kern="100" dirty="0">
                <a:solidFill>
                  <a:schemeClr val="accent6"/>
                </a:solidFill>
                <a:effectLst/>
              </a:rPr>
              <a:t> </a:t>
            </a:r>
            <a:r>
              <a:rPr lang="en-US" sz="1800" kern="100" dirty="0">
                <a:effectLst/>
              </a:rPr>
              <a:t>Thank you very much, Dr. Stallone</a:t>
            </a:r>
            <a:r>
              <a:rPr lang="en-US" sz="1800" kern="100" dirty="0">
                <a:solidFill>
                  <a:schemeClr val="accent6"/>
                </a:solidFill>
                <a:effectLst/>
              </a:rPr>
              <a:t>.</a:t>
            </a:r>
            <a:endParaRPr lang="en-US" sz="1800" kern="100" dirty="0">
              <a:effectLst/>
            </a:endParaRPr>
          </a:p>
        </p:txBody>
      </p:sp>
      <p:sp>
        <p:nvSpPr>
          <p:cNvPr id="11" name="TextBox 10">
            <a:extLst>
              <a:ext uri="{FF2B5EF4-FFF2-40B4-BE49-F238E27FC236}">
                <a16:creationId xmlns:a16="http://schemas.microsoft.com/office/drawing/2014/main" id="{92745AAD-48D8-4E4B-6BBE-1574F583C63B}"/>
              </a:ext>
            </a:extLst>
          </p:cNvPr>
          <p:cNvSpPr txBox="1"/>
          <p:nvPr/>
        </p:nvSpPr>
        <p:spPr>
          <a:xfrm>
            <a:off x="4488110" y="4981310"/>
            <a:ext cx="7399090" cy="662233"/>
          </a:xfrm>
          <a:prstGeom prst="rect">
            <a:avLst/>
          </a:prstGeom>
          <a:solidFill>
            <a:schemeClr val="accent1"/>
          </a:solidFill>
        </p:spPr>
        <p:txBody>
          <a:bodyPr wrap="square">
            <a:spAutoFit/>
          </a:bodyPr>
          <a:lstStyle/>
          <a:p>
            <a:pPr marL="0" marR="0">
              <a:lnSpc>
                <a:spcPct val="107000"/>
              </a:lnSpc>
              <a:spcBef>
                <a:spcPts val="0"/>
              </a:spcBef>
              <a:spcAft>
                <a:spcPts val="0"/>
              </a:spcAft>
            </a:pPr>
            <a:r>
              <a:rPr lang="en-US" sz="1800" kern="100" dirty="0">
                <a:solidFill>
                  <a:srgbClr val="FF0000"/>
                </a:solidFill>
                <a:effectLst/>
              </a:rPr>
              <a:t>285.84-289.04</a:t>
            </a:r>
            <a:r>
              <a:rPr lang="en-US" sz="1800" kern="100" dirty="0">
                <a:effectLst/>
              </a:rPr>
              <a:t>:</a:t>
            </a:r>
            <a:r>
              <a:rPr lang="en-US" sz="1800" kern="100" dirty="0">
                <a:solidFill>
                  <a:schemeClr val="accent6"/>
                </a:solidFill>
                <a:effectLst/>
              </a:rPr>
              <a:t> </a:t>
            </a:r>
            <a:r>
              <a:rPr lang="en-US" sz="1800" kern="100" dirty="0">
                <a:effectLst/>
              </a:rPr>
              <a:t>That sounds very encouraging. Well thank you very much indeed Mr. Ballinger.</a:t>
            </a:r>
          </a:p>
        </p:txBody>
      </p:sp>
      <p:sp>
        <p:nvSpPr>
          <p:cNvPr id="12" name="TextBox 11">
            <a:extLst>
              <a:ext uri="{FF2B5EF4-FFF2-40B4-BE49-F238E27FC236}">
                <a16:creationId xmlns:a16="http://schemas.microsoft.com/office/drawing/2014/main" id="{17DA9DC8-1D28-0E7A-1C2B-E559E01B32B0}"/>
              </a:ext>
            </a:extLst>
          </p:cNvPr>
          <p:cNvSpPr txBox="1"/>
          <p:nvPr/>
        </p:nvSpPr>
        <p:spPr>
          <a:xfrm>
            <a:off x="4488110" y="585033"/>
            <a:ext cx="7399090" cy="2144048"/>
          </a:xfrm>
          <a:prstGeom prst="rect">
            <a:avLst/>
          </a:prstGeom>
          <a:solidFill>
            <a:schemeClr val="accent1"/>
          </a:solidFill>
        </p:spPr>
        <p:txBody>
          <a:bodyPr wrap="square">
            <a:spAutoFit/>
          </a:bodyPr>
          <a:lstStyle/>
          <a:p>
            <a:pPr marL="0" marR="0">
              <a:lnSpc>
                <a:spcPct val="107000"/>
              </a:lnSpc>
              <a:spcBef>
                <a:spcPts val="0"/>
              </a:spcBef>
              <a:spcAft>
                <a:spcPts val="0"/>
              </a:spcAft>
            </a:pPr>
            <a:r>
              <a:rPr lang="en-US" sz="1800" kern="100" dirty="0">
                <a:solidFill>
                  <a:srgbClr val="FF0000"/>
                </a:solidFill>
                <a:effectLst/>
              </a:rPr>
              <a:t>901.0-905.0</a:t>
            </a:r>
            <a:r>
              <a:rPr lang="en-US" sz="1800" kern="100" dirty="0">
                <a:effectLst/>
              </a:rPr>
              <a:t>:</a:t>
            </a:r>
            <a:r>
              <a:rPr lang="en-US" sz="1800" kern="100" dirty="0">
                <a:solidFill>
                  <a:srgbClr val="FF0000"/>
                </a:solidFill>
                <a:effectLst/>
              </a:rPr>
              <a:t> </a:t>
            </a:r>
            <a:r>
              <a:rPr lang="en-US" sz="1800" kern="100" dirty="0">
                <a:effectLst/>
              </a:rPr>
              <a:t>Sound of radio</a:t>
            </a:r>
          </a:p>
          <a:p>
            <a:pPr marL="0" marR="0">
              <a:lnSpc>
                <a:spcPct val="107000"/>
              </a:lnSpc>
              <a:spcBef>
                <a:spcPts val="0"/>
              </a:spcBef>
              <a:spcAft>
                <a:spcPts val="0"/>
              </a:spcAft>
            </a:pPr>
            <a:r>
              <a:rPr lang="en-US" sz="1800" kern="100" dirty="0">
                <a:solidFill>
                  <a:srgbClr val="FF0000"/>
                </a:solidFill>
                <a:effectLst/>
              </a:rPr>
              <a:t>910.0-916.0</a:t>
            </a:r>
            <a:r>
              <a:rPr lang="en-US" sz="1800" kern="100" dirty="0">
                <a:effectLst/>
              </a:rPr>
              <a:t>: Those noises from beyond the Earth mark the end of this, the fourth program in the series,</a:t>
            </a:r>
          </a:p>
          <a:p>
            <a:pPr marL="0" marR="0">
              <a:lnSpc>
                <a:spcPct val="107000"/>
              </a:lnSpc>
              <a:spcBef>
                <a:spcPts val="0"/>
              </a:spcBef>
              <a:spcAft>
                <a:spcPts val="0"/>
              </a:spcAft>
            </a:pPr>
            <a:r>
              <a:rPr lang="en-US" sz="1800" kern="100" dirty="0">
                <a:solidFill>
                  <a:srgbClr val="FF0000"/>
                </a:solidFill>
                <a:effectLst/>
              </a:rPr>
              <a:t>916.0-919.0</a:t>
            </a:r>
            <a:r>
              <a:rPr lang="en-US" sz="1800" kern="100" dirty="0">
                <a:effectLst/>
              </a:rPr>
              <a:t>: Signposts for the Atomic Age.</a:t>
            </a:r>
          </a:p>
          <a:p>
            <a:pPr marL="0" marR="0">
              <a:lnSpc>
                <a:spcPct val="107000"/>
              </a:lnSpc>
              <a:spcBef>
                <a:spcPts val="0"/>
              </a:spcBef>
              <a:spcAft>
                <a:spcPts val="0"/>
              </a:spcAft>
            </a:pPr>
            <a:r>
              <a:rPr lang="en-US" sz="1800" kern="100" dirty="0">
                <a:solidFill>
                  <a:srgbClr val="FF0000"/>
                </a:solidFill>
                <a:effectLst/>
              </a:rPr>
              <a:t>919.0-922.0</a:t>
            </a:r>
            <a:r>
              <a:rPr lang="en-US" sz="1800" kern="100" dirty="0">
                <a:effectLst/>
              </a:rPr>
              <a:t>: They are edited and introduced by Richie Calder.</a:t>
            </a:r>
          </a:p>
          <a:p>
            <a:pPr marL="0" marR="0">
              <a:lnSpc>
                <a:spcPct val="107000"/>
              </a:lnSpc>
              <a:spcBef>
                <a:spcPts val="0"/>
              </a:spcBef>
              <a:spcAft>
                <a:spcPts val="0"/>
              </a:spcAft>
            </a:pPr>
            <a:r>
              <a:rPr lang="en-US" sz="1800" kern="100" dirty="0">
                <a:solidFill>
                  <a:srgbClr val="FF0000"/>
                </a:solidFill>
                <a:effectLst/>
              </a:rPr>
              <a:t>922.0-927.0</a:t>
            </a:r>
            <a:r>
              <a:rPr lang="en-US" sz="1800" kern="100" dirty="0">
                <a:effectLst/>
              </a:rPr>
              <a:t>: The program was produced by Rex Keating in the studios of UNESCO, Paris.</a:t>
            </a:r>
          </a:p>
        </p:txBody>
      </p:sp>
      <p:sp>
        <p:nvSpPr>
          <p:cNvPr id="5" name="Slide Number Placeholder 32">
            <a:extLst>
              <a:ext uri="{FF2B5EF4-FFF2-40B4-BE49-F238E27FC236}">
                <a16:creationId xmlns:a16="http://schemas.microsoft.com/office/drawing/2014/main" id="{173A582D-B40C-1B00-04B2-4D4DE82D6F38}"/>
              </a:ext>
            </a:extLst>
          </p:cNvPr>
          <p:cNvSpPr txBox="1">
            <a:spLocks/>
          </p:cNvSpPr>
          <p:nvPr/>
        </p:nvSpPr>
        <p:spPr>
          <a:xfrm>
            <a:off x="11513576" y="6277971"/>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1FC6F8-0BCD-47E9-9C64-690771D9C143}" type="slidenum">
              <a:rPr lang="en-US" smtClean="0"/>
              <a:pPr/>
              <a:t>25</a:t>
            </a:fld>
            <a:endParaRPr lang="en-US" dirty="0"/>
          </a:p>
        </p:txBody>
      </p:sp>
    </p:spTree>
    <p:extLst>
      <p:ext uri="{BB962C8B-B14F-4D97-AF65-F5344CB8AC3E}">
        <p14:creationId xmlns:p14="http://schemas.microsoft.com/office/powerpoint/2010/main" val="3140827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FB9F-F7B0-53A7-5EA4-7483E707E16E}"/>
              </a:ext>
            </a:extLst>
          </p:cNvPr>
          <p:cNvSpPr>
            <a:spLocks noGrp="1"/>
          </p:cNvSpPr>
          <p:nvPr>
            <p:ph type="title"/>
          </p:nvPr>
        </p:nvSpPr>
        <p:spPr>
          <a:xfrm>
            <a:off x="488269" y="662818"/>
            <a:ext cx="3169331" cy="1219763"/>
          </a:xfrm>
        </p:spPr>
        <p:txBody>
          <a:bodyPr/>
          <a:lstStyle/>
          <a:p>
            <a:r>
              <a:rPr lang="en-US" dirty="0"/>
              <a:t>Diplomatics</a:t>
            </a:r>
            <a:endParaRPr lang="en-CA" dirty="0"/>
          </a:p>
        </p:txBody>
      </p:sp>
      <p:sp>
        <p:nvSpPr>
          <p:cNvPr id="3" name="Content Placeholder 2">
            <a:extLst>
              <a:ext uri="{FF2B5EF4-FFF2-40B4-BE49-F238E27FC236}">
                <a16:creationId xmlns:a16="http://schemas.microsoft.com/office/drawing/2014/main" id="{0AFF273F-773A-113A-C4B4-32E150B9D470}"/>
              </a:ext>
            </a:extLst>
          </p:cNvPr>
          <p:cNvSpPr>
            <a:spLocks noGrp="1"/>
          </p:cNvSpPr>
          <p:nvPr>
            <p:ph idx="1"/>
          </p:nvPr>
        </p:nvSpPr>
        <p:spPr>
          <a:xfrm>
            <a:off x="134225" y="2579915"/>
            <a:ext cx="4135772" cy="3615267"/>
          </a:xfrm>
        </p:spPr>
        <p:txBody>
          <a:bodyPr>
            <a:normAutofit/>
          </a:bodyPr>
          <a:lstStyle/>
          <a:p>
            <a:pPr marL="0" indent="0">
              <a:buNone/>
            </a:pPr>
            <a:r>
              <a:rPr lang="en-US" dirty="0">
                <a:solidFill>
                  <a:schemeClr val="tx1"/>
                </a:solidFill>
              </a:rPr>
              <a:t>Programs, Interviews, and Reports generally carry the necessary information within this brief introductory protocol.</a:t>
            </a:r>
          </a:p>
          <a:p>
            <a:pPr marL="0" indent="0">
              <a:buNone/>
            </a:pPr>
            <a:r>
              <a:rPr lang="en-US" dirty="0">
                <a:solidFill>
                  <a:schemeClr val="tx1"/>
                </a:solidFill>
              </a:rPr>
              <a:t>But speeches are problematic!</a:t>
            </a:r>
          </a:p>
          <a:p>
            <a:pPr marL="0" indent="0">
              <a:buNone/>
            </a:pPr>
            <a:r>
              <a:rPr lang="en-US" dirty="0">
                <a:solidFill>
                  <a:schemeClr val="tx1"/>
                </a:solidFill>
              </a:rPr>
              <a:t>An anchor would have contextualized who is speaking before broadcast!</a:t>
            </a:r>
          </a:p>
        </p:txBody>
      </p:sp>
      <p:sp>
        <p:nvSpPr>
          <p:cNvPr id="6" name="TextBox 5">
            <a:extLst>
              <a:ext uri="{FF2B5EF4-FFF2-40B4-BE49-F238E27FC236}">
                <a16:creationId xmlns:a16="http://schemas.microsoft.com/office/drawing/2014/main" id="{524F348C-177A-8AF2-BE7D-54477A8037C4}"/>
              </a:ext>
            </a:extLst>
          </p:cNvPr>
          <p:cNvSpPr txBox="1"/>
          <p:nvPr/>
        </p:nvSpPr>
        <p:spPr>
          <a:xfrm>
            <a:off x="4566406" y="1017916"/>
            <a:ext cx="7399090" cy="4218591"/>
          </a:xfrm>
          <a:prstGeom prst="rect">
            <a:avLst/>
          </a:prstGeom>
          <a:solidFill>
            <a:schemeClr val="accent1"/>
          </a:solidFill>
        </p:spPr>
        <p:txBody>
          <a:bodyPr wrap="square">
            <a:spAutoFit/>
          </a:bodyPr>
          <a:lstStyle/>
          <a:p>
            <a:pPr marL="0" marR="0">
              <a:lnSpc>
                <a:spcPct val="107000"/>
              </a:lnSpc>
              <a:spcBef>
                <a:spcPts val="0"/>
              </a:spcBef>
              <a:spcAft>
                <a:spcPts val="0"/>
              </a:spcAft>
            </a:pPr>
            <a:r>
              <a:rPr lang="en-US" sz="1800" kern="100" dirty="0">
                <a:solidFill>
                  <a:schemeClr val="accent6"/>
                </a:solidFill>
                <a:effectLst/>
              </a:rPr>
              <a:t>0.0-2.0</a:t>
            </a:r>
            <a:r>
              <a:rPr lang="en-US" sz="1800" kern="100" dirty="0">
                <a:effectLst/>
              </a:rPr>
              <a:t>: Thank you.</a:t>
            </a:r>
          </a:p>
          <a:p>
            <a:pPr marL="0" marR="0">
              <a:lnSpc>
                <a:spcPct val="107000"/>
              </a:lnSpc>
              <a:spcBef>
                <a:spcPts val="0"/>
              </a:spcBef>
              <a:spcAft>
                <a:spcPts val="0"/>
              </a:spcAft>
            </a:pPr>
            <a:r>
              <a:rPr lang="en-US" sz="1800" kern="100" dirty="0">
                <a:solidFill>
                  <a:schemeClr val="accent6"/>
                </a:solidFill>
                <a:effectLst/>
              </a:rPr>
              <a:t>2.0-12.0</a:t>
            </a:r>
            <a:r>
              <a:rPr lang="en-US" sz="1800" kern="100" dirty="0">
                <a:effectLst/>
              </a:rPr>
              <a:t>: &lt;Applause&gt;</a:t>
            </a:r>
          </a:p>
          <a:p>
            <a:pPr marL="0" marR="0">
              <a:lnSpc>
                <a:spcPct val="107000"/>
              </a:lnSpc>
              <a:spcBef>
                <a:spcPts val="0"/>
              </a:spcBef>
              <a:spcAft>
                <a:spcPts val="0"/>
              </a:spcAft>
            </a:pPr>
            <a:r>
              <a:rPr lang="en-US" sz="1800" kern="100" dirty="0">
                <a:solidFill>
                  <a:schemeClr val="accent6"/>
                </a:solidFill>
                <a:effectLst/>
              </a:rPr>
              <a:t>12.0-21.0</a:t>
            </a:r>
            <a:r>
              <a:rPr lang="en-US" sz="1800" kern="100" dirty="0">
                <a:effectLst/>
              </a:rPr>
              <a:t>: Madam President, and fellow librarians, and fellow Texans, and fellow Californians,</a:t>
            </a:r>
          </a:p>
          <a:p>
            <a:pPr marL="0" marR="0">
              <a:lnSpc>
                <a:spcPct val="107000"/>
              </a:lnSpc>
              <a:spcBef>
                <a:spcPts val="0"/>
              </a:spcBef>
              <a:spcAft>
                <a:spcPts val="0"/>
              </a:spcAft>
            </a:pPr>
            <a:r>
              <a:rPr lang="en-US" sz="1800" kern="100" dirty="0">
                <a:solidFill>
                  <a:schemeClr val="accent6"/>
                </a:solidFill>
                <a:effectLst/>
              </a:rPr>
              <a:t>21.0-26.0</a:t>
            </a:r>
            <a:r>
              <a:rPr lang="en-US" sz="1800" kern="100" dirty="0">
                <a:effectLst/>
              </a:rPr>
              <a:t>: it's a great pleasure for me to be here again.</a:t>
            </a:r>
          </a:p>
          <a:p>
            <a:pPr marL="0" marR="0">
              <a:lnSpc>
                <a:spcPct val="107000"/>
              </a:lnSpc>
              <a:spcBef>
                <a:spcPts val="0"/>
              </a:spcBef>
              <a:spcAft>
                <a:spcPts val="0"/>
              </a:spcAft>
            </a:pPr>
            <a:r>
              <a:rPr lang="en-US" sz="1800" kern="100" dirty="0">
                <a:solidFill>
                  <a:schemeClr val="accent6"/>
                </a:solidFill>
                <a:effectLst/>
              </a:rPr>
              <a:t>26.0-35.0</a:t>
            </a:r>
            <a:r>
              <a:rPr lang="en-US" sz="1800" kern="100" dirty="0">
                <a:effectLst/>
              </a:rPr>
              <a:t>: I think one way we're going to solve this problem of Alaska is to combine Texas and California.</a:t>
            </a:r>
          </a:p>
          <a:p>
            <a:pPr marL="0" marR="0">
              <a:lnSpc>
                <a:spcPct val="107000"/>
              </a:lnSpc>
              <a:spcBef>
                <a:spcPts val="0"/>
              </a:spcBef>
              <a:spcAft>
                <a:spcPts val="0"/>
              </a:spcAft>
            </a:pPr>
            <a:r>
              <a:rPr lang="en-US" sz="1800" kern="100" dirty="0">
                <a:solidFill>
                  <a:schemeClr val="accent6"/>
                </a:solidFill>
                <a:effectLst/>
              </a:rPr>
              <a:t>35.0-42.0</a:t>
            </a:r>
            <a:r>
              <a:rPr lang="en-US" sz="1800" kern="100" dirty="0">
                <a:effectLst/>
              </a:rPr>
              <a:t>: &lt;Laughter&gt;</a:t>
            </a:r>
          </a:p>
          <a:p>
            <a:pPr marL="0" marR="0">
              <a:lnSpc>
                <a:spcPct val="107000"/>
              </a:lnSpc>
              <a:spcBef>
                <a:spcPts val="0"/>
              </a:spcBef>
              <a:spcAft>
                <a:spcPts val="0"/>
              </a:spcAft>
            </a:pPr>
            <a:r>
              <a:rPr lang="en-US" sz="1800" kern="100" dirty="0">
                <a:solidFill>
                  <a:schemeClr val="accent6"/>
                </a:solidFill>
                <a:effectLst/>
              </a:rPr>
              <a:t>42.0-47.0</a:t>
            </a:r>
            <a:r>
              <a:rPr lang="en-US" sz="1800" kern="100" dirty="0">
                <a:effectLst/>
              </a:rPr>
              <a:t>: Miss Moore said that I would always remain a Texan, but I'm part Californian too,</a:t>
            </a:r>
          </a:p>
          <a:p>
            <a:pPr marL="0" marR="0">
              <a:lnSpc>
                <a:spcPct val="107000"/>
              </a:lnSpc>
              <a:spcBef>
                <a:spcPts val="0"/>
              </a:spcBef>
              <a:spcAft>
                <a:spcPts val="0"/>
              </a:spcAft>
            </a:pPr>
            <a:r>
              <a:rPr lang="en-US" sz="1800" kern="100" dirty="0">
                <a:solidFill>
                  <a:schemeClr val="accent6"/>
                </a:solidFill>
                <a:effectLst/>
              </a:rPr>
              <a:t>47.0-57.0</a:t>
            </a:r>
            <a:r>
              <a:rPr lang="en-US" sz="1800" kern="100" dirty="0">
                <a:effectLst/>
              </a:rPr>
              <a:t>: because this is the place where I did my graduate work, and this is the place where I first cast a ballot in an election.</a:t>
            </a:r>
          </a:p>
          <a:p>
            <a:pPr marL="0" marR="0">
              <a:lnSpc>
                <a:spcPct val="107000"/>
              </a:lnSpc>
              <a:spcBef>
                <a:spcPts val="0"/>
              </a:spcBef>
              <a:spcAft>
                <a:spcPts val="0"/>
              </a:spcAft>
            </a:pPr>
            <a:r>
              <a:rPr lang="en-US" sz="1800" kern="100" dirty="0">
                <a:effectLst/>
              </a:rPr>
              <a:t>….</a:t>
            </a:r>
          </a:p>
        </p:txBody>
      </p:sp>
      <p:sp>
        <p:nvSpPr>
          <p:cNvPr id="4" name="Slide Number Placeholder 32">
            <a:extLst>
              <a:ext uri="{FF2B5EF4-FFF2-40B4-BE49-F238E27FC236}">
                <a16:creationId xmlns:a16="http://schemas.microsoft.com/office/drawing/2014/main" id="{62AF0C6C-A422-7E2B-2569-D4FC242398FB}"/>
              </a:ext>
            </a:extLst>
          </p:cNvPr>
          <p:cNvSpPr txBox="1">
            <a:spLocks/>
          </p:cNvSpPr>
          <p:nvPr/>
        </p:nvSpPr>
        <p:spPr>
          <a:xfrm>
            <a:off x="11513576" y="6277971"/>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1FC6F8-0BCD-47E9-9C64-690771D9C143}" type="slidenum">
              <a:rPr lang="en-US" smtClean="0"/>
              <a:pPr/>
              <a:t>26</a:t>
            </a:fld>
            <a:endParaRPr lang="en-US" dirty="0"/>
          </a:p>
        </p:txBody>
      </p:sp>
    </p:spTree>
    <p:extLst>
      <p:ext uri="{BB962C8B-B14F-4D97-AF65-F5344CB8AC3E}">
        <p14:creationId xmlns:p14="http://schemas.microsoft.com/office/powerpoint/2010/main" val="4284435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FB9F-F7B0-53A7-5EA4-7483E707E16E}"/>
              </a:ext>
            </a:extLst>
          </p:cNvPr>
          <p:cNvSpPr>
            <a:spLocks noGrp="1"/>
          </p:cNvSpPr>
          <p:nvPr>
            <p:ph type="title"/>
          </p:nvPr>
        </p:nvSpPr>
        <p:spPr>
          <a:xfrm>
            <a:off x="488269" y="662818"/>
            <a:ext cx="9024847" cy="1174371"/>
          </a:xfrm>
        </p:spPr>
        <p:txBody>
          <a:bodyPr/>
          <a:lstStyle/>
          <a:p>
            <a:r>
              <a:rPr lang="en-US" dirty="0"/>
              <a:t>Diplomatics Takeaways</a:t>
            </a:r>
            <a:endParaRPr lang="en-CA" dirty="0"/>
          </a:p>
        </p:txBody>
      </p:sp>
      <p:sp>
        <p:nvSpPr>
          <p:cNvPr id="3" name="Content Placeholder 2">
            <a:extLst>
              <a:ext uri="{FF2B5EF4-FFF2-40B4-BE49-F238E27FC236}">
                <a16:creationId xmlns:a16="http://schemas.microsoft.com/office/drawing/2014/main" id="{0AFF273F-773A-113A-C4B4-32E150B9D470}"/>
              </a:ext>
            </a:extLst>
          </p:cNvPr>
          <p:cNvSpPr>
            <a:spLocks noGrp="1"/>
          </p:cNvSpPr>
          <p:nvPr>
            <p:ph idx="1"/>
          </p:nvPr>
        </p:nvSpPr>
        <p:spPr>
          <a:xfrm>
            <a:off x="134224" y="2579915"/>
            <a:ext cx="11501305" cy="3745384"/>
          </a:xfrm>
        </p:spPr>
        <p:txBody>
          <a:bodyPr>
            <a:normAutofit/>
          </a:bodyPr>
          <a:lstStyle/>
          <a:p>
            <a:r>
              <a:rPr lang="en-US" dirty="0">
                <a:solidFill>
                  <a:schemeClr val="tx1"/>
                </a:solidFill>
              </a:rPr>
              <a:t>Genre of recording potentially important (speeches &amp; meetings vs. programs, reports and interviews)</a:t>
            </a:r>
          </a:p>
          <a:p>
            <a:r>
              <a:rPr lang="en-US" dirty="0">
                <a:solidFill>
                  <a:schemeClr val="tx1"/>
                </a:solidFill>
              </a:rPr>
              <a:t>Detection of topic is less relevant for AI tools (explicitly discussed)</a:t>
            </a:r>
          </a:p>
          <a:p>
            <a:r>
              <a:rPr lang="en-US" dirty="0">
                <a:solidFill>
                  <a:schemeClr val="tx1"/>
                </a:solidFill>
              </a:rPr>
              <a:t>Protocol contains much of relevant information </a:t>
            </a:r>
            <a:r>
              <a:rPr lang="en-US" dirty="0" err="1">
                <a:solidFill>
                  <a:schemeClr val="tx1"/>
                </a:solidFill>
              </a:rPr>
              <a:t>w.r.t.</a:t>
            </a:r>
            <a:r>
              <a:rPr lang="en-US" dirty="0">
                <a:solidFill>
                  <a:schemeClr val="tx1"/>
                </a:solidFill>
              </a:rPr>
              <a:t> descriptive metadata</a:t>
            </a:r>
          </a:p>
          <a:p>
            <a:endParaRPr lang="en-US" dirty="0">
              <a:solidFill>
                <a:schemeClr val="tx1"/>
              </a:solidFill>
            </a:endParaRPr>
          </a:p>
          <a:p>
            <a:r>
              <a:rPr lang="en-US" dirty="0">
                <a:solidFill>
                  <a:schemeClr val="tx1"/>
                </a:solidFill>
              </a:rPr>
              <a:t>Aspects of speech (e.g. tone of voice, “tenor of conversation”) something not fully captured in </a:t>
            </a:r>
            <a:r>
              <a:rPr lang="en-US" dirty="0" err="1">
                <a:solidFill>
                  <a:schemeClr val="tx1"/>
                </a:solidFill>
              </a:rPr>
              <a:t>diplomatics</a:t>
            </a:r>
            <a:r>
              <a:rPr lang="en-US" dirty="0">
                <a:solidFill>
                  <a:schemeClr val="tx1"/>
                </a:solidFill>
              </a:rPr>
              <a:t> schema designed for text.</a:t>
            </a:r>
          </a:p>
        </p:txBody>
      </p:sp>
      <p:sp>
        <p:nvSpPr>
          <p:cNvPr id="4" name="Slide Number Placeholder 32">
            <a:extLst>
              <a:ext uri="{FF2B5EF4-FFF2-40B4-BE49-F238E27FC236}">
                <a16:creationId xmlns:a16="http://schemas.microsoft.com/office/drawing/2014/main" id="{8D8CCE2A-04AE-B6E3-13DF-74EDD632C06C}"/>
              </a:ext>
            </a:extLst>
          </p:cNvPr>
          <p:cNvSpPr txBox="1">
            <a:spLocks/>
          </p:cNvSpPr>
          <p:nvPr/>
        </p:nvSpPr>
        <p:spPr>
          <a:xfrm>
            <a:off x="11513576" y="6277971"/>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1FC6F8-0BCD-47E9-9C64-690771D9C143}" type="slidenum">
              <a:rPr lang="en-US" smtClean="0"/>
              <a:pPr/>
              <a:t>27</a:t>
            </a:fld>
            <a:endParaRPr lang="en-US" dirty="0"/>
          </a:p>
        </p:txBody>
      </p:sp>
    </p:spTree>
    <p:extLst>
      <p:ext uri="{BB962C8B-B14F-4D97-AF65-F5344CB8AC3E}">
        <p14:creationId xmlns:p14="http://schemas.microsoft.com/office/powerpoint/2010/main" val="2775319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FB9F-F7B0-53A7-5EA4-7483E707E16E}"/>
              </a:ext>
            </a:extLst>
          </p:cNvPr>
          <p:cNvSpPr>
            <a:spLocks noGrp="1"/>
          </p:cNvSpPr>
          <p:nvPr>
            <p:ph type="title"/>
          </p:nvPr>
        </p:nvSpPr>
        <p:spPr>
          <a:xfrm>
            <a:off x="488269" y="662818"/>
            <a:ext cx="8534400" cy="1507067"/>
          </a:xfrm>
        </p:spPr>
        <p:txBody>
          <a:bodyPr/>
          <a:lstStyle/>
          <a:p>
            <a:r>
              <a:rPr lang="en-US" dirty="0"/>
              <a:t>So far…</a:t>
            </a:r>
            <a:endParaRPr lang="en-CA" dirty="0"/>
          </a:p>
        </p:txBody>
      </p:sp>
      <p:sp>
        <p:nvSpPr>
          <p:cNvPr id="3" name="Content Placeholder 2">
            <a:extLst>
              <a:ext uri="{FF2B5EF4-FFF2-40B4-BE49-F238E27FC236}">
                <a16:creationId xmlns:a16="http://schemas.microsoft.com/office/drawing/2014/main" id="{0AFF273F-773A-113A-C4B4-32E150B9D470}"/>
              </a:ext>
            </a:extLst>
          </p:cNvPr>
          <p:cNvSpPr>
            <a:spLocks noGrp="1"/>
          </p:cNvSpPr>
          <p:nvPr>
            <p:ph idx="1"/>
          </p:nvPr>
        </p:nvSpPr>
        <p:spPr>
          <a:xfrm>
            <a:off x="488270" y="2579915"/>
            <a:ext cx="3890784" cy="3615267"/>
          </a:xfrm>
        </p:spPr>
        <p:txBody>
          <a:bodyPr>
            <a:normAutofit/>
          </a:bodyPr>
          <a:lstStyle/>
          <a:p>
            <a:pPr marL="0" indent="0">
              <a:buNone/>
            </a:pPr>
            <a:r>
              <a:rPr lang="en-US" dirty="0">
                <a:solidFill>
                  <a:schemeClr val="tx1"/>
                </a:solidFill>
              </a:rPr>
              <a:t>Sample 10% (n=589):</a:t>
            </a:r>
          </a:p>
          <a:p>
            <a:pPr marL="0" indent="0">
              <a:buNone/>
            </a:pPr>
            <a:r>
              <a:rPr lang="en-US" dirty="0">
                <a:solidFill>
                  <a:schemeClr val="tx1"/>
                </a:solidFill>
              </a:rPr>
              <a:t>	Apply baseline model to </a:t>
            </a:r>
          </a:p>
          <a:p>
            <a:pPr marL="0" indent="0">
              <a:buNone/>
            </a:pPr>
            <a:r>
              <a:rPr lang="en-US" dirty="0">
                <a:solidFill>
                  <a:schemeClr val="tx1"/>
                </a:solidFill>
              </a:rPr>
              <a:t>		ID Language</a:t>
            </a:r>
          </a:p>
          <a:p>
            <a:pPr marL="0" indent="0">
              <a:buNone/>
            </a:pPr>
            <a:r>
              <a:rPr lang="en-US" dirty="0">
                <a:solidFill>
                  <a:schemeClr val="tx1"/>
                </a:solidFill>
              </a:rPr>
              <a:t>		Transcribe</a:t>
            </a:r>
          </a:p>
          <a:p>
            <a:pPr marL="0" indent="0">
              <a:buNone/>
            </a:pPr>
            <a:r>
              <a:rPr lang="en-US" dirty="0">
                <a:solidFill>
                  <a:schemeClr val="tx1"/>
                </a:solidFill>
              </a:rPr>
              <a:t>		Translate into English </a:t>
            </a:r>
          </a:p>
          <a:p>
            <a:pPr marL="0" indent="0">
              <a:buNone/>
            </a:pPr>
            <a:r>
              <a:rPr lang="en-US" dirty="0">
                <a:solidFill>
                  <a:schemeClr val="tx1"/>
                </a:solidFill>
              </a:rPr>
              <a:t>Analyze subset of English recordings for diplomatic analysis</a:t>
            </a:r>
          </a:p>
          <a:p>
            <a:pPr marL="0" indent="0">
              <a:buNone/>
            </a:pPr>
            <a:endParaRPr lang="en-US" dirty="0">
              <a:solidFill>
                <a:schemeClr val="tx1"/>
              </a:solidFill>
            </a:endParaRPr>
          </a:p>
        </p:txBody>
      </p:sp>
      <p:pic>
        <p:nvPicPr>
          <p:cNvPr id="8" name="Picture 7" descr="A picture containing text, indoor&#10;&#10;Description automatically generated">
            <a:extLst>
              <a:ext uri="{FF2B5EF4-FFF2-40B4-BE49-F238E27FC236}">
                <a16:creationId xmlns:a16="http://schemas.microsoft.com/office/drawing/2014/main" id="{E614685B-D851-B952-E48F-3592C9674335}"/>
              </a:ext>
            </a:extLst>
          </p:cNvPr>
          <p:cNvPicPr>
            <a:picLocks noChangeAspect="1"/>
          </p:cNvPicPr>
          <p:nvPr/>
        </p:nvPicPr>
        <p:blipFill>
          <a:blip r:embed="rId2"/>
          <a:stretch>
            <a:fillRect/>
          </a:stretch>
        </p:blipFill>
        <p:spPr>
          <a:xfrm>
            <a:off x="4450701" y="790768"/>
            <a:ext cx="7405397" cy="5554048"/>
          </a:xfrm>
          <a:prstGeom prst="rect">
            <a:avLst/>
          </a:prstGeom>
        </p:spPr>
      </p:pic>
      <p:sp>
        <p:nvSpPr>
          <p:cNvPr id="4" name="Slide Number Placeholder 32">
            <a:extLst>
              <a:ext uri="{FF2B5EF4-FFF2-40B4-BE49-F238E27FC236}">
                <a16:creationId xmlns:a16="http://schemas.microsoft.com/office/drawing/2014/main" id="{5FAC50BF-54D1-F48F-788C-03A954F5F7B9}"/>
              </a:ext>
            </a:extLst>
          </p:cNvPr>
          <p:cNvSpPr txBox="1">
            <a:spLocks/>
          </p:cNvSpPr>
          <p:nvPr/>
        </p:nvSpPr>
        <p:spPr>
          <a:xfrm>
            <a:off x="11513576" y="6277971"/>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1FC6F8-0BCD-47E9-9C64-690771D9C143}" type="slidenum">
              <a:rPr lang="en-US" smtClean="0"/>
              <a:pPr/>
              <a:t>28</a:t>
            </a:fld>
            <a:endParaRPr lang="en-US" dirty="0"/>
          </a:p>
        </p:txBody>
      </p:sp>
    </p:spTree>
    <p:extLst>
      <p:ext uri="{BB962C8B-B14F-4D97-AF65-F5344CB8AC3E}">
        <p14:creationId xmlns:p14="http://schemas.microsoft.com/office/powerpoint/2010/main" val="1636743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32">
            <a:extLst>
              <a:ext uri="{FF2B5EF4-FFF2-40B4-BE49-F238E27FC236}">
                <a16:creationId xmlns:a16="http://schemas.microsoft.com/office/drawing/2014/main" id="{72ECEC85-A425-87CD-CE1A-D0AA1B47D75B}"/>
              </a:ext>
            </a:extLst>
          </p:cNvPr>
          <p:cNvSpPr txBox="1">
            <a:spLocks/>
          </p:cNvSpPr>
          <p:nvPr/>
        </p:nvSpPr>
        <p:spPr>
          <a:xfrm>
            <a:off x="11519019" y="3164804"/>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1FC6F8-0BCD-47E9-9C64-690771D9C143}" type="slidenum">
              <a:rPr lang="en-US" smtClean="0"/>
              <a:pPr/>
              <a:t>29</a:t>
            </a:fld>
            <a:endParaRPr lang="en-US" dirty="0"/>
          </a:p>
        </p:txBody>
      </p:sp>
      <p:sp>
        <p:nvSpPr>
          <p:cNvPr id="3" name="Google Shape;491;p86">
            <a:extLst>
              <a:ext uri="{FF2B5EF4-FFF2-40B4-BE49-F238E27FC236}">
                <a16:creationId xmlns:a16="http://schemas.microsoft.com/office/drawing/2014/main" id="{0218315E-77FF-F46B-C36D-C2482C3CE34E}"/>
              </a:ext>
            </a:extLst>
          </p:cNvPr>
          <p:cNvSpPr txBox="1">
            <a:spLocks noGrp="1"/>
          </p:cNvSpPr>
          <p:nvPr>
            <p:ph type="title"/>
          </p:nvPr>
        </p:nvSpPr>
        <p:spPr>
          <a:xfrm>
            <a:off x="468312" y="26035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BACCF"/>
              </a:buClr>
              <a:buSzPts val="4400"/>
              <a:buFont typeface="Tahoma"/>
              <a:buNone/>
            </a:pPr>
            <a:r>
              <a:rPr lang="en-US"/>
              <a:t>Archival Challenges</a:t>
            </a:r>
            <a:endParaRPr/>
          </a:p>
        </p:txBody>
      </p:sp>
      <p:sp>
        <p:nvSpPr>
          <p:cNvPr id="4" name="Google Shape;492;p86">
            <a:extLst>
              <a:ext uri="{FF2B5EF4-FFF2-40B4-BE49-F238E27FC236}">
                <a16:creationId xmlns:a16="http://schemas.microsoft.com/office/drawing/2014/main" id="{62AF3B4C-DC62-7CD8-8DE9-B8602F8CD6E6}"/>
              </a:ext>
            </a:extLst>
          </p:cNvPr>
          <p:cNvSpPr txBox="1">
            <a:spLocks/>
          </p:cNvSpPr>
          <p:nvPr/>
        </p:nvSpPr>
        <p:spPr>
          <a:xfrm>
            <a:off x="2209875" y="1352550"/>
            <a:ext cx="6488100" cy="570300"/>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chemeClr val="dk1"/>
              </a:buClr>
              <a:buSzPts val="1100"/>
              <a:buFont typeface="Arial"/>
              <a:buNone/>
            </a:pPr>
            <a:r>
              <a:rPr lang="en-US" i="1" dirty="0">
                <a:solidFill>
                  <a:schemeClr val="accent6"/>
                </a:solidFill>
              </a:rPr>
              <a:t>Preserving AI experiments</a:t>
            </a:r>
          </a:p>
        </p:txBody>
      </p:sp>
      <p:sp>
        <p:nvSpPr>
          <p:cNvPr id="5" name="Google Shape;493;p86">
            <a:extLst>
              <a:ext uri="{FF2B5EF4-FFF2-40B4-BE49-F238E27FC236}">
                <a16:creationId xmlns:a16="http://schemas.microsoft.com/office/drawing/2014/main" id="{720E3881-F967-24F5-FD82-961B9A6F5811}"/>
              </a:ext>
            </a:extLst>
          </p:cNvPr>
          <p:cNvSpPr/>
          <p:nvPr/>
        </p:nvSpPr>
        <p:spPr>
          <a:xfrm>
            <a:off x="440075" y="1352575"/>
            <a:ext cx="1601100" cy="570300"/>
          </a:xfrm>
          <a:prstGeom prst="roundRect">
            <a:avLst>
              <a:gd name="adj" fmla="val 16667"/>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medium</a:t>
            </a:r>
            <a:endParaRPr sz="2200">
              <a:solidFill>
                <a:srgbClr val="FFFFFF"/>
              </a:solidFill>
              <a:latin typeface="Calibri"/>
              <a:ea typeface="Calibri"/>
              <a:cs typeface="Calibri"/>
              <a:sym typeface="Calibri"/>
            </a:endParaRPr>
          </a:p>
        </p:txBody>
      </p:sp>
      <p:sp>
        <p:nvSpPr>
          <p:cNvPr id="6" name="Google Shape;494;p86">
            <a:extLst>
              <a:ext uri="{FF2B5EF4-FFF2-40B4-BE49-F238E27FC236}">
                <a16:creationId xmlns:a16="http://schemas.microsoft.com/office/drawing/2014/main" id="{456A7128-74A1-B6AA-6AEF-A7E73ABFD3A2}"/>
              </a:ext>
            </a:extLst>
          </p:cNvPr>
          <p:cNvSpPr/>
          <p:nvPr/>
        </p:nvSpPr>
        <p:spPr>
          <a:xfrm>
            <a:off x="440075" y="2008542"/>
            <a:ext cx="1601100" cy="570300"/>
          </a:xfrm>
          <a:prstGeom prst="roundRect">
            <a:avLst>
              <a:gd name="adj" fmla="val 16667"/>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form</a:t>
            </a:r>
            <a:endParaRPr sz="2200">
              <a:solidFill>
                <a:srgbClr val="FFFFFF"/>
              </a:solidFill>
              <a:latin typeface="Calibri"/>
              <a:ea typeface="Calibri"/>
              <a:cs typeface="Calibri"/>
              <a:sym typeface="Calibri"/>
            </a:endParaRPr>
          </a:p>
        </p:txBody>
      </p:sp>
      <p:sp>
        <p:nvSpPr>
          <p:cNvPr id="7" name="Google Shape;495;p86">
            <a:extLst>
              <a:ext uri="{FF2B5EF4-FFF2-40B4-BE49-F238E27FC236}">
                <a16:creationId xmlns:a16="http://schemas.microsoft.com/office/drawing/2014/main" id="{2761322D-486A-6B8D-BC77-C7A54E91AD87}"/>
              </a:ext>
            </a:extLst>
          </p:cNvPr>
          <p:cNvSpPr/>
          <p:nvPr/>
        </p:nvSpPr>
        <p:spPr>
          <a:xfrm>
            <a:off x="440075" y="3320525"/>
            <a:ext cx="1601100" cy="570300"/>
          </a:xfrm>
          <a:prstGeom prst="roundRect">
            <a:avLst>
              <a:gd name="adj" fmla="val 16667"/>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act</a:t>
            </a:r>
            <a:endParaRPr sz="2200">
              <a:solidFill>
                <a:srgbClr val="FFFFFF"/>
              </a:solidFill>
              <a:latin typeface="Calibri"/>
              <a:ea typeface="Calibri"/>
              <a:cs typeface="Calibri"/>
              <a:sym typeface="Calibri"/>
            </a:endParaRPr>
          </a:p>
        </p:txBody>
      </p:sp>
      <p:sp>
        <p:nvSpPr>
          <p:cNvPr id="8" name="Google Shape;496;p86">
            <a:extLst>
              <a:ext uri="{FF2B5EF4-FFF2-40B4-BE49-F238E27FC236}">
                <a16:creationId xmlns:a16="http://schemas.microsoft.com/office/drawing/2014/main" id="{6AF32AE4-B8FC-1DD8-FCB8-678C08A4E3C2}"/>
              </a:ext>
            </a:extLst>
          </p:cNvPr>
          <p:cNvSpPr/>
          <p:nvPr/>
        </p:nvSpPr>
        <p:spPr>
          <a:xfrm>
            <a:off x="440075" y="3976516"/>
            <a:ext cx="1601100" cy="570300"/>
          </a:xfrm>
          <a:prstGeom prst="roundRect">
            <a:avLst>
              <a:gd name="adj" fmla="val 16667"/>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persons</a:t>
            </a:r>
            <a:endParaRPr sz="2200">
              <a:solidFill>
                <a:srgbClr val="FFFFFF"/>
              </a:solidFill>
              <a:latin typeface="Calibri"/>
              <a:ea typeface="Calibri"/>
              <a:cs typeface="Calibri"/>
              <a:sym typeface="Calibri"/>
            </a:endParaRPr>
          </a:p>
        </p:txBody>
      </p:sp>
      <p:sp>
        <p:nvSpPr>
          <p:cNvPr id="9" name="Google Shape;497;p86">
            <a:extLst>
              <a:ext uri="{FF2B5EF4-FFF2-40B4-BE49-F238E27FC236}">
                <a16:creationId xmlns:a16="http://schemas.microsoft.com/office/drawing/2014/main" id="{9FD9BFE9-5F8B-514C-2791-9201DFB9DCD3}"/>
              </a:ext>
            </a:extLst>
          </p:cNvPr>
          <p:cNvSpPr/>
          <p:nvPr/>
        </p:nvSpPr>
        <p:spPr>
          <a:xfrm>
            <a:off x="440075" y="4632533"/>
            <a:ext cx="1601100" cy="570300"/>
          </a:xfrm>
          <a:prstGeom prst="roundRect">
            <a:avLst>
              <a:gd name="adj" fmla="val 16667"/>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archival bond</a:t>
            </a:r>
            <a:endParaRPr sz="2200">
              <a:solidFill>
                <a:srgbClr val="FFFFFF"/>
              </a:solidFill>
              <a:latin typeface="Calibri"/>
              <a:ea typeface="Calibri"/>
              <a:cs typeface="Calibri"/>
              <a:sym typeface="Calibri"/>
            </a:endParaRPr>
          </a:p>
        </p:txBody>
      </p:sp>
      <p:sp>
        <p:nvSpPr>
          <p:cNvPr id="10" name="Google Shape;498;p86">
            <a:extLst>
              <a:ext uri="{FF2B5EF4-FFF2-40B4-BE49-F238E27FC236}">
                <a16:creationId xmlns:a16="http://schemas.microsoft.com/office/drawing/2014/main" id="{B66E547D-2B0D-4881-BE77-7511DB9ABBC8}"/>
              </a:ext>
            </a:extLst>
          </p:cNvPr>
          <p:cNvSpPr/>
          <p:nvPr/>
        </p:nvSpPr>
        <p:spPr>
          <a:xfrm>
            <a:off x="440075" y="5288524"/>
            <a:ext cx="1601100" cy="570300"/>
          </a:xfrm>
          <a:prstGeom prst="roundRect">
            <a:avLst>
              <a:gd name="adj" fmla="val 16667"/>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context</a:t>
            </a:r>
            <a:endParaRPr sz="2200">
              <a:solidFill>
                <a:srgbClr val="FFFFFF"/>
              </a:solidFill>
              <a:latin typeface="Calibri"/>
              <a:ea typeface="Calibri"/>
              <a:cs typeface="Calibri"/>
              <a:sym typeface="Calibri"/>
            </a:endParaRPr>
          </a:p>
        </p:txBody>
      </p:sp>
      <p:sp>
        <p:nvSpPr>
          <p:cNvPr id="11" name="Google Shape;499;p86">
            <a:extLst>
              <a:ext uri="{FF2B5EF4-FFF2-40B4-BE49-F238E27FC236}">
                <a16:creationId xmlns:a16="http://schemas.microsoft.com/office/drawing/2014/main" id="{E2E1F46E-BEC3-A7A0-F142-13BC03934B17}"/>
              </a:ext>
            </a:extLst>
          </p:cNvPr>
          <p:cNvSpPr/>
          <p:nvPr/>
        </p:nvSpPr>
        <p:spPr>
          <a:xfrm>
            <a:off x="440075" y="2664533"/>
            <a:ext cx="1601100" cy="570300"/>
          </a:xfrm>
          <a:prstGeom prst="roundRect">
            <a:avLst>
              <a:gd name="adj" fmla="val 16667"/>
            </a:avLst>
          </a:prstGeom>
          <a:gradFill>
            <a:gsLst>
              <a:gs pos="0">
                <a:srgbClr val="BFBFBF"/>
              </a:gs>
              <a:gs pos="100000">
                <a:srgbClr val="737373"/>
              </a:gs>
            </a:gsLst>
            <a:lin ang="5400012" scaled="0"/>
          </a:gra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CCCCCC"/>
                </a:solidFill>
                <a:latin typeface="Calibri"/>
                <a:ea typeface="Calibri"/>
                <a:cs typeface="Calibri"/>
                <a:sym typeface="Calibri"/>
              </a:rPr>
              <a:t>content</a:t>
            </a:r>
            <a:endParaRPr sz="2200">
              <a:solidFill>
                <a:srgbClr val="CCCCCC"/>
              </a:solidFill>
              <a:latin typeface="Calibri"/>
              <a:ea typeface="Calibri"/>
              <a:cs typeface="Calibri"/>
              <a:sym typeface="Calibri"/>
            </a:endParaRPr>
          </a:p>
        </p:txBody>
      </p:sp>
      <p:sp>
        <p:nvSpPr>
          <p:cNvPr id="12" name="Google Shape;500;p86">
            <a:extLst>
              <a:ext uri="{FF2B5EF4-FFF2-40B4-BE49-F238E27FC236}">
                <a16:creationId xmlns:a16="http://schemas.microsoft.com/office/drawing/2014/main" id="{661D0786-344C-B534-703E-9ADC7513A70F}"/>
              </a:ext>
            </a:extLst>
          </p:cNvPr>
          <p:cNvSpPr txBox="1"/>
          <p:nvPr/>
        </p:nvSpPr>
        <p:spPr>
          <a:xfrm>
            <a:off x="2160675" y="2008550"/>
            <a:ext cx="64881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latin typeface="Tahoma"/>
                <a:ea typeface="Tahoma"/>
                <a:cs typeface="Tahoma"/>
                <a:sym typeface="Tahoma"/>
              </a:rPr>
              <a:t>Example: </a:t>
            </a:r>
            <a:endParaRPr sz="3200" b="1" dirty="0">
              <a:latin typeface="Tahoma"/>
              <a:ea typeface="Tahoma"/>
              <a:cs typeface="Tahoma"/>
              <a:sym typeface="Tahoma"/>
            </a:endParaRPr>
          </a:p>
          <a:p>
            <a:pPr marL="0" lvl="0" indent="0" algn="l" rtl="0">
              <a:spcBef>
                <a:spcPts val="0"/>
              </a:spcBef>
              <a:spcAft>
                <a:spcPts val="0"/>
              </a:spcAft>
              <a:buNone/>
            </a:pPr>
            <a:r>
              <a:rPr lang="en-US" sz="3200" dirty="0">
                <a:latin typeface="Tahoma"/>
                <a:ea typeface="Tahoma"/>
                <a:cs typeface="Tahoma"/>
                <a:sym typeface="Tahoma"/>
              </a:rPr>
              <a:t>What are the essential elements of a </a:t>
            </a:r>
            <a:r>
              <a:rPr lang="en-US" sz="3200" i="1" dirty="0">
                <a:latin typeface="Tahoma"/>
                <a:ea typeface="Tahoma"/>
                <a:cs typeface="Tahoma"/>
                <a:sym typeface="Tahoma"/>
              </a:rPr>
              <a:t>file</a:t>
            </a:r>
            <a:r>
              <a:rPr lang="en-US" sz="3200" dirty="0">
                <a:latin typeface="Tahoma"/>
                <a:ea typeface="Tahoma"/>
                <a:cs typeface="Tahoma"/>
                <a:sym typeface="Tahoma"/>
              </a:rPr>
              <a:t> recording the act of an AI hyperparameter search?</a:t>
            </a:r>
            <a:endParaRPr sz="3200" dirty="0">
              <a:latin typeface="Tahoma"/>
              <a:ea typeface="Tahoma"/>
              <a:cs typeface="Tahoma"/>
              <a:sym typeface="Tahoma"/>
            </a:endParaRPr>
          </a:p>
          <a:p>
            <a:pPr marL="0" lvl="0" indent="0" algn="l" rtl="0">
              <a:spcBef>
                <a:spcPts val="0"/>
              </a:spcBef>
              <a:spcAft>
                <a:spcPts val="0"/>
              </a:spcAft>
              <a:buNone/>
            </a:pPr>
            <a:endParaRPr sz="3200" dirty="0">
              <a:latin typeface="Tahoma"/>
              <a:ea typeface="Tahoma"/>
              <a:cs typeface="Tahoma"/>
              <a:sym typeface="Tahoma"/>
            </a:endParaRPr>
          </a:p>
          <a:p>
            <a:pPr marL="0" lvl="0" indent="0" algn="l" rtl="0">
              <a:spcBef>
                <a:spcPts val="0"/>
              </a:spcBef>
              <a:spcAft>
                <a:spcPts val="0"/>
              </a:spcAft>
              <a:buNone/>
            </a:pPr>
            <a:r>
              <a:rPr lang="en-US" sz="3200" dirty="0">
                <a:solidFill>
                  <a:schemeClr val="dk1"/>
                </a:solidFill>
                <a:latin typeface="Tahoma"/>
                <a:ea typeface="Tahoma"/>
                <a:cs typeface="Tahoma"/>
                <a:sym typeface="Tahoma"/>
              </a:rPr>
              <a:t> </a:t>
            </a:r>
            <a:endParaRPr sz="3200" dirty="0">
              <a:solidFill>
                <a:schemeClr val="dk1"/>
              </a:solidFill>
              <a:latin typeface="Tahoma"/>
              <a:ea typeface="Tahoma"/>
              <a:cs typeface="Tahoma"/>
              <a:sym typeface="Tahoma"/>
            </a:endParaRPr>
          </a:p>
          <a:p>
            <a:pPr marL="0" lvl="0" indent="0" algn="l" rtl="0">
              <a:spcBef>
                <a:spcPts val="0"/>
              </a:spcBef>
              <a:spcAft>
                <a:spcPts val="0"/>
              </a:spcAft>
              <a:buNone/>
            </a:pPr>
            <a:endParaRPr sz="3200" dirty="0">
              <a:solidFill>
                <a:schemeClr val="dk1"/>
              </a:solidFill>
              <a:latin typeface="Tahoma"/>
              <a:ea typeface="Tahoma"/>
              <a:cs typeface="Tahoma"/>
              <a:sym typeface="Tahoma"/>
            </a:endParaRPr>
          </a:p>
        </p:txBody>
      </p:sp>
      <p:sp>
        <p:nvSpPr>
          <p:cNvPr id="13" name="Google Shape;501;p86">
            <a:extLst>
              <a:ext uri="{FF2B5EF4-FFF2-40B4-BE49-F238E27FC236}">
                <a16:creationId xmlns:a16="http://schemas.microsoft.com/office/drawing/2014/main" id="{FA9D7BF2-4F4C-2FE2-D04D-EC3023EF0F61}"/>
              </a:ext>
            </a:extLst>
          </p:cNvPr>
          <p:cNvSpPr txBox="1"/>
          <p:nvPr/>
        </p:nvSpPr>
        <p:spPr>
          <a:xfrm>
            <a:off x="615875" y="524050"/>
            <a:ext cx="1425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solidFill>
                  <a:schemeClr val="dk1"/>
                </a:solidFill>
              </a:rPr>
              <a:t>Retention &amp;</a:t>
            </a:r>
            <a:endParaRPr sz="1500" b="1">
              <a:solidFill>
                <a:schemeClr val="dk1"/>
              </a:solidFill>
            </a:endParaRPr>
          </a:p>
          <a:p>
            <a:pPr marL="0" lvl="0" indent="0" algn="l" rtl="0">
              <a:spcBef>
                <a:spcPts val="0"/>
              </a:spcBef>
              <a:spcAft>
                <a:spcPts val="0"/>
              </a:spcAft>
              <a:buNone/>
            </a:pPr>
            <a:r>
              <a:rPr lang="en-US" sz="1500" b="1">
                <a:solidFill>
                  <a:schemeClr val="dk1"/>
                </a:solidFill>
              </a:rPr>
              <a:t>Preservation</a:t>
            </a:r>
            <a:endParaRPr sz="1500" b="1">
              <a:solidFill>
                <a:schemeClr val="dk1"/>
              </a:solidFill>
            </a:endParaRPr>
          </a:p>
        </p:txBody>
      </p:sp>
    </p:spTree>
    <p:extLst>
      <p:ext uri="{BB962C8B-B14F-4D97-AF65-F5344CB8AC3E}">
        <p14:creationId xmlns:p14="http://schemas.microsoft.com/office/powerpoint/2010/main" val="3069111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5">
            <a:extLst>
              <a:ext uri="{FF2B5EF4-FFF2-40B4-BE49-F238E27FC236}">
                <a16:creationId xmlns:a16="http://schemas.microsoft.com/office/drawing/2014/main" id="{81F80D85-33AE-9487-52F4-D0ED1E7CC5FC}"/>
              </a:ext>
            </a:extLst>
          </p:cNvPr>
          <p:cNvSpPr>
            <a:spLocks noGrp="1"/>
          </p:cNvSpPr>
          <p:nvPr>
            <p:ph type="title"/>
          </p:nvPr>
        </p:nvSpPr>
        <p:spPr>
          <a:xfrm>
            <a:off x="331964" y="407379"/>
            <a:ext cx="5097428" cy="991689"/>
          </a:xfrm>
        </p:spPr>
        <p:txBody>
          <a:bodyPr>
            <a:normAutofit/>
          </a:bodyPr>
          <a:lstStyle/>
          <a:p>
            <a:r>
              <a:rPr lang="en-US" dirty="0"/>
              <a:t>I Trust AI Objectives</a:t>
            </a:r>
          </a:p>
        </p:txBody>
      </p:sp>
      <p:sp>
        <p:nvSpPr>
          <p:cNvPr id="9" name="TextBox 8">
            <a:extLst>
              <a:ext uri="{FF2B5EF4-FFF2-40B4-BE49-F238E27FC236}">
                <a16:creationId xmlns:a16="http://schemas.microsoft.com/office/drawing/2014/main" id="{8EDA453D-E238-AF2C-EABE-D2F126964E77}"/>
              </a:ext>
            </a:extLst>
          </p:cNvPr>
          <p:cNvSpPr txBox="1"/>
          <p:nvPr/>
        </p:nvSpPr>
        <p:spPr>
          <a:xfrm>
            <a:off x="556332" y="1222899"/>
            <a:ext cx="11230200" cy="3145413"/>
          </a:xfrm>
          <a:prstGeom prst="rect">
            <a:avLst/>
          </a:prstGeom>
          <a:noFill/>
        </p:spPr>
        <p:txBody>
          <a:bodyPr wrap="square">
            <a:spAutoFit/>
          </a:bodyPr>
          <a:lstStyle/>
          <a:p>
            <a:pPr marL="368300" marR="0" lvl="0" indent="-342900" algn="l" rtl="0">
              <a:lnSpc>
                <a:spcPct val="150000"/>
              </a:lnSpc>
              <a:spcBef>
                <a:spcPts val="500"/>
              </a:spcBef>
              <a:spcAft>
                <a:spcPts val="0"/>
              </a:spcAft>
              <a:buSzPts val="3200"/>
              <a:buFont typeface="+mj-lt"/>
              <a:buAutoNum type="arabicPeriod"/>
            </a:pPr>
            <a:r>
              <a:rPr lang="en-US" sz="3200" dirty="0"/>
              <a:t> Identify </a:t>
            </a:r>
            <a:r>
              <a:rPr lang="en-US" sz="3200" b="1" dirty="0">
                <a:solidFill>
                  <a:srgbClr val="FF0000"/>
                </a:solidFill>
              </a:rPr>
              <a:t>specific AI technologies</a:t>
            </a:r>
            <a:r>
              <a:rPr lang="en-US" sz="3200" dirty="0">
                <a:solidFill>
                  <a:srgbClr val="FF0000"/>
                </a:solidFill>
              </a:rPr>
              <a:t> </a:t>
            </a:r>
          </a:p>
          <a:p>
            <a:pPr marL="368300" marR="0" lvl="0" indent="-342900" algn="l" rtl="0">
              <a:lnSpc>
                <a:spcPct val="150000"/>
              </a:lnSpc>
              <a:spcBef>
                <a:spcPts val="500"/>
              </a:spcBef>
              <a:spcAft>
                <a:spcPts val="0"/>
              </a:spcAft>
              <a:buSzPts val="3200"/>
              <a:buFont typeface="+mj-lt"/>
              <a:buAutoNum type="arabicPeriod"/>
            </a:pPr>
            <a:r>
              <a:rPr lang="en-US" sz="3200" dirty="0"/>
              <a:t> Determine the </a:t>
            </a:r>
            <a:r>
              <a:rPr lang="en-US" sz="3200" b="1" dirty="0"/>
              <a:t>benefits</a:t>
            </a:r>
            <a:r>
              <a:rPr lang="en-US" sz="3200" dirty="0"/>
              <a:t> and </a:t>
            </a:r>
            <a:r>
              <a:rPr lang="en-US" sz="3200" b="1" dirty="0">
                <a:solidFill>
                  <a:srgbClr val="FF0000"/>
                </a:solidFill>
              </a:rPr>
              <a:t>risks</a:t>
            </a:r>
            <a:endParaRPr lang="en-US" sz="3200" dirty="0">
              <a:solidFill>
                <a:srgbClr val="FF0000"/>
              </a:solidFill>
            </a:endParaRPr>
          </a:p>
          <a:p>
            <a:pPr marL="368300" marR="0" lvl="0" indent="-342900" algn="l" rtl="0">
              <a:lnSpc>
                <a:spcPct val="150000"/>
              </a:lnSpc>
              <a:spcBef>
                <a:spcPts val="500"/>
              </a:spcBef>
              <a:spcAft>
                <a:spcPts val="0"/>
              </a:spcAft>
              <a:buSzPts val="3200"/>
              <a:buFont typeface="+mj-lt"/>
              <a:buAutoNum type="arabicPeriod"/>
            </a:pPr>
            <a:r>
              <a:rPr lang="en-US" sz="3200" dirty="0"/>
              <a:t> Integrate </a:t>
            </a:r>
            <a:r>
              <a:rPr lang="en-US" sz="3200" b="1" dirty="0"/>
              <a:t>archival concepts and principles</a:t>
            </a:r>
            <a:r>
              <a:rPr lang="en-US" sz="3200" dirty="0"/>
              <a:t> in AI </a:t>
            </a:r>
          </a:p>
          <a:p>
            <a:pPr marL="368300" marR="0" lvl="0" indent="-342900" algn="l" rtl="0">
              <a:lnSpc>
                <a:spcPct val="150000"/>
              </a:lnSpc>
              <a:spcBef>
                <a:spcPts val="500"/>
              </a:spcBef>
              <a:spcAft>
                <a:spcPts val="0"/>
              </a:spcAft>
              <a:buSzPts val="3200"/>
              <a:buFont typeface="+mj-lt"/>
              <a:buAutoNum type="arabicPeriod"/>
            </a:pPr>
            <a:r>
              <a:rPr lang="en-US" sz="3200" b="1" dirty="0"/>
              <a:t> Validate</a:t>
            </a:r>
            <a:r>
              <a:rPr lang="en-US" sz="3200" dirty="0"/>
              <a:t> outcomes case studies and demonstrations.</a:t>
            </a:r>
          </a:p>
        </p:txBody>
      </p:sp>
      <p:sp>
        <p:nvSpPr>
          <p:cNvPr id="2" name="Slide Number Placeholder 32">
            <a:extLst>
              <a:ext uri="{FF2B5EF4-FFF2-40B4-BE49-F238E27FC236}">
                <a16:creationId xmlns:a16="http://schemas.microsoft.com/office/drawing/2014/main" id="{F0BE61D4-AA50-3FF1-CF1B-C4F8F36E644A}"/>
              </a:ext>
            </a:extLst>
          </p:cNvPr>
          <p:cNvSpPr txBox="1">
            <a:spLocks/>
          </p:cNvSpPr>
          <p:nvPr/>
        </p:nvSpPr>
        <p:spPr>
          <a:xfrm>
            <a:off x="11513576" y="6277971"/>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1FC6F8-0BCD-47E9-9C64-690771D9C143}" type="slidenum">
              <a:rPr lang="en-US" smtClean="0"/>
              <a:pPr/>
              <a:t>3</a:t>
            </a:fld>
            <a:endParaRPr lang="en-US" dirty="0"/>
          </a:p>
        </p:txBody>
      </p:sp>
    </p:spTree>
    <p:extLst>
      <p:ext uri="{BB962C8B-B14F-4D97-AF65-F5344CB8AC3E}">
        <p14:creationId xmlns:p14="http://schemas.microsoft.com/office/powerpoint/2010/main" val="3170907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FB9F-F7B0-53A7-5EA4-7483E707E16E}"/>
              </a:ext>
            </a:extLst>
          </p:cNvPr>
          <p:cNvSpPr>
            <a:spLocks noGrp="1"/>
          </p:cNvSpPr>
          <p:nvPr>
            <p:ph type="title"/>
          </p:nvPr>
        </p:nvSpPr>
        <p:spPr>
          <a:xfrm>
            <a:off x="488269" y="662818"/>
            <a:ext cx="8534400" cy="1507067"/>
          </a:xfrm>
        </p:spPr>
        <p:txBody>
          <a:bodyPr/>
          <a:lstStyle/>
          <a:p>
            <a:r>
              <a:rPr lang="en-US" dirty="0"/>
              <a:t>Language ID</a:t>
            </a:r>
            <a:endParaRPr lang="en-CA" dirty="0"/>
          </a:p>
        </p:txBody>
      </p:sp>
      <p:sp>
        <p:nvSpPr>
          <p:cNvPr id="3" name="Content Placeholder 2">
            <a:extLst>
              <a:ext uri="{FF2B5EF4-FFF2-40B4-BE49-F238E27FC236}">
                <a16:creationId xmlns:a16="http://schemas.microsoft.com/office/drawing/2014/main" id="{0AFF273F-773A-113A-C4B4-32E150B9D470}"/>
              </a:ext>
            </a:extLst>
          </p:cNvPr>
          <p:cNvSpPr>
            <a:spLocks noGrp="1"/>
          </p:cNvSpPr>
          <p:nvPr>
            <p:ph idx="1"/>
          </p:nvPr>
        </p:nvSpPr>
        <p:spPr>
          <a:xfrm>
            <a:off x="488269" y="2579915"/>
            <a:ext cx="4904825" cy="3615267"/>
          </a:xfrm>
        </p:spPr>
        <p:txBody>
          <a:bodyPr>
            <a:normAutofit/>
          </a:bodyPr>
          <a:lstStyle/>
          <a:p>
            <a:pPr marL="0" indent="0">
              <a:buNone/>
            </a:pPr>
            <a:r>
              <a:rPr lang="en-US" dirty="0">
                <a:solidFill>
                  <a:schemeClr val="tx1"/>
                </a:solidFill>
              </a:rPr>
              <a:t>Some samples may be mis-identified? </a:t>
            </a:r>
          </a:p>
          <a:p>
            <a:pPr marL="0" indent="0">
              <a:buNone/>
            </a:pPr>
            <a:r>
              <a:rPr lang="en-US" dirty="0">
                <a:solidFill>
                  <a:schemeClr val="tx1"/>
                </a:solidFill>
              </a:rPr>
              <a:t>Case in point Welsh and Galician?</a:t>
            </a:r>
          </a:p>
          <a:p>
            <a:pPr marL="0" indent="0">
              <a:buNone/>
            </a:pPr>
            <a:endParaRPr lang="en-US" dirty="0">
              <a:solidFill>
                <a:schemeClr val="tx1"/>
              </a:solidFill>
            </a:endParaRPr>
          </a:p>
          <a:p>
            <a:pPr marL="0" indent="0">
              <a:buNone/>
            </a:pPr>
            <a:r>
              <a:rPr lang="en-US" dirty="0">
                <a:solidFill>
                  <a:schemeClr val="tx1"/>
                </a:solidFill>
              </a:rPr>
              <a:t>4/8 Welsh recordings actually English</a:t>
            </a:r>
          </a:p>
          <a:p>
            <a:pPr marL="0" indent="0">
              <a:buNone/>
            </a:pPr>
            <a:endParaRPr lang="en-US" dirty="0">
              <a:solidFill>
                <a:schemeClr val="tx1"/>
              </a:solidFill>
            </a:endParaRPr>
          </a:p>
          <a:p>
            <a:pPr marL="0" indent="0">
              <a:buNone/>
            </a:pPr>
            <a:r>
              <a:rPr lang="en-US" dirty="0">
                <a:solidFill>
                  <a:schemeClr val="tx1"/>
                </a:solidFill>
              </a:rPr>
              <a:t>27 Galician recordings detected, but they are generally Spanish.</a:t>
            </a: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p:txBody>
      </p:sp>
      <p:sp>
        <p:nvSpPr>
          <p:cNvPr id="5" name="TextBox 4">
            <a:extLst>
              <a:ext uri="{FF2B5EF4-FFF2-40B4-BE49-F238E27FC236}">
                <a16:creationId xmlns:a16="http://schemas.microsoft.com/office/drawing/2014/main" id="{44E5828C-53F5-F849-1106-511430E1BF8B}"/>
              </a:ext>
            </a:extLst>
          </p:cNvPr>
          <p:cNvSpPr txBox="1"/>
          <p:nvPr/>
        </p:nvSpPr>
        <p:spPr>
          <a:xfrm>
            <a:off x="5586918" y="1004484"/>
            <a:ext cx="5301992" cy="1477328"/>
          </a:xfrm>
          <a:prstGeom prst="rect">
            <a:avLst/>
          </a:prstGeom>
          <a:solidFill>
            <a:schemeClr val="accent1"/>
          </a:solidFill>
        </p:spPr>
        <p:txBody>
          <a:bodyPr wrap="square">
            <a:spAutoFit/>
          </a:bodyPr>
          <a:lstStyle/>
          <a:p>
            <a:r>
              <a:rPr lang="es-ES" dirty="0"/>
              <a:t>A11406.gl.txt</a:t>
            </a:r>
          </a:p>
          <a:p>
            <a:r>
              <a:rPr lang="es-ES" dirty="0"/>
              <a:t>0.0-4.0: MÉXICO, PRÓXIMA</a:t>
            </a:r>
          </a:p>
          <a:p>
            <a:r>
              <a:rPr lang="es-ES" dirty="0"/>
              <a:t>12.0-15.0: Aquí, la UNESCO en Paris.</a:t>
            </a:r>
          </a:p>
          <a:p>
            <a:r>
              <a:rPr lang="es-ES" dirty="0"/>
              <a:t>15.0-20.0: Tenemos el gusto e el inmenso placer de recibir en nuestros estudios</a:t>
            </a:r>
            <a:endParaRPr lang="en-CA" dirty="0"/>
          </a:p>
        </p:txBody>
      </p:sp>
      <p:sp>
        <p:nvSpPr>
          <p:cNvPr id="9" name="TextBox 8">
            <a:extLst>
              <a:ext uri="{FF2B5EF4-FFF2-40B4-BE49-F238E27FC236}">
                <a16:creationId xmlns:a16="http://schemas.microsoft.com/office/drawing/2014/main" id="{0DCB8B71-A84F-3C21-DBBB-6041024D1D9F}"/>
              </a:ext>
            </a:extLst>
          </p:cNvPr>
          <p:cNvSpPr txBox="1"/>
          <p:nvPr/>
        </p:nvSpPr>
        <p:spPr>
          <a:xfrm>
            <a:off x="5596547" y="3057436"/>
            <a:ext cx="6107184" cy="1200329"/>
          </a:xfrm>
          <a:prstGeom prst="rect">
            <a:avLst/>
          </a:prstGeom>
          <a:solidFill>
            <a:schemeClr val="accent1"/>
          </a:solidFill>
        </p:spPr>
        <p:txBody>
          <a:bodyPr wrap="square">
            <a:spAutoFit/>
          </a:bodyPr>
          <a:lstStyle/>
          <a:p>
            <a:r>
              <a:rPr lang="pt-BR" dirty="0"/>
              <a:t>A11903.gl.txt</a:t>
            </a:r>
          </a:p>
          <a:p>
            <a:r>
              <a:rPr lang="pt-BR" dirty="0"/>
              <a:t>0.0-3.0: Aquí, na Unesco, en París.</a:t>
            </a:r>
          </a:p>
          <a:p>
            <a:r>
              <a:rPr lang="pt-BR" dirty="0"/>
              <a:t>3.0-6.0: Temos o gozo de receber nos estudios</a:t>
            </a:r>
          </a:p>
          <a:p>
            <a:r>
              <a:rPr lang="pt-BR" dirty="0"/>
              <a:t>6.0-8.0: o professor Alain Jox</a:t>
            </a:r>
            <a:endParaRPr lang="en-CA" dirty="0"/>
          </a:p>
        </p:txBody>
      </p:sp>
    </p:spTree>
    <p:extLst>
      <p:ext uri="{BB962C8B-B14F-4D97-AF65-F5344CB8AC3E}">
        <p14:creationId xmlns:p14="http://schemas.microsoft.com/office/powerpoint/2010/main" val="27318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FB9F-F7B0-53A7-5EA4-7483E707E16E}"/>
              </a:ext>
            </a:extLst>
          </p:cNvPr>
          <p:cNvSpPr>
            <a:spLocks noGrp="1"/>
          </p:cNvSpPr>
          <p:nvPr>
            <p:ph type="title"/>
          </p:nvPr>
        </p:nvSpPr>
        <p:spPr>
          <a:xfrm>
            <a:off x="488269" y="662818"/>
            <a:ext cx="8534400" cy="1507067"/>
          </a:xfrm>
        </p:spPr>
        <p:txBody>
          <a:bodyPr/>
          <a:lstStyle/>
          <a:p>
            <a:r>
              <a:rPr lang="en-US" dirty="0"/>
              <a:t>Diplomatic Analysis Challenges</a:t>
            </a:r>
            <a:endParaRPr lang="en-CA" dirty="0"/>
          </a:p>
        </p:txBody>
      </p:sp>
      <p:sp>
        <p:nvSpPr>
          <p:cNvPr id="3" name="Content Placeholder 2">
            <a:extLst>
              <a:ext uri="{FF2B5EF4-FFF2-40B4-BE49-F238E27FC236}">
                <a16:creationId xmlns:a16="http://schemas.microsoft.com/office/drawing/2014/main" id="{0AFF273F-773A-113A-C4B4-32E150B9D470}"/>
              </a:ext>
            </a:extLst>
          </p:cNvPr>
          <p:cNvSpPr>
            <a:spLocks noGrp="1"/>
          </p:cNvSpPr>
          <p:nvPr>
            <p:ph idx="1"/>
          </p:nvPr>
        </p:nvSpPr>
        <p:spPr>
          <a:xfrm>
            <a:off x="773494" y="1986803"/>
            <a:ext cx="10048303" cy="3615267"/>
          </a:xfrm>
        </p:spPr>
        <p:txBody>
          <a:bodyPr>
            <a:normAutofit/>
          </a:bodyPr>
          <a:lstStyle/>
          <a:p>
            <a:r>
              <a:rPr lang="en-US" sz="3600" dirty="0">
                <a:solidFill>
                  <a:schemeClr val="tx1"/>
                </a:solidFill>
              </a:rPr>
              <a:t>Diplomatic analysis of audio fairly novel</a:t>
            </a:r>
          </a:p>
          <a:p>
            <a:r>
              <a:rPr lang="en-US" sz="3600" dirty="0">
                <a:solidFill>
                  <a:schemeClr val="tx1"/>
                </a:solidFill>
              </a:rPr>
              <a:t>Many recordings not </a:t>
            </a:r>
            <a:r>
              <a:rPr lang="en-US" sz="3600" i="1" dirty="0">
                <a:solidFill>
                  <a:schemeClr val="tx1"/>
                </a:solidFill>
              </a:rPr>
              <a:t>records</a:t>
            </a:r>
            <a:r>
              <a:rPr lang="en-US" sz="3600" dirty="0">
                <a:solidFill>
                  <a:schemeClr val="tx1"/>
                </a:solidFill>
              </a:rPr>
              <a:t> in a narrow (juridical) sense.</a:t>
            </a:r>
          </a:p>
          <a:p>
            <a:pPr marL="0" indent="0">
              <a:buNone/>
            </a:pPr>
            <a:endParaRPr lang="en-US" dirty="0">
              <a:solidFill>
                <a:schemeClr val="tx1"/>
              </a:solidFill>
            </a:endParaRPr>
          </a:p>
          <a:p>
            <a:pPr marL="0" indent="0">
              <a:buNone/>
            </a:pPr>
            <a:endParaRPr lang="en-US" dirty="0">
              <a:solidFill>
                <a:schemeClr val="tx1"/>
              </a:solidFill>
            </a:endParaRPr>
          </a:p>
        </p:txBody>
      </p:sp>
    </p:spTree>
    <p:extLst>
      <p:ext uri="{BB962C8B-B14F-4D97-AF65-F5344CB8AC3E}">
        <p14:creationId xmlns:p14="http://schemas.microsoft.com/office/powerpoint/2010/main" val="2819164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212"/>
        <p:cNvGrpSpPr/>
        <p:nvPr/>
      </p:nvGrpSpPr>
      <p:grpSpPr>
        <a:xfrm>
          <a:off x="0" y="0"/>
          <a:ext cx="0" cy="0"/>
          <a:chOff x="0" y="0"/>
          <a:chExt cx="0" cy="0"/>
        </a:xfrm>
      </p:grpSpPr>
      <p:sp>
        <p:nvSpPr>
          <p:cNvPr id="213" name="Google Shape;213;g23946b02bd3_1_0"/>
          <p:cNvSpPr txBox="1"/>
          <p:nvPr/>
        </p:nvSpPr>
        <p:spPr>
          <a:xfrm>
            <a:off x="471343" y="-1028702"/>
            <a:ext cx="5624700" cy="20574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None/>
            </a:pPr>
            <a:r>
              <a:rPr lang="en-US" sz="3600">
                <a:solidFill>
                  <a:schemeClr val="lt1"/>
                </a:solidFill>
                <a:latin typeface="Century Gothic"/>
                <a:ea typeface="Century Gothic"/>
                <a:cs typeface="Century Gothic"/>
                <a:sym typeface="Century Gothic"/>
              </a:rPr>
              <a:t>AI Models</a:t>
            </a:r>
            <a:endParaRPr>
              <a:latin typeface="Century Gothic"/>
              <a:ea typeface="Century Gothic"/>
              <a:cs typeface="Century Gothic"/>
              <a:sym typeface="Century Gothic"/>
            </a:endParaRPr>
          </a:p>
        </p:txBody>
      </p:sp>
      <p:sp>
        <p:nvSpPr>
          <p:cNvPr id="214" name="Google Shape;214;g23946b02bd3_1_0"/>
          <p:cNvSpPr txBox="1"/>
          <p:nvPr/>
        </p:nvSpPr>
        <p:spPr>
          <a:xfrm>
            <a:off x="652772" y="1336514"/>
            <a:ext cx="5014200" cy="5213700"/>
          </a:xfrm>
          <a:prstGeom prst="rect">
            <a:avLst/>
          </a:prstGeom>
          <a:noFill/>
          <a:ln>
            <a:noFill/>
          </a:ln>
        </p:spPr>
        <p:txBody>
          <a:bodyPr spcFirstLastPara="1" wrap="square" lIns="91425" tIns="45700" rIns="91425" bIns="45700" anchor="t" anchorCtr="0">
            <a:noAutofit/>
          </a:bodyPr>
          <a:lstStyle/>
          <a:p>
            <a:pPr marL="342900" marR="0" lvl="0" indent="-387350" algn="l" rtl="0">
              <a:lnSpc>
                <a:spcPct val="107000"/>
              </a:lnSpc>
              <a:spcBef>
                <a:spcPts val="0"/>
              </a:spcBef>
              <a:spcAft>
                <a:spcPts val="0"/>
              </a:spcAft>
              <a:buClr>
                <a:schemeClr val="lt1"/>
              </a:buClr>
              <a:buSzPts val="2500"/>
              <a:buFont typeface="Century Gothic"/>
              <a:buChar char="●"/>
            </a:pPr>
            <a:r>
              <a:rPr lang="en-US" sz="2500" b="1" i="1" dirty="0">
                <a:solidFill>
                  <a:schemeClr val="lt1"/>
                </a:solidFill>
                <a:latin typeface="Century Gothic"/>
                <a:ea typeface="Century Gothic"/>
                <a:cs typeface="Century Gothic"/>
                <a:sym typeface="Century Gothic"/>
              </a:rPr>
              <a:t>Spoken language identification</a:t>
            </a:r>
            <a:r>
              <a:rPr lang="en-US" sz="2500" b="1" dirty="0">
                <a:solidFill>
                  <a:schemeClr val="lt1"/>
                </a:solidFill>
                <a:latin typeface="Century Gothic"/>
                <a:ea typeface="Century Gothic"/>
                <a:cs typeface="Century Gothic"/>
                <a:sym typeface="Century Gothic"/>
              </a:rPr>
              <a:t>.</a:t>
            </a:r>
            <a:endParaRPr sz="2500" b="1" dirty="0">
              <a:solidFill>
                <a:schemeClr val="lt1"/>
              </a:solidFill>
              <a:latin typeface="Century Gothic"/>
              <a:ea typeface="Century Gothic"/>
              <a:cs typeface="Century Gothic"/>
              <a:sym typeface="Century Gothic"/>
            </a:endParaRPr>
          </a:p>
          <a:p>
            <a:pPr marL="914400" marR="0" lvl="1" indent="-387350" algn="l" rtl="0">
              <a:lnSpc>
                <a:spcPct val="107000"/>
              </a:lnSpc>
              <a:spcBef>
                <a:spcPts val="0"/>
              </a:spcBef>
              <a:spcAft>
                <a:spcPts val="0"/>
              </a:spcAft>
              <a:buClr>
                <a:schemeClr val="lt1"/>
              </a:buClr>
              <a:buSzPts val="2500"/>
              <a:buFont typeface="Arial"/>
              <a:buChar char="○"/>
            </a:pPr>
            <a:r>
              <a:rPr lang="en-US" sz="2500" b="1" dirty="0">
                <a:solidFill>
                  <a:schemeClr val="lt1"/>
                </a:solidFill>
                <a:latin typeface="Century Gothic"/>
                <a:ea typeface="Century Gothic"/>
                <a:cs typeface="Century Gothic"/>
                <a:sym typeface="Century Gothic"/>
              </a:rPr>
              <a:t> </a:t>
            </a:r>
            <a:r>
              <a:rPr lang="en-US" sz="2500" dirty="0">
                <a:solidFill>
                  <a:schemeClr val="lt1"/>
                </a:solidFill>
                <a:latin typeface="Century Gothic"/>
                <a:ea typeface="Century Gothic"/>
                <a:cs typeface="Century Gothic"/>
                <a:sym typeface="Century Gothic"/>
              </a:rPr>
              <a:t>70 different languages! </a:t>
            </a:r>
            <a:endParaRPr sz="2500" dirty="0">
              <a:solidFill>
                <a:schemeClr val="lt1"/>
              </a:solidFill>
              <a:latin typeface="Century Gothic"/>
              <a:ea typeface="Century Gothic"/>
              <a:cs typeface="Century Gothic"/>
              <a:sym typeface="Century Gothic"/>
            </a:endParaRPr>
          </a:p>
          <a:p>
            <a:pPr marL="342900" marR="0" lvl="0" indent="-387350" algn="l" rtl="0">
              <a:lnSpc>
                <a:spcPct val="107000"/>
              </a:lnSpc>
              <a:spcBef>
                <a:spcPts val="800"/>
              </a:spcBef>
              <a:spcAft>
                <a:spcPts val="0"/>
              </a:spcAft>
              <a:buClr>
                <a:schemeClr val="lt1"/>
              </a:buClr>
              <a:buSzPts val="2500"/>
              <a:buFont typeface="Arial"/>
              <a:buChar char="●"/>
            </a:pPr>
            <a:r>
              <a:rPr lang="en-US" sz="2500" b="1" i="1" dirty="0">
                <a:solidFill>
                  <a:schemeClr val="lt1"/>
                </a:solidFill>
                <a:latin typeface="Century Gothic"/>
                <a:ea typeface="Century Gothic"/>
                <a:cs typeface="Century Gothic"/>
                <a:sym typeface="Century Gothic"/>
              </a:rPr>
              <a:t>Transcription</a:t>
            </a:r>
            <a:r>
              <a:rPr lang="en-US" sz="2500" b="1" dirty="0">
                <a:solidFill>
                  <a:schemeClr val="lt1"/>
                </a:solidFill>
                <a:latin typeface="Century Gothic"/>
                <a:ea typeface="Century Gothic"/>
                <a:cs typeface="Century Gothic"/>
                <a:sym typeface="Century Gothic"/>
              </a:rPr>
              <a:t>.</a:t>
            </a:r>
            <a:r>
              <a:rPr lang="en-US" sz="2500" dirty="0">
                <a:solidFill>
                  <a:schemeClr val="lt1"/>
                </a:solidFill>
                <a:latin typeface="Century Gothic"/>
                <a:ea typeface="Century Gothic"/>
                <a:cs typeface="Century Gothic"/>
                <a:sym typeface="Century Gothic"/>
              </a:rPr>
              <a:t> </a:t>
            </a:r>
            <a:endParaRPr sz="2500" dirty="0">
              <a:solidFill>
                <a:schemeClr val="lt1"/>
              </a:solidFill>
              <a:latin typeface="Century Gothic"/>
              <a:ea typeface="Century Gothic"/>
              <a:cs typeface="Century Gothic"/>
              <a:sym typeface="Century Gothic"/>
            </a:endParaRPr>
          </a:p>
          <a:p>
            <a:pPr marL="914400" marR="0" lvl="1" indent="-387350" algn="l" rtl="0">
              <a:lnSpc>
                <a:spcPct val="107000"/>
              </a:lnSpc>
              <a:spcBef>
                <a:spcPts val="800"/>
              </a:spcBef>
              <a:spcAft>
                <a:spcPts val="0"/>
              </a:spcAft>
              <a:buClr>
                <a:schemeClr val="lt1"/>
              </a:buClr>
              <a:buSzPts val="2500"/>
              <a:buFont typeface="Century Gothic"/>
              <a:buChar char="○"/>
            </a:pPr>
            <a:r>
              <a:rPr lang="en-US" sz="2500" dirty="0">
                <a:solidFill>
                  <a:schemeClr val="lt1"/>
                </a:solidFill>
                <a:latin typeface="Century Gothic"/>
                <a:ea typeface="Century Gothic"/>
                <a:cs typeface="Century Gothic"/>
                <a:sym typeface="Century Gothic"/>
              </a:rPr>
              <a:t>Save time</a:t>
            </a:r>
            <a:endParaRPr sz="2500" dirty="0">
              <a:solidFill>
                <a:schemeClr val="lt1"/>
              </a:solidFill>
              <a:latin typeface="Century Gothic"/>
              <a:ea typeface="Century Gothic"/>
              <a:cs typeface="Century Gothic"/>
              <a:sym typeface="Century Gothic"/>
            </a:endParaRPr>
          </a:p>
          <a:p>
            <a:pPr marL="914400" marR="0" lvl="1" indent="-387350" algn="l" rtl="0">
              <a:lnSpc>
                <a:spcPct val="107000"/>
              </a:lnSpc>
              <a:spcBef>
                <a:spcPts val="800"/>
              </a:spcBef>
              <a:spcAft>
                <a:spcPts val="0"/>
              </a:spcAft>
              <a:buClr>
                <a:schemeClr val="lt1"/>
              </a:buClr>
              <a:buSzPts val="2500"/>
              <a:buFont typeface="Century Gothic"/>
              <a:buChar char="○"/>
            </a:pPr>
            <a:r>
              <a:rPr lang="en-US" sz="2500" dirty="0">
                <a:solidFill>
                  <a:schemeClr val="lt1"/>
                </a:solidFill>
                <a:latin typeface="Century Gothic"/>
                <a:ea typeface="Century Gothic"/>
                <a:cs typeface="Century Gothic"/>
                <a:sym typeface="Century Gothic"/>
              </a:rPr>
              <a:t>Identify anomalies </a:t>
            </a:r>
            <a:endParaRPr sz="2500" dirty="0">
              <a:solidFill>
                <a:schemeClr val="lt1"/>
              </a:solidFill>
              <a:latin typeface="Century Gothic"/>
              <a:ea typeface="Century Gothic"/>
              <a:cs typeface="Century Gothic"/>
              <a:sym typeface="Century Gothic"/>
            </a:endParaRPr>
          </a:p>
          <a:p>
            <a:pPr marL="914400" marR="0" lvl="1" indent="-387350" algn="l" rtl="0">
              <a:lnSpc>
                <a:spcPct val="107000"/>
              </a:lnSpc>
              <a:spcBef>
                <a:spcPts val="800"/>
              </a:spcBef>
              <a:spcAft>
                <a:spcPts val="0"/>
              </a:spcAft>
              <a:buClr>
                <a:schemeClr val="lt1"/>
              </a:buClr>
              <a:buSzPts val="2500"/>
              <a:buFont typeface="Century Gothic"/>
              <a:buChar char="○"/>
            </a:pPr>
            <a:r>
              <a:rPr lang="en-US" sz="2500" dirty="0">
                <a:solidFill>
                  <a:schemeClr val="lt1"/>
                </a:solidFill>
                <a:latin typeface="Century Gothic"/>
                <a:ea typeface="Century Gothic"/>
                <a:cs typeface="Century Gothic"/>
                <a:sym typeface="Century Gothic"/>
              </a:rPr>
              <a:t>Find overlapping programs</a:t>
            </a:r>
            <a:endParaRPr sz="2500" dirty="0">
              <a:solidFill>
                <a:schemeClr val="lt1"/>
              </a:solidFill>
              <a:latin typeface="Century Gothic"/>
              <a:ea typeface="Century Gothic"/>
              <a:cs typeface="Century Gothic"/>
              <a:sym typeface="Century Gothic"/>
            </a:endParaRPr>
          </a:p>
          <a:p>
            <a:pPr marL="24013" marR="0" lvl="0" indent="0" algn="l" rtl="0">
              <a:lnSpc>
                <a:spcPct val="90000"/>
              </a:lnSpc>
              <a:spcBef>
                <a:spcPts val="800"/>
              </a:spcBef>
              <a:spcAft>
                <a:spcPts val="0"/>
              </a:spcAft>
              <a:buNone/>
            </a:pPr>
            <a:endParaRPr sz="1500" dirty="0">
              <a:solidFill>
                <a:schemeClr val="lt1"/>
              </a:solidFill>
              <a:latin typeface="Century Gothic"/>
              <a:ea typeface="Century Gothic"/>
              <a:cs typeface="Century Gothic"/>
              <a:sym typeface="Century Gothic"/>
            </a:endParaRPr>
          </a:p>
        </p:txBody>
      </p:sp>
      <p:cxnSp>
        <p:nvCxnSpPr>
          <p:cNvPr id="215" name="Google Shape;215;g23946b02bd3_1_0"/>
          <p:cNvCxnSpPr/>
          <p:nvPr/>
        </p:nvCxnSpPr>
        <p:spPr>
          <a:xfrm>
            <a:off x="6319763" y="1417320"/>
            <a:ext cx="0" cy="4023300"/>
          </a:xfrm>
          <a:prstGeom prst="straightConnector1">
            <a:avLst/>
          </a:prstGeom>
          <a:noFill/>
          <a:ln w="15875" cap="flat" cmpd="sng">
            <a:solidFill>
              <a:schemeClr val="lt1"/>
            </a:solidFill>
            <a:prstDash val="solid"/>
            <a:round/>
            <a:headEnd type="none" w="sm" len="sm"/>
            <a:tailEnd type="none" w="sm" len="sm"/>
          </a:ln>
        </p:spPr>
      </p:cxnSp>
      <p:pic>
        <p:nvPicPr>
          <p:cNvPr id="216" name="Google Shape;216;g23946b02bd3_1_0" descr="UNE_6478.jpg"/>
          <p:cNvPicPr preferRelativeResize="0"/>
          <p:nvPr/>
        </p:nvPicPr>
        <p:blipFill rotWithShape="1">
          <a:blip r:embed="rId3">
            <a:alphaModFix/>
          </a:blip>
          <a:srcRect/>
          <a:stretch/>
        </p:blipFill>
        <p:spPr>
          <a:xfrm>
            <a:off x="7637060" y="0"/>
            <a:ext cx="4554940" cy="68580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220"/>
        <p:cNvGrpSpPr/>
        <p:nvPr/>
      </p:nvGrpSpPr>
      <p:grpSpPr>
        <a:xfrm>
          <a:off x="0" y="0"/>
          <a:ext cx="0" cy="0"/>
          <a:chOff x="0" y="0"/>
          <a:chExt cx="0" cy="0"/>
        </a:xfrm>
      </p:grpSpPr>
      <p:sp>
        <p:nvSpPr>
          <p:cNvPr id="221" name="Google Shape;221;g23946b02bd3_1_8"/>
          <p:cNvSpPr txBox="1"/>
          <p:nvPr/>
        </p:nvSpPr>
        <p:spPr>
          <a:xfrm>
            <a:off x="695106" y="-1028702"/>
            <a:ext cx="5624700" cy="20574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None/>
            </a:pPr>
            <a:r>
              <a:rPr lang="en-US" sz="3600" dirty="0">
                <a:solidFill>
                  <a:schemeClr val="lt1"/>
                </a:solidFill>
                <a:latin typeface="Century Gothic"/>
                <a:ea typeface="Century Gothic"/>
                <a:cs typeface="Century Gothic"/>
                <a:sym typeface="Century Gothic"/>
              </a:rPr>
              <a:t>AI Models</a:t>
            </a:r>
            <a:endParaRPr dirty="0">
              <a:latin typeface="Century Gothic"/>
              <a:ea typeface="Century Gothic"/>
              <a:cs typeface="Century Gothic"/>
              <a:sym typeface="Century Gothic"/>
            </a:endParaRPr>
          </a:p>
        </p:txBody>
      </p:sp>
      <p:sp>
        <p:nvSpPr>
          <p:cNvPr id="222" name="Google Shape;222;g23946b02bd3_1_8"/>
          <p:cNvSpPr txBox="1"/>
          <p:nvPr/>
        </p:nvSpPr>
        <p:spPr>
          <a:xfrm>
            <a:off x="701233" y="1336514"/>
            <a:ext cx="5171100" cy="5213700"/>
          </a:xfrm>
          <a:prstGeom prst="rect">
            <a:avLst/>
          </a:prstGeom>
          <a:noFill/>
          <a:ln>
            <a:noFill/>
          </a:ln>
        </p:spPr>
        <p:txBody>
          <a:bodyPr spcFirstLastPara="1" wrap="square" lIns="91425" tIns="45700" rIns="91425" bIns="45700" anchor="t" anchorCtr="0">
            <a:noAutofit/>
          </a:bodyPr>
          <a:lstStyle/>
          <a:p>
            <a:pPr marL="342900" marR="0" lvl="0" indent="-406400" algn="l" rtl="0">
              <a:lnSpc>
                <a:spcPct val="107000"/>
              </a:lnSpc>
              <a:spcBef>
                <a:spcPts val="0"/>
              </a:spcBef>
              <a:spcAft>
                <a:spcPts val="0"/>
              </a:spcAft>
              <a:buClr>
                <a:schemeClr val="lt1"/>
              </a:buClr>
              <a:buSzPts val="2800"/>
              <a:buFont typeface="Arial"/>
              <a:buChar char="●"/>
            </a:pPr>
            <a:r>
              <a:rPr lang="en-US" sz="2800" b="1" i="1" dirty="0">
                <a:solidFill>
                  <a:schemeClr val="lt1"/>
                </a:solidFill>
                <a:latin typeface="Century Gothic" panose="020B0502020202020204" pitchFamily="34" charset="0"/>
                <a:ea typeface="Calibri"/>
                <a:cs typeface="Calibri"/>
                <a:sym typeface="Calibri"/>
              </a:rPr>
              <a:t>Automatic translation</a:t>
            </a:r>
            <a:endParaRPr sz="2800" dirty="0">
              <a:solidFill>
                <a:schemeClr val="lt1"/>
              </a:solidFill>
              <a:latin typeface="Century Gothic" panose="020B0502020202020204" pitchFamily="34" charset="0"/>
              <a:ea typeface="Calibri"/>
              <a:cs typeface="Calibri"/>
              <a:sym typeface="Calibri"/>
            </a:endParaRPr>
          </a:p>
          <a:p>
            <a:pPr marL="914400" marR="0" lvl="1" indent="-406400" algn="l" rtl="0">
              <a:lnSpc>
                <a:spcPct val="107000"/>
              </a:lnSpc>
              <a:spcBef>
                <a:spcPts val="0"/>
              </a:spcBef>
              <a:spcAft>
                <a:spcPts val="0"/>
              </a:spcAft>
              <a:buClr>
                <a:schemeClr val="lt1"/>
              </a:buClr>
              <a:buSzPts val="2800"/>
              <a:buFont typeface="Calibri"/>
              <a:buChar char="○"/>
            </a:pPr>
            <a:r>
              <a:rPr lang="en-US" sz="2800" dirty="0">
                <a:solidFill>
                  <a:schemeClr val="lt1"/>
                </a:solidFill>
                <a:latin typeface="Century Gothic" panose="020B0502020202020204" pitchFamily="34" charset="0"/>
                <a:ea typeface="Calibri"/>
                <a:cs typeface="Calibri"/>
                <a:sym typeface="Calibri"/>
              </a:rPr>
              <a:t>Enable description of non-English recordings</a:t>
            </a:r>
            <a:endParaRPr sz="2800" dirty="0">
              <a:solidFill>
                <a:schemeClr val="lt1"/>
              </a:solidFill>
              <a:latin typeface="Century Gothic" panose="020B0502020202020204" pitchFamily="34" charset="0"/>
              <a:ea typeface="Calibri"/>
              <a:cs typeface="Calibri"/>
              <a:sym typeface="Calibri"/>
            </a:endParaRPr>
          </a:p>
          <a:p>
            <a:pPr marL="342900" marR="0" lvl="0" indent="-406400" algn="l" rtl="0">
              <a:lnSpc>
                <a:spcPct val="107000"/>
              </a:lnSpc>
              <a:spcBef>
                <a:spcPts val="800"/>
              </a:spcBef>
              <a:spcAft>
                <a:spcPts val="0"/>
              </a:spcAft>
              <a:buClr>
                <a:schemeClr val="lt1"/>
              </a:buClr>
              <a:buSzPts val="2800"/>
              <a:buFont typeface="Arial"/>
              <a:buChar char="●"/>
            </a:pPr>
            <a:r>
              <a:rPr lang="en-US" sz="2800" b="1" i="1" dirty="0">
                <a:solidFill>
                  <a:schemeClr val="lt1"/>
                </a:solidFill>
                <a:latin typeface="Century Gothic" panose="020B0502020202020204" pitchFamily="34" charset="0"/>
                <a:ea typeface="Calibri"/>
                <a:cs typeface="Calibri"/>
                <a:sym typeface="Calibri"/>
              </a:rPr>
              <a:t>Automatic summarization</a:t>
            </a:r>
            <a:r>
              <a:rPr lang="en-US" sz="2800" dirty="0">
                <a:solidFill>
                  <a:schemeClr val="lt1"/>
                </a:solidFill>
                <a:latin typeface="Century Gothic" panose="020B0502020202020204" pitchFamily="34" charset="0"/>
                <a:ea typeface="Calibri"/>
                <a:cs typeface="Calibri"/>
                <a:sym typeface="Calibri"/>
              </a:rPr>
              <a:t> </a:t>
            </a:r>
            <a:endParaRPr sz="2800" dirty="0">
              <a:solidFill>
                <a:schemeClr val="lt1"/>
              </a:solidFill>
              <a:latin typeface="Century Gothic" panose="020B0502020202020204" pitchFamily="34" charset="0"/>
              <a:ea typeface="Calibri"/>
              <a:cs typeface="Calibri"/>
              <a:sym typeface="Calibri"/>
            </a:endParaRPr>
          </a:p>
          <a:p>
            <a:pPr marL="914400" marR="0" lvl="1" indent="-406400" algn="l" rtl="0">
              <a:lnSpc>
                <a:spcPct val="107000"/>
              </a:lnSpc>
              <a:spcBef>
                <a:spcPts val="800"/>
              </a:spcBef>
              <a:spcAft>
                <a:spcPts val="0"/>
              </a:spcAft>
              <a:buClr>
                <a:schemeClr val="lt1"/>
              </a:buClr>
              <a:buSzPts val="2800"/>
              <a:buFont typeface="Arial"/>
              <a:buChar char="○"/>
            </a:pPr>
            <a:r>
              <a:rPr lang="en-US" sz="2800" dirty="0">
                <a:solidFill>
                  <a:schemeClr val="lt1"/>
                </a:solidFill>
                <a:latin typeface="Century Gothic" panose="020B0502020202020204" pitchFamily="34" charset="0"/>
                <a:ea typeface="Calibri"/>
                <a:cs typeface="Calibri"/>
                <a:sym typeface="Calibri"/>
              </a:rPr>
              <a:t>Need short description for access</a:t>
            </a:r>
            <a:endParaRPr sz="1500" dirty="0">
              <a:solidFill>
                <a:schemeClr val="lt1"/>
              </a:solidFill>
              <a:latin typeface="Century Gothic" panose="020B0502020202020204" pitchFamily="34" charset="0"/>
              <a:ea typeface="Calibri"/>
              <a:cs typeface="Calibri"/>
              <a:sym typeface="Calibri"/>
            </a:endParaRPr>
          </a:p>
        </p:txBody>
      </p:sp>
      <p:cxnSp>
        <p:nvCxnSpPr>
          <p:cNvPr id="223" name="Google Shape;223;g23946b02bd3_1_8"/>
          <p:cNvCxnSpPr/>
          <p:nvPr/>
        </p:nvCxnSpPr>
        <p:spPr>
          <a:xfrm>
            <a:off x="6319763" y="1417320"/>
            <a:ext cx="0" cy="4023300"/>
          </a:xfrm>
          <a:prstGeom prst="straightConnector1">
            <a:avLst/>
          </a:prstGeom>
          <a:noFill/>
          <a:ln w="15875" cap="flat" cmpd="sng">
            <a:solidFill>
              <a:schemeClr val="lt1"/>
            </a:solidFill>
            <a:prstDash val="solid"/>
            <a:round/>
            <a:headEnd type="none" w="sm" len="sm"/>
            <a:tailEnd type="none" w="sm" len="sm"/>
          </a:ln>
        </p:spPr>
      </p:cxnSp>
      <p:pic>
        <p:nvPicPr>
          <p:cNvPr id="224" name="Google Shape;224;g23946b02bd3_1_8" descr="UNE_6478.jpg"/>
          <p:cNvPicPr preferRelativeResize="0"/>
          <p:nvPr/>
        </p:nvPicPr>
        <p:blipFill rotWithShape="1">
          <a:blip r:embed="rId3">
            <a:alphaModFix/>
          </a:blip>
          <a:srcRect/>
          <a:stretch/>
        </p:blipFill>
        <p:spPr>
          <a:xfrm>
            <a:off x="7637060" y="0"/>
            <a:ext cx="4554940" cy="68580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32">
            <a:extLst>
              <a:ext uri="{FF2B5EF4-FFF2-40B4-BE49-F238E27FC236}">
                <a16:creationId xmlns:a16="http://schemas.microsoft.com/office/drawing/2014/main" id="{6B18CDAC-AA3C-593A-20C6-06D9B7C0740A}"/>
              </a:ext>
            </a:extLst>
          </p:cNvPr>
          <p:cNvSpPr txBox="1">
            <a:spLocks/>
          </p:cNvSpPr>
          <p:nvPr/>
        </p:nvSpPr>
        <p:spPr>
          <a:xfrm>
            <a:off x="11519019" y="3164804"/>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3" name="Google Shape;386;p79">
            <a:extLst>
              <a:ext uri="{FF2B5EF4-FFF2-40B4-BE49-F238E27FC236}">
                <a16:creationId xmlns:a16="http://schemas.microsoft.com/office/drawing/2014/main" id="{E7829CB7-D23C-E2B4-97E6-EAFA0C1B0E36}"/>
              </a:ext>
            </a:extLst>
          </p:cNvPr>
          <p:cNvSpPr txBox="1">
            <a:spLocks noGrp="1"/>
          </p:cNvSpPr>
          <p:nvPr>
            <p:ph type="title"/>
          </p:nvPr>
        </p:nvSpPr>
        <p:spPr>
          <a:xfrm>
            <a:off x="468312" y="26035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BACCF"/>
              </a:buClr>
              <a:buSzPts val="4400"/>
              <a:buFont typeface="Tahoma"/>
              <a:buNone/>
            </a:pPr>
            <a:r>
              <a:rPr lang="en-US"/>
              <a:t>Archival Challenges</a:t>
            </a:r>
            <a:endParaRPr/>
          </a:p>
        </p:txBody>
      </p:sp>
      <p:sp>
        <p:nvSpPr>
          <p:cNvPr id="4" name="Google Shape;387;p79">
            <a:extLst>
              <a:ext uri="{FF2B5EF4-FFF2-40B4-BE49-F238E27FC236}">
                <a16:creationId xmlns:a16="http://schemas.microsoft.com/office/drawing/2014/main" id="{181B5A4A-511E-35DB-ABB1-88BD0591AB22}"/>
              </a:ext>
            </a:extLst>
          </p:cNvPr>
          <p:cNvSpPr txBox="1">
            <a:spLocks/>
          </p:cNvSpPr>
          <p:nvPr/>
        </p:nvSpPr>
        <p:spPr>
          <a:xfrm>
            <a:off x="2209875" y="1352550"/>
            <a:ext cx="6488100" cy="570300"/>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chemeClr val="dk1"/>
              </a:buClr>
              <a:buSzPts val="1100"/>
              <a:buFont typeface="Arial"/>
              <a:buNone/>
            </a:pPr>
            <a:r>
              <a:rPr lang="en-US" i="1" dirty="0">
                <a:solidFill>
                  <a:schemeClr val="accent2"/>
                </a:solidFill>
              </a:rPr>
              <a:t>Sensitivity review</a:t>
            </a:r>
          </a:p>
        </p:txBody>
      </p:sp>
      <p:sp>
        <p:nvSpPr>
          <p:cNvPr id="5" name="Google Shape;388;p79">
            <a:extLst>
              <a:ext uri="{FF2B5EF4-FFF2-40B4-BE49-F238E27FC236}">
                <a16:creationId xmlns:a16="http://schemas.microsoft.com/office/drawing/2014/main" id="{78125777-C2E2-53E8-BD4F-82741D634DF1}"/>
              </a:ext>
            </a:extLst>
          </p:cNvPr>
          <p:cNvSpPr/>
          <p:nvPr/>
        </p:nvSpPr>
        <p:spPr>
          <a:xfrm>
            <a:off x="440075" y="1352575"/>
            <a:ext cx="1601100" cy="570300"/>
          </a:xfrm>
          <a:prstGeom prst="roundRect">
            <a:avLst>
              <a:gd name="adj" fmla="val 16667"/>
            </a:avLst>
          </a:prstGeom>
          <a:solidFill>
            <a:schemeClr val="tx1">
              <a:lumMod val="6500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dirty="0">
                <a:solidFill>
                  <a:srgbClr val="CCCCCC"/>
                </a:solidFill>
                <a:latin typeface="Calibri"/>
                <a:ea typeface="Calibri"/>
                <a:cs typeface="Calibri"/>
                <a:sym typeface="Calibri"/>
              </a:rPr>
              <a:t>medium</a:t>
            </a:r>
            <a:endParaRPr sz="2200" dirty="0">
              <a:solidFill>
                <a:srgbClr val="CCCCCC"/>
              </a:solidFill>
              <a:latin typeface="Calibri"/>
              <a:ea typeface="Calibri"/>
              <a:cs typeface="Calibri"/>
              <a:sym typeface="Calibri"/>
            </a:endParaRPr>
          </a:p>
        </p:txBody>
      </p:sp>
      <p:sp>
        <p:nvSpPr>
          <p:cNvPr id="6" name="Google Shape;389;p79">
            <a:extLst>
              <a:ext uri="{FF2B5EF4-FFF2-40B4-BE49-F238E27FC236}">
                <a16:creationId xmlns:a16="http://schemas.microsoft.com/office/drawing/2014/main" id="{4D5692CA-E1AB-EB08-E6C7-E07089D1EE3E}"/>
              </a:ext>
            </a:extLst>
          </p:cNvPr>
          <p:cNvSpPr/>
          <p:nvPr/>
        </p:nvSpPr>
        <p:spPr>
          <a:xfrm>
            <a:off x="440075" y="2008542"/>
            <a:ext cx="1601100" cy="570300"/>
          </a:xfrm>
          <a:prstGeom prst="roundRect">
            <a:avLst>
              <a:gd name="adj" fmla="val 16667"/>
            </a:avLst>
          </a:prstGeom>
          <a:solidFill>
            <a:schemeClr val="tx1">
              <a:lumMod val="6500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CCCCCC"/>
                </a:solidFill>
                <a:latin typeface="Calibri"/>
                <a:ea typeface="Calibri"/>
                <a:cs typeface="Calibri"/>
                <a:sym typeface="Calibri"/>
              </a:rPr>
              <a:t>form</a:t>
            </a:r>
            <a:endParaRPr sz="2200">
              <a:solidFill>
                <a:srgbClr val="CCCCCC"/>
              </a:solidFill>
              <a:latin typeface="Calibri"/>
              <a:ea typeface="Calibri"/>
              <a:cs typeface="Calibri"/>
              <a:sym typeface="Calibri"/>
            </a:endParaRPr>
          </a:p>
        </p:txBody>
      </p:sp>
      <p:sp>
        <p:nvSpPr>
          <p:cNvPr id="7" name="Google Shape;390;p79">
            <a:extLst>
              <a:ext uri="{FF2B5EF4-FFF2-40B4-BE49-F238E27FC236}">
                <a16:creationId xmlns:a16="http://schemas.microsoft.com/office/drawing/2014/main" id="{D565D3EC-C983-F409-DE9F-0528106305EC}"/>
              </a:ext>
            </a:extLst>
          </p:cNvPr>
          <p:cNvSpPr/>
          <p:nvPr/>
        </p:nvSpPr>
        <p:spPr>
          <a:xfrm>
            <a:off x="440075" y="3320525"/>
            <a:ext cx="1601100" cy="570300"/>
          </a:xfrm>
          <a:prstGeom prst="roundRect">
            <a:avLst>
              <a:gd name="adj" fmla="val 16667"/>
            </a:avLst>
          </a:prstGeom>
          <a:solidFill>
            <a:schemeClr val="accent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act</a:t>
            </a:r>
            <a:endParaRPr sz="2200">
              <a:solidFill>
                <a:srgbClr val="FFFFFF"/>
              </a:solidFill>
              <a:latin typeface="Calibri"/>
              <a:ea typeface="Calibri"/>
              <a:cs typeface="Calibri"/>
              <a:sym typeface="Calibri"/>
            </a:endParaRPr>
          </a:p>
        </p:txBody>
      </p:sp>
      <p:sp>
        <p:nvSpPr>
          <p:cNvPr id="8" name="Google Shape;391;p79">
            <a:extLst>
              <a:ext uri="{FF2B5EF4-FFF2-40B4-BE49-F238E27FC236}">
                <a16:creationId xmlns:a16="http://schemas.microsoft.com/office/drawing/2014/main" id="{BBE80902-2F13-BDFD-3843-DD1E6F27087F}"/>
              </a:ext>
            </a:extLst>
          </p:cNvPr>
          <p:cNvSpPr/>
          <p:nvPr/>
        </p:nvSpPr>
        <p:spPr>
          <a:xfrm>
            <a:off x="440075" y="3976516"/>
            <a:ext cx="1601100" cy="570300"/>
          </a:xfrm>
          <a:prstGeom prst="roundRect">
            <a:avLst>
              <a:gd name="adj" fmla="val 16667"/>
            </a:avLst>
          </a:prstGeom>
          <a:solidFill>
            <a:schemeClr val="accent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persons</a:t>
            </a:r>
            <a:endParaRPr sz="2200">
              <a:solidFill>
                <a:srgbClr val="FFFFFF"/>
              </a:solidFill>
              <a:latin typeface="Calibri"/>
              <a:ea typeface="Calibri"/>
              <a:cs typeface="Calibri"/>
              <a:sym typeface="Calibri"/>
            </a:endParaRPr>
          </a:p>
        </p:txBody>
      </p:sp>
      <p:sp>
        <p:nvSpPr>
          <p:cNvPr id="9" name="Google Shape;392;p79">
            <a:extLst>
              <a:ext uri="{FF2B5EF4-FFF2-40B4-BE49-F238E27FC236}">
                <a16:creationId xmlns:a16="http://schemas.microsoft.com/office/drawing/2014/main" id="{79FA8E10-CF34-23C7-BB6C-380D4DE2E6CF}"/>
              </a:ext>
            </a:extLst>
          </p:cNvPr>
          <p:cNvSpPr/>
          <p:nvPr/>
        </p:nvSpPr>
        <p:spPr>
          <a:xfrm>
            <a:off x="440075" y="4632533"/>
            <a:ext cx="1601100" cy="570300"/>
          </a:xfrm>
          <a:prstGeom prst="roundRect">
            <a:avLst>
              <a:gd name="adj" fmla="val 16667"/>
            </a:avLst>
          </a:prstGeom>
          <a:solidFill>
            <a:schemeClr val="accent6"/>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archival bond</a:t>
            </a:r>
            <a:endParaRPr sz="2200">
              <a:solidFill>
                <a:srgbClr val="FFFFFF"/>
              </a:solidFill>
              <a:latin typeface="Calibri"/>
              <a:ea typeface="Calibri"/>
              <a:cs typeface="Calibri"/>
              <a:sym typeface="Calibri"/>
            </a:endParaRPr>
          </a:p>
        </p:txBody>
      </p:sp>
      <p:sp>
        <p:nvSpPr>
          <p:cNvPr id="10" name="Google Shape;393;p79">
            <a:extLst>
              <a:ext uri="{FF2B5EF4-FFF2-40B4-BE49-F238E27FC236}">
                <a16:creationId xmlns:a16="http://schemas.microsoft.com/office/drawing/2014/main" id="{BF0E14B2-A175-CE2F-0997-1DD78899CFA6}"/>
              </a:ext>
            </a:extLst>
          </p:cNvPr>
          <p:cNvSpPr/>
          <p:nvPr/>
        </p:nvSpPr>
        <p:spPr>
          <a:xfrm>
            <a:off x="440075" y="5288524"/>
            <a:ext cx="1601100" cy="570300"/>
          </a:xfrm>
          <a:prstGeom prst="roundRect">
            <a:avLst>
              <a:gd name="adj" fmla="val 16667"/>
            </a:avLst>
          </a:prstGeom>
          <a:solidFill>
            <a:schemeClr val="accent6"/>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dirty="0">
                <a:solidFill>
                  <a:srgbClr val="FFFFFF"/>
                </a:solidFill>
                <a:latin typeface="Calibri"/>
                <a:ea typeface="Calibri"/>
                <a:cs typeface="Calibri"/>
                <a:sym typeface="Calibri"/>
              </a:rPr>
              <a:t>context</a:t>
            </a:r>
            <a:endParaRPr sz="2200" dirty="0">
              <a:solidFill>
                <a:srgbClr val="FFFFFF"/>
              </a:solidFill>
              <a:latin typeface="Calibri"/>
              <a:ea typeface="Calibri"/>
              <a:cs typeface="Calibri"/>
              <a:sym typeface="Calibri"/>
            </a:endParaRPr>
          </a:p>
        </p:txBody>
      </p:sp>
      <p:sp>
        <p:nvSpPr>
          <p:cNvPr id="11" name="Google Shape;394;p79">
            <a:extLst>
              <a:ext uri="{FF2B5EF4-FFF2-40B4-BE49-F238E27FC236}">
                <a16:creationId xmlns:a16="http://schemas.microsoft.com/office/drawing/2014/main" id="{DA9B13FA-234E-1D78-AD37-8D355134CC6C}"/>
              </a:ext>
            </a:extLst>
          </p:cNvPr>
          <p:cNvSpPr/>
          <p:nvPr/>
        </p:nvSpPr>
        <p:spPr>
          <a:xfrm>
            <a:off x="440075" y="2664533"/>
            <a:ext cx="1601100" cy="570300"/>
          </a:xfrm>
          <a:prstGeom prst="roundRect">
            <a:avLst>
              <a:gd name="adj" fmla="val 16667"/>
            </a:avLst>
          </a:prstGeom>
          <a:solidFill>
            <a:schemeClr val="tx1">
              <a:lumMod val="6500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CCCCCC"/>
                </a:solidFill>
                <a:latin typeface="Calibri"/>
                <a:ea typeface="Calibri"/>
                <a:cs typeface="Calibri"/>
                <a:sym typeface="Calibri"/>
              </a:rPr>
              <a:t>content</a:t>
            </a:r>
            <a:endParaRPr sz="2200">
              <a:solidFill>
                <a:srgbClr val="CCCCCC"/>
              </a:solidFill>
              <a:latin typeface="Calibri"/>
              <a:ea typeface="Calibri"/>
              <a:cs typeface="Calibri"/>
              <a:sym typeface="Calibri"/>
            </a:endParaRPr>
          </a:p>
        </p:txBody>
      </p:sp>
      <p:sp>
        <p:nvSpPr>
          <p:cNvPr id="12" name="Google Shape;395;p79">
            <a:extLst>
              <a:ext uri="{FF2B5EF4-FFF2-40B4-BE49-F238E27FC236}">
                <a16:creationId xmlns:a16="http://schemas.microsoft.com/office/drawing/2014/main" id="{4E313FAC-50BC-F167-557E-12514203270F}"/>
              </a:ext>
            </a:extLst>
          </p:cNvPr>
          <p:cNvSpPr txBox="1"/>
          <p:nvPr/>
        </p:nvSpPr>
        <p:spPr>
          <a:xfrm>
            <a:off x="2160675" y="2008550"/>
            <a:ext cx="6488100" cy="461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latin typeface="Tahoma"/>
                <a:ea typeface="Tahoma"/>
                <a:cs typeface="Tahoma"/>
                <a:sym typeface="Tahoma"/>
              </a:rPr>
              <a:t>Example: </a:t>
            </a:r>
            <a:endParaRPr sz="3200" b="1" dirty="0">
              <a:latin typeface="Tahoma"/>
              <a:ea typeface="Tahoma"/>
              <a:cs typeface="Tahoma"/>
              <a:sym typeface="Tahoma"/>
            </a:endParaRPr>
          </a:p>
          <a:p>
            <a:pPr marL="0" lvl="0" indent="0" algn="l" rtl="0">
              <a:spcBef>
                <a:spcPts val="0"/>
              </a:spcBef>
              <a:spcAft>
                <a:spcPts val="0"/>
              </a:spcAft>
              <a:buNone/>
            </a:pPr>
            <a:r>
              <a:rPr lang="en-US" sz="3200" dirty="0">
                <a:latin typeface="Tahoma"/>
                <a:ea typeface="Tahoma"/>
                <a:cs typeface="Tahoma"/>
                <a:sym typeface="Tahoma"/>
              </a:rPr>
              <a:t>Reviewing documents for Personally Identifiable Information</a:t>
            </a:r>
            <a:endParaRPr sz="3200" dirty="0">
              <a:latin typeface="Tahoma"/>
              <a:ea typeface="Tahoma"/>
              <a:cs typeface="Tahoma"/>
              <a:sym typeface="Tahoma"/>
            </a:endParaRPr>
          </a:p>
          <a:p>
            <a:pPr marL="0" lvl="0" indent="0" algn="l" rtl="0">
              <a:spcBef>
                <a:spcPts val="0"/>
              </a:spcBef>
              <a:spcAft>
                <a:spcPts val="0"/>
              </a:spcAft>
              <a:buNone/>
            </a:pPr>
            <a:endParaRPr sz="3200" dirty="0">
              <a:latin typeface="Tahoma"/>
              <a:ea typeface="Tahoma"/>
              <a:cs typeface="Tahoma"/>
              <a:sym typeface="Tahoma"/>
            </a:endParaRPr>
          </a:p>
          <a:p>
            <a:pPr marL="0" lvl="0" indent="0" algn="l" rtl="0">
              <a:spcBef>
                <a:spcPts val="0"/>
              </a:spcBef>
              <a:spcAft>
                <a:spcPts val="0"/>
              </a:spcAft>
              <a:buNone/>
            </a:pPr>
            <a:endParaRPr sz="3200" dirty="0">
              <a:latin typeface="Tahoma"/>
              <a:ea typeface="Tahoma"/>
              <a:cs typeface="Tahoma"/>
              <a:sym typeface="Tahoma"/>
            </a:endParaRPr>
          </a:p>
          <a:p>
            <a:pPr marL="0" lvl="0" indent="0" algn="l" rtl="0">
              <a:spcBef>
                <a:spcPts val="0"/>
              </a:spcBef>
              <a:spcAft>
                <a:spcPts val="0"/>
              </a:spcAft>
              <a:buNone/>
            </a:pPr>
            <a:r>
              <a:rPr lang="en-US" sz="3200" b="1" dirty="0">
                <a:latin typeface="Tahoma"/>
                <a:ea typeface="Tahoma"/>
                <a:cs typeface="Tahoma"/>
                <a:sym typeface="Tahoma"/>
              </a:rPr>
              <a:t>AI Link: </a:t>
            </a:r>
            <a:endParaRPr sz="3200" b="1" dirty="0">
              <a:latin typeface="Tahoma"/>
              <a:ea typeface="Tahoma"/>
              <a:cs typeface="Tahoma"/>
              <a:sym typeface="Tahoma"/>
            </a:endParaRPr>
          </a:p>
          <a:p>
            <a:pPr marL="0" lvl="0" indent="0" algn="l" rtl="0">
              <a:spcBef>
                <a:spcPts val="0"/>
              </a:spcBef>
              <a:spcAft>
                <a:spcPts val="0"/>
              </a:spcAft>
              <a:buNone/>
            </a:pPr>
            <a:r>
              <a:rPr lang="en-US" sz="3200" dirty="0">
                <a:latin typeface="Tahoma"/>
                <a:ea typeface="Tahoma"/>
                <a:cs typeface="Tahoma"/>
                <a:sym typeface="Tahoma"/>
              </a:rPr>
              <a:t>NER, Graph Convolutional Networks (GCN), Supervised Learning</a:t>
            </a:r>
            <a:endParaRPr sz="3200" dirty="0">
              <a:latin typeface="Tahoma"/>
              <a:ea typeface="Tahoma"/>
              <a:cs typeface="Tahoma"/>
              <a:sym typeface="Tahoma"/>
            </a:endParaRPr>
          </a:p>
        </p:txBody>
      </p:sp>
      <p:sp>
        <p:nvSpPr>
          <p:cNvPr id="13" name="Google Shape;396;p79">
            <a:extLst>
              <a:ext uri="{FF2B5EF4-FFF2-40B4-BE49-F238E27FC236}">
                <a16:creationId xmlns:a16="http://schemas.microsoft.com/office/drawing/2014/main" id="{CFC14364-CF77-4AA3-74E1-E84D5B99F586}"/>
              </a:ext>
            </a:extLst>
          </p:cNvPr>
          <p:cNvSpPr txBox="1"/>
          <p:nvPr/>
        </p:nvSpPr>
        <p:spPr>
          <a:xfrm>
            <a:off x="615875" y="524050"/>
            <a:ext cx="1249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latin typeface="Tahoma"/>
                <a:ea typeface="Tahoma"/>
                <a:cs typeface="Tahoma"/>
                <a:sym typeface="Tahoma"/>
              </a:rPr>
              <a:t>Creation &amp; Use</a:t>
            </a:r>
            <a:endParaRPr b="1">
              <a:latin typeface="Tahoma"/>
              <a:ea typeface="Tahoma"/>
              <a:cs typeface="Tahoma"/>
              <a:sym typeface="Tahoma"/>
            </a:endParaRPr>
          </a:p>
        </p:txBody>
      </p:sp>
      <p:sp>
        <p:nvSpPr>
          <p:cNvPr id="14" name="Slide Number Placeholder 32">
            <a:extLst>
              <a:ext uri="{FF2B5EF4-FFF2-40B4-BE49-F238E27FC236}">
                <a16:creationId xmlns:a16="http://schemas.microsoft.com/office/drawing/2014/main" id="{28E8E6E9-BD9F-9164-4B7A-23555B576EBD}"/>
              </a:ext>
            </a:extLst>
          </p:cNvPr>
          <p:cNvSpPr txBox="1">
            <a:spLocks/>
          </p:cNvSpPr>
          <p:nvPr/>
        </p:nvSpPr>
        <p:spPr>
          <a:xfrm>
            <a:off x="11513576" y="6277971"/>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1FC6F8-0BCD-47E9-9C64-690771D9C143}" type="slidenum">
              <a:rPr lang="en-US" smtClean="0"/>
              <a:pPr/>
              <a:t>34</a:t>
            </a:fld>
            <a:endParaRPr lang="en-US" dirty="0"/>
          </a:p>
        </p:txBody>
      </p:sp>
    </p:spTree>
    <p:extLst>
      <p:ext uri="{BB962C8B-B14F-4D97-AF65-F5344CB8AC3E}">
        <p14:creationId xmlns:p14="http://schemas.microsoft.com/office/powerpoint/2010/main" val="719610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32">
            <a:extLst>
              <a:ext uri="{FF2B5EF4-FFF2-40B4-BE49-F238E27FC236}">
                <a16:creationId xmlns:a16="http://schemas.microsoft.com/office/drawing/2014/main" id="{368B8138-9373-6CDA-C320-A35DA81CCA35}"/>
              </a:ext>
            </a:extLst>
          </p:cNvPr>
          <p:cNvSpPr txBox="1">
            <a:spLocks/>
          </p:cNvSpPr>
          <p:nvPr/>
        </p:nvSpPr>
        <p:spPr>
          <a:xfrm>
            <a:off x="11519019" y="3164804"/>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3" name="Google Shape;476;p85">
            <a:extLst>
              <a:ext uri="{FF2B5EF4-FFF2-40B4-BE49-F238E27FC236}">
                <a16:creationId xmlns:a16="http://schemas.microsoft.com/office/drawing/2014/main" id="{E68B4A8E-C7D2-6625-52C9-6816CD50D51D}"/>
              </a:ext>
            </a:extLst>
          </p:cNvPr>
          <p:cNvSpPr txBox="1">
            <a:spLocks noGrp="1"/>
          </p:cNvSpPr>
          <p:nvPr>
            <p:ph type="title"/>
          </p:nvPr>
        </p:nvSpPr>
        <p:spPr>
          <a:xfrm>
            <a:off x="468312" y="26035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BACCF"/>
              </a:buClr>
              <a:buSzPts val="4400"/>
              <a:buFont typeface="Tahoma"/>
              <a:buNone/>
            </a:pPr>
            <a:r>
              <a:rPr lang="en-US"/>
              <a:t>Archival Challenges</a:t>
            </a:r>
            <a:endParaRPr/>
          </a:p>
        </p:txBody>
      </p:sp>
      <p:sp>
        <p:nvSpPr>
          <p:cNvPr id="4" name="Google Shape;477;p85">
            <a:extLst>
              <a:ext uri="{FF2B5EF4-FFF2-40B4-BE49-F238E27FC236}">
                <a16:creationId xmlns:a16="http://schemas.microsoft.com/office/drawing/2014/main" id="{D479E309-9C45-C296-2784-E9646D14E861}"/>
              </a:ext>
            </a:extLst>
          </p:cNvPr>
          <p:cNvSpPr txBox="1">
            <a:spLocks/>
          </p:cNvSpPr>
          <p:nvPr/>
        </p:nvSpPr>
        <p:spPr>
          <a:xfrm>
            <a:off x="2209875" y="1352550"/>
            <a:ext cx="6488100" cy="570300"/>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chemeClr val="dk1"/>
              </a:buClr>
              <a:buSzPts val="1100"/>
              <a:buFont typeface="Arial"/>
              <a:buNone/>
            </a:pPr>
            <a:r>
              <a:rPr lang="en-US" i="1" dirty="0">
                <a:solidFill>
                  <a:schemeClr val="accent2"/>
                </a:solidFill>
              </a:rPr>
              <a:t>Access to textual materials</a:t>
            </a:r>
          </a:p>
        </p:txBody>
      </p:sp>
      <p:sp>
        <p:nvSpPr>
          <p:cNvPr id="5" name="Google Shape;478;p85">
            <a:extLst>
              <a:ext uri="{FF2B5EF4-FFF2-40B4-BE49-F238E27FC236}">
                <a16:creationId xmlns:a16="http://schemas.microsoft.com/office/drawing/2014/main" id="{8400F514-01BA-4252-40CF-3267D7914B0E}"/>
              </a:ext>
            </a:extLst>
          </p:cNvPr>
          <p:cNvSpPr/>
          <p:nvPr/>
        </p:nvSpPr>
        <p:spPr>
          <a:xfrm>
            <a:off x="440075" y="1352575"/>
            <a:ext cx="1601100" cy="570300"/>
          </a:xfrm>
          <a:prstGeom prst="roundRect">
            <a:avLst>
              <a:gd name="adj" fmla="val 16667"/>
            </a:avLst>
          </a:prstGeom>
          <a:solidFill>
            <a:schemeClr val="tx1">
              <a:lumMod val="6500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CCCCCC"/>
                </a:solidFill>
                <a:latin typeface="Calibri"/>
                <a:ea typeface="Calibri"/>
                <a:cs typeface="Calibri"/>
                <a:sym typeface="Calibri"/>
              </a:rPr>
              <a:t>medium</a:t>
            </a:r>
            <a:endParaRPr sz="2200">
              <a:solidFill>
                <a:srgbClr val="CCCCCC"/>
              </a:solidFill>
              <a:latin typeface="Calibri"/>
              <a:ea typeface="Calibri"/>
              <a:cs typeface="Calibri"/>
              <a:sym typeface="Calibri"/>
            </a:endParaRPr>
          </a:p>
        </p:txBody>
      </p:sp>
      <p:sp>
        <p:nvSpPr>
          <p:cNvPr id="6" name="Google Shape;479;p85">
            <a:extLst>
              <a:ext uri="{FF2B5EF4-FFF2-40B4-BE49-F238E27FC236}">
                <a16:creationId xmlns:a16="http://schemas.microsoft.com/office/drawing/2014/main" id="{12831718-2FF6-7C46-6490-073DEB6995AE}"/>
              </a:ext>
            </a:extLst>
          </p:cNvPr>
          <p:cNvSpPr/>
          <p:nvPr/>
        </p:nvSpPr>
        <p:spPr>
          <a:xfrm>
            <a:off x="440075" y="2008542"/>
            <a:ext cx="1601100" cy="570300"/>
          </a:xfrm>
          <a:prstGeom prst="roundRect">
            <a:avLst>
              <a:gd name="adj" fmla="val 16667"/>
            </a:avLst>
          </a:prstGeom>
          <a:solidFill>
            <a:schemeClr val="accent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form</a:t>
            </a:r>
            <a:endParaRPr sz="2200">
              <a:solidFill>
                <a:srgbClr val="FFFFFF"/>
              </a:solidFill>
              <a:latin typeface="Calibri"/>
              <a:ea typeface="Calibri"/>
              <a:cs typeface="Calibri"/>
              <a:sym typeface="Calibri"/>
            </a:endParaRPr>
          </a:p>
        </p:txBody>
      </p:sp>
      <p:sp>
        <p:nvSpPr>
          <p:cNvPr id="7" name="Google Shape;480;p85">
            <a:extLst>
              <a:ext uri="{FF2B5EF4-FFF2-40B4-BE49-F238E27FC236}">
                <a16:creationId xmlns:a16="http://schemas.microsoft.com/office/drawing/2014/main" id="{FE377E91-0B70-CF5F-C673-08679893E065}"/>
              </a:ext>
            </a:extLst>
          </p:cNvPr>
          <p:cNvSpPr/>
          <p:nvPr/>
        </p:nvSpPr>
        <p:spPr>
          <a:xfrm>
            <a:off x="440075" y="3320525"/>
            <a:ext cx="1601100" cy="570300"/>
          </a:xfrm>
          <a:prstGeom prst="roundRect">
            <a:avLst>
              <a:gd name="adj" fmla="val 16667"/>
            </a:avLst>
          </a:prstGeom>
          <a:solidFill>
            <a:schemeClr val="accent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act</a:t>
            </a:r>
            <a:endParaRPr sz="2200">
              <a:solidFill>
                <a:srgbClr val="FFFFFF"/>
              </a:solidFill>
              <a:latin typeface="Calibri"/>
              <a:ea typeface="Calibri"/>
              <a:cs typeface="Calibri"/>
              <a:sym typeface="Calibri"/>
            </a:endParaRPr>
          </a:p>
        </p:txBody>
      </p:sp>
      <p:sp>
        <p:nvSpPr>
          <p:cNvPr id="8" name="Google Shape;481;p85">
            <a:extLst>
              <a:ext uri="{FF2B5EF4-FFF2-40B4-BE49-F238E27FC236}">
                <a16:creationId xmlns:a16="http://schemas.microsoft.com/office/drawing/2014/main" id="{8D0DF6CF-8585-9451-6BDF-D7B107E10C31}"/>
              </a:ext>
            </a:extLst>
          </p:cNvPr>
          <p:cNvSpPr/>
          <p:nvPr/>
        </p:nvSpPr>
        <p:spPr>
          <a:xfrm>
            <a:off x="440075" y="3976516"/>
            <a:ext cx="1601100" cy="570300"/>
          </a:xfrm>
          <a:prstGeom prst="roundRect">
            <a:avLst>
              <a:gd name="adj" fmla="val 16667"/>
            </a:avLst>
          </a:prstGeom>
          <a:solidFill>
            <a:schemeClr val="accent3"/>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persons</a:t>
            </a:r>
            <a:endParaRPr sz="2200">
              <a:solidFill>
                <a:srgbClr val="FFFFFF"/>
              </a:solidFill>
              <a:latin typeface="Calibri"/>
              <a:ea typeface="Calibri"/>
              <a:cs typeface="Calibri"/>
              <a:sym typeface="Calibri"/>
            </a:endParaRPr>
          </a:p>
        </p:txBody>
      </p:sp>
      <p:sp>
        <p:nvSpPr>
          <p:cNvPr id="9" name="Google Shape;482;p85">
            <a:extLst>
              <a:ext uri="{FF2B5EF4-FFF2-40B4-BE49-F238E27FC236}">
                <a16:creationId xmlns:a16="http://schemas.microsoft.com/office/drawing/2014/main" id="{D26DD77D-2380-D435-5449-6D573B6BACCD}"/>
              </a:ext>
            </a:extLst>
          </p:cNvPr>
          <p:cNvSpPr/>
          <p:nvPr/>
        </p:nvSpPr>
        <p:spPr>
          <a:xfrm>
            <a:off x="440075" y="4632533"/>
            <a:ext cx="1601100" cy="570300"/>
          </a:xfrm>
          <a:prstGeom prst="roundRect">
            <a:avLst>
              <a:gd name="adj" fmla="val 16667"/>
            </a:avLst>
          </a:prstGeom>
          <a:solidFill>
            <a:schemeClr val="accent6"/>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FFFFFF"/>
                </a:solidFill>
                <a:latin typeface="Calibri"/>
                <a:ea typeface="Calibri"/>
                <a:cs typeface="Calibri"/>
                <a:sym typeface="Calibri"/>
              </a:rPr>
              <a:t>archival bond</a:t>
            </a:r>
            <a:endParaRPr sz="2200">
              <a:solidFill>
                <a:srgbClr val="FFFFFF"/>
              </a:solidFill>
              <a:latin typeface="Calibri"/>
              <a:ea typeface="Calibri"/>
              <a:cs typeface="Calibri"/>
              <a:sym typeface="Calibri"/>
            </a:endParaRPr>
          </a:p>
        </p:txBody>
      </p:sp>
      <p:sp>
        <p:nvSpPr>
          <p:cNvPr id="10" name="Google Shape;483;p85">
            <a:extLst>
              <a:ext uri="{FF2B5EF4-FFF2-40B4-BE49-F238E27FC236}">
                <a16:creationId xmlns:a16="http://schemas.microsoft.com/office/drawing/2014/main" id="{4415EF01-47A2-D2D1-62B3-2640904EA752}"/>
              </a:ext>
            </a:extLst>
          </p:cNvPr>
          <p:cNvSpPr/>
          <p:nvPr/>
        </p:nvSpPr>
        <p:spPr>
          <a:xfrm>
            <a:off x="440075" y="5288524"/>
            <a:ext cx="1601100" cy="570300"/>
          </a:xfrm>
          <a:prstGeom prst="roundRect">
            <a:avLst>
              <a:gd name="adj" fmla="val 16667"/>
            </a:avLst>
          </a:prstGeom>
          <a:solidFill>
            <a:schemeClr val="tx1">
              <a:lumMod val="6500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CCCCCC"/>
                </a:solidFill>
                <a:latin typeface="Calibri"/>
                <a:ea typeface="Calibri"/>
                <a:cs typeface="Calibri"/>
                <a:sym typeface="Calibri"/>
              </a:rPr>
              <a:t>context</a:t>
            </a:r>
            <a:endParaRPr sz="2200">
              <a:solidFill>
                <a:srgbClr val="CCCCCC"/>
              </a:solidFill>
              <a:latin typeface="Calibri"/>
              <a:ea typeface="Calibri"/>
              <a:cs typeface="Calibri"/>
              <a:sym typeface="Calibri"/>
            </a:endParaRPr>
          </a:p>
        </p:txBody>
      </p:sp>
      <p:sp>
        <p:nvSpPr>
          <p:cNvPr id="11" name="Google Shape;484;p85">
            <a:extLst>
              <a:ext uri="{FF2B5EF4-FFF2-40B4-BE49-F238E27FC236}">
                <a16:creationId xmlns:a16="http://schemas.microsoft.com/office/drawing/2014/main" id="{27197B2A-1284-1E5D-D1CC-6C8DFE0B017E}"/>
              </a:ext>
            </a:extLst>
          </p:cNvPr>
          <p:cNvSpPr/>
          <p:nvPr/>
        </p:nvSpPr>
        <p:spPr>
          <a:xfrm>
            <a:off x="440075" y="2664533"/>
            <a:ext cx="1601100" cy="570300"/>
          </a:xfrm>
          <a:prstGeom prst="roundRect">
            <a:avLst>
              <a:gd name="adj" fmla="val 16667"/>
            </a:avLst>
          </a:prstGeom>
          <a:solidFill>
            <a:schemeClr val="tx1">
              <a:lumMod val="6500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2200">
                <a:solidFill>
                  <a:srgbClr val="CCCCCC"/>
                </a:solidFill>
                <a:latin typeface="Calibri"/>
                <a:ea typeface="Calibri"/>
                <a:cs typeface="Calibri"/>
                <a:sym typeface="Calibri"/>
              </a:rPr>
              <a:t>content</a:t>
            </a:r>
            <a:endParaRPr sz="2200">
              <a:solidFill>
                <a:srgbClr val="CCCCCC"/>
              </a:solidFill>
              <a:latin typeface="Calibri"/>
              <a:ea typeface="Calibri"/>
              <a:cs typeface="Calibri"/>
              <a:sym typeface="Calibri"/>
            </a:endParaRPr>
          </a:p>
        </p:txBody>
      </p:sp>
      <p:sp>
        <p:nvSpPr>
          <p:cNvPr id="12" name="Google Shape;485;p85">
            <a:extLst>
              <a:ext uri="{FF2B5EF4-FFF2-40B4-BE49-F238E27FC236}">
                <a16:creationId xmlns:a16="http://schemas.microsoft.com/office/drawing/2014/main" id="{7E9403BE-AE70-1E9F-0DC7-1B715B16D4A8}"/>
              </a:ext>
            </a:extLst>
          </p:cNvPr>
          <p:cNvSpPr txBox="1"/>
          <p:nvPr/>
        </p:nvSpPr>
        <p:spPr>
          <a:xfrm>
            <a:off x="2160675" y="2008550"/>
            <a:ext cx="64881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latin typeface="Tahoma"/>
                <a:ea typeface="Tahoma"/>
                <a:cs typeface="Tahoma"/>
                <a:sym typeface="Tahoma"/>
              </a:rPr>
              <a:t>Example: </a:t>
            </a:r>
            <a:endParaRPr sz="3200" b="1" dirty="0">
              <a:latin typeface="Tahoma"/>
              <a:ea typeface="Tahoma"/>
              <a:cs typeface="Tahoma"/>
              <a:sym typeface="Tahoma"/>
            </a:endParaRPr>
          </a:p>
          <a:p>
            <a:pPr marL="0" lvl="0" indent="0" algn="l" rtl="0">
              <a:spcBef>
                <a:spcPts val="0"/>
              </a:spcBef>
              <a:spcAft>
                <a:spcPts val="0"/>
              </a:spcAft>
              <a:buNone/>
            </a:pPr>
            <a:r>
              <a:rPr lang="en-US" sz="3200" dirty="0">
                <a:latin typeface="Tahoma"/>
                <a:ea typeface="Tahoma"/>
                <a:cs typeface="Tahoma"/>
                <a:sym typeface="Tahoma"/>
              </a:rPr>
              <a:t>Visualizing digital records in aggregate (fond, series, file)</a:t>
            </a:r>
            <a:endParaRPr sz="3200" dirty="0">
              <a:latin typeface="Tahoma"/>
              <a:ea typeface="Tahoma"/>
              <a:cs typeface="Tahoma"/>
              <a:sym typeface="Tahoma"/>
            </a:endParaRPr>
          </a:p>
          <a:p>
            <a:pPr marL="0" lvl="0" indent="0" algn="l" rtl="0">
              <a:spcBef>
                <a:spcPts val="0"/>
              </a:spcBef>
              <a:spcAft>
                <a:spcPts val="0"/>
              </a:spcAft>
              <a:buNone/>
            </a:pPr>
            <a:endParaRPr sz="3200" dirty="0">
              <a:latin typeface="Tahoma"/>
              <a:ea typeface="Tahoma"/>
              <a:cs typeface="Tahoma"/>
              <a:sym typeface="Tahoma"/>
            </a:endParaRPr>
          </a:p>
          <a:p>
            <a:pPr marL="0" lvl="0" indent="0" algn="l" rtl="0">
              <a:spcBef>
                <a:spcPts val="0"/>
              </a:spcBef>
              <a:spcAft>
                <a:spcPts val="0"/>
              </a:spcAft>
              <a:buNone/>
            </a:pPr>
            <a:endParaRPr sz="3200" dirty="0">
              <a:latin typeface="Tahoma"/>
              <a:ea typeface="Tahoma"/>
              <a:cs typeface="Tahoma"/>
              <a:sym typeface="Tahoma"/>
            </a:endParaRPr>
          </a:p>
          <a:p>
            <a:pPr marL="0" lvl="0" indent="0" algn="l" rtl="0">
              <a:spcBef>
                <a:spcPts val="0"/>
              </a:spcBef>
              <a:spcAft>
                <a:spcPts val="0"/>
              </a:spcAft>
              <a:buNone/>
            </a:pPr>
            <a:r>
              <a:rPr lang="en-US" sz="3200" b="1" dirty="0">
                <a:latin typeface="Tahoma"/>
                <a:ea typeface="Tahoma"/>
                <a:cs typeface="Tahoma"/>
                <a:sym typeface="Tahoma"/>
              </a:rPr>
              <a:t>AI Link: </a:t>
            </a:r>
            <a:endParaRPr sz="3200" b="1" dirty="0">
              <a:latin typeface="Tahoma"/>
              <a:ea typeface="Tahoma"/>
              <a:cs typeface="Tahoma"/>
              <a:sym typeface="Tahoma"/>
            </a:endParaRPr>
          </a:p>
          <a:p>
            <a:pPr marL="0" lvl="0" indent="0" algn="l" rtl="0">
              <a:spcBef>
                <a:spcPts val="0"/>
              </a:spcBef>
              <a:spcAft>
                <a:spcPts val="0"/>
              </a:spcAft>
              <a:buNone/>
            </a:pPr>
            <a:r>
              <a:rPr lang="en-US" sz="3200" dirty="0">
                <a:latin typeface="Tahoma"/>
                <a:ea typeface="Tahoma"/>
                <a:cs typeface="Tahoma"/>
                <a:sym typeface="Tahoma"/>
              </a:rPr>
              <a:t>Topic Modeling, GCN, Clustering</a:t>
            </a:r>
            <a:endParaRPr sz="3200" dirty="0">
              <a:latin typeface="Tahoma"/>
              <a:ea typeface="Tahoma"/>
              <a:cs typeface="Tahoma"/>
              <a:sym typeface="Tahoma"/>
            </a:endParaRPr>
          </a:p>
        </p:txBody>
      </p:sp>
      <p:sp>
        <p:nvSpPr>
          <p:cNvPr id="13" name="Google Shape;486;p85">
            <a:extLst>
              <a:ext uri="{FF2B5EF4-FFF2-40B4-BE49-F238E27FC236}">
                <a16:creationId xmlns:a16="http://schemas.microsoft.com/office/drawing/2014/main" id="{CB705AA9-8142-2EE8-C2C1-F6019752E699}"/>
              </a:ext>
            </a:extLst>
          </p:cNvPr>
          <p:cNvSpPr txBox="1"/>
          <p:nvPr/>
        </p:nvSpPr>
        <p:spPr>
          <a:xfrm>
            <a:off x="615875" y="524050"/>
            <a:ext cx="1425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dirty="0"/>
              <a:t>Reference</a:t>
            </a:r>
            <a:endParaRPr sz="1500" b="1" dirty="0"/>
          </a:p>
          <a:p>
            <a:pPr marL="0" lvl="0" indent="0" algn="l" rtl="0">
              <a:spcBef>
                <a:spcPts val="0"/>
              </a:spcBef>
              <a:spcAft>
                <a:spcPts val="0"/>
              </a:spcAft>
              <a:buNone/>
            </a:pPr>
            <a:r>
              <a:rPr lang="en-US" sz="1500" b="1" dirty="0"/>
              <a:t>&amp; Access</a:t>
            </a:r>
            <a:endParaRPr sz="1500" b="1" dirty="0"/>
          </a:p>
        </p:txBody>
      </p:sp>
      <p:sp>
        <p:nvSpPr>
          <p:cNvPr id="14" name="Slide Number Placeholder 32">
            <a:extLst>
              <a:ext uri="{FF2B5EF4-FFF2-40B4-BE49-F238E27FC236}">
                <a16:creationId xmlns:a16="http://schemas.microsoft.com/office/drawing/2014/main" id="{5D12709D-DDB2-BE39-88A6-76BACF20B1EC}"/>
              </a:ext>
            </a:extLst>
          </p:cNvPr>
          <p:cNvSpPr txBox="1">
            <a:spLocks/>
          </p:cNvSpPr>
          <p:nvPr/>
        </p:nvSpPr>
        <p:spPr>
          <a:xfrm>
            <a:off x="11513576" y="6277971"/>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1FC6F8-0BCD-47E9-9C64-690771D9C143}" type="slidenum">
              <a:rPr lang="en-US" smtClean="0"/>
              <a:pPr/>
              <a:t>35</a:t>
            </a:fld>
            <a:endParaRPr lang="en-US" dirty="0"/>
          </a:p>
        </p:txBody>
      </p:sp>
    </p:spTree>
    <p:extLst>
      <p:ext uri="{BB962C8B-B14F-4D97-AF65-F5344CB8AC3E}">
        <p14:creationId xmlns:p14="http://schemas.microsoft.com/office/powerpoint/2010/main" val="228351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gradFill>
            <a:gsLst>
              <a:gs pos="10000">
                <a:schemeClr val="bg1">
                  <a:tint val="97000"/>
                  <a:hueMod val="92000"/>
                  <a:satMod val="169000"/>
                  <a:lumMod val="164000"/>
                </a:schemeClr>
              </a:gs>
              <a:gs pos="100000">
                <a:schemeClr val="bg1">
                  <a:shade val="96000"/>
                  <a:satMod val="120000"/>
                  <a:lumMod val="90000"/>
                </a:schemeClr>
              </a:gs>
            </a:gsLst>
            <a:lin ang="612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indoor, floor, desk&#10;&#10;Description automatically generated">
            <a:extLst>
              <a:ext uri="{FF2B5EF4-FFF2-40B4-BE49-F238E27FC236}">
                <a16:creationId xmlns:a16="http://schemas.microsoft.com/office/drawing/2014/main" id="{50DC7EE1-2880-AE29-56DC-B92F3F068783}"/>
              </a:ext>
            </a:extLst>
          </p:cNvPr>
          <p:cNvPicPr>
            <a:picLocks noChangeAspect="1"/>
          </p:cNvPicPr>
          <p:nvPr/>
        </p:nvPicPr>
        <p:blipFill rotWithShape="1">
          <a:blip r:embed="rId2">
            <a:alphaModFix amt="25000"/>
          </a:blip>
          <a:srcRect t="8384" b="16616"/>
          <a:stretch/>
        </p:blipFill>
        <p:spPr>
          <a:xfrm>
            <a:off x="20" y="10"/>
            <a:ext cx="12191980" cy="6857990"/>
          </a:xfrm>
          <a:prstGeom prst="rect">
            <a:avLst/>
          </a:prstGeom>
        </p:spPr>
      </p:pic>
      <p:sp>
        <p:nvSpPr>
          <p:cNvPr id="2" name="Title 1">
            <a:extLst>
              <a:ext uri="{FF2B5EF4-FFF2-40B4-BE49-F238E27FC236}">
                <a16:creationId xmlns:a16="http://schemas.microsoft.com/office/drawing/2014/main" id="{06F8FB9F-F7B0-53A7-5EA4-7483E707E16E}"/>
              </a:ext>
            </a:extLst>
          </p:cNvPr>
          <p:cNvSpPr>
            <a:spLocks noGrp="1"/>
          </p:cNvSpPr>
          <p:nvPr>
            <p:ph type="title"/>
          </p:nvPr>
        </p:nvSpPr>
        <p:spPr>
          <a:xfrm>
            <a:off x="684212" y="685799"/>
            <a:ext cx="8001000" cy="2971801"/>
          </a:xfrm>
        </p:spPr>
        <p:txBody>
          <a:bodyPr vert="horz" lIns="91440" tIns="45720" rIns="91440" bIns="45720" rtlCol="0" anchor="b">
            <a:normAutofit/>
          </a:bodyPr>
          <a:lstStyle/>
          <a:p>
            <a:r>
              <a:rPr lang="en-US" sz="4800" dirty="0"/>
              <a:t>UNESCO RADIO ARCHIVE</a:t>
            </a:r>
            <a:br>
              <a:rPr lang="en-US" sz="4800" dirty="0"/>
            </a:br>
            <a:br>
              <a:rPr lang="en-US" sz="2000" dirty="0"/>
            </a:br>
            <a:br>
              <a:rPr lang="en-US" sz="4800" dirty="0"/>
            </a:br>
            <a:r>
              <a:rPr lang="en-US" dirty="0"/>
              <a:t>Driving Question:</a:t>
            </a:r>
          </a:p>
        </p:txBody>
      </p:sp>
      <p:sp>
        <p:nvSpPr>
          <p:cNvPr id="3" name="Content Placeholder 2">
            <a:extLst>
              <a:ext uri="{FF2B5EF4-FFF2-40B4-BE49-F238E27FC236}">
                <a16:creationId xmlns:a16="http://schemas.microsoft.com/office/drawing/2014/main" id="{0AFF273F-773A-113A-C4B4-32E150B9D470}"/>
              </a:ext>
            </a:extLst>
          </p:cNvPr>
          <p:cNvSpPr>
            <a:spLocks noGrp="1"/>
          </p:cNvSpPr>
          <p:nvPr>
            <p:ph idx="1"/>
          </p:nvPr>
        </p:nvSpPr>
        <p:spPr>
          <a:xfrm>
            <a:off x="684212" y="3843867"/>
            <a:ext cx="6400800" cy="1947333"/>
          </a:xfrm>
        </p:spPr>
        <p:txBody>
          <a:bodyPr vert="horz" lIns="91440" tIns="45720" rIns="91440" bIns="45720" rtlCol="0" anchor="t">
            <a:normAutofit/>
          </a:bodyPr>
          <a:lstStyle/>
          <a:p>
            <a:pPr marL="0" indent="0">
              <a:buNone/>
            </a:pPr>
            <a:r>
              <a:rPr lang="en-US" sz="2100" i="1" dirty="0">
                <a:solidFill>
                  <a:schemeClr val="tx1"/>
                </a:solidFill>
              </a:rPr>
              <a:t>How can AI enable better description of archival audio?</a:t>
            </a:r>
          </a:p>
        </p:txBody>
      </p:sp>
      <p:grpSp>
        <p:nvGrpSpPr>
          <p:cNvPr id="21" name="Group 20">
            <a:extLst>
              <a:ext uri="{FF2B5EF4-FFF2-40B4-BE49-F238E27FC236}">
                <a16:creationId xmlns:a16="http://schemas.microsoft.com/office/drawing/2014/main" id="{EA75029C-64B9-41D0-9540-75846D4B0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8170" y="9144"/>
            <a:ext cx="6080656" cy="6163733"/>
            <a:chOff x="6108170" y="8467"/>
            <a:chExt cx="6080656" cy="6163733"/>
          </a:xfrm>
        </p:grpSpPr>
        <p:cxnSp>
          <p:nvCxnSpPr>
            <p:cNvPr id="22" name="Straight Connector 21">
              <a:extLst>
                <a:ext uri="{FF2B5EF4-FFF2-40B4-BE49-F238E27FC236}">
                  <a16:creationId xmlns:a16="http://schemas.microsoft.com/office/drawing/2014/main" id="{4AF6B07A-A0CD-4593-B501-E1D50968C7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1C2E537-D046-43E9-B78A-8D770E4C0F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CF1ED42C-32AB-4AA5-B9D5-2ADF552B03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2B69715-83DD-4F53-8564-D95D5D238D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5BC2EBE-B4C1-42F9-9914-0F430C0600A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 name="Slide Number Placeholder 32">
            <a:extLst>
              <a:ext uri="{FF2B5EF4-FFF2-40B4-BE49-F238E27FC236}">
                <a16:creationId xmlns:a16="http://schemas.microsoft.com/office/drawing/2014/main" id="{4233293E-1341-E48E-09D6-61F1F833DF4F}"/>
              </a:ext>
            </a:extLst>
          </p:cNvPr>
          <p:cNvSpPr txBox="1">
            <a:spLocks/>
          </p:cNvSpPr>
          <p:nvPr/>
        </p:nvSpPr>
        <p:spPr>
          <a:xfrm>
            <a:off x="11513576" y="6277971"/>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1FC6F8-0BCD-47E9-9C64-690771D9C143}" type="slidenum">
              <a:rPr lang="en-US" smtClean="0"/>
              <a:pPr/>
              <a:t>4</a:t>
            </a:fld>
            <a:endParaRPr lang="en-US" dirty="0"/>
          </a:p>
        </p:txBody>
      </p:sp>
      <p:sp>
        <p:nvSpPr>
          <p:cNvPr id="6" name="TextBox 5">
            <a:extLst>
              <a:ext uri="{FF2B5EF4-FFF2-40B4-BE49-F238E27FC236}">
                <a16:creationId xmlns:a16="http://schemas.microsoft.com/office/drawing/2014/main" id="{B1B91E1E-36E3-1E75-3B58-3B1C28D42B58}"/>
              </a:ext>
            </a:extLst>
          </p:cNvPr>
          <p:cNvSpPr txBox="1"/>
          <p:nvPr/>
        </p:nvSpPr>
        <p:spPr>
          <a:xfrm>
            <a:off x="726180" y="2090507"/>
            <a:ext cx="4405373" cy="369332"/>
          </a:xfrm>
          <a:prstGeom prst="rect">
            <a:avLst/>
          </a:prstGeom>
          <a:noFill/>
        </p:spPr>
        <p:txBody>
          <a:bodyPr wrap="none" rtlCol="0">
            <a:spAutoFit/>
          </a:bodyPr>
          <a:lstStyle/>
          <a:p>
            <a:r>
              <a:rPr lang="en-US" dirty="0"/>
              <a:t>In collaboration with Eng Sengsavang</a:t>
            </a:r>
            <a:endParaRPr lang="en-CA" dirty="0"/>
          </a:p>
        </p:txBody>
      </p:sp>
    </p:spTree>
    <p:extLst>
      <p:ext uri="{BB962C8B-B14F-4D97-AF65-F5344CB8AC3E}">
        <p14:creationId xmlns:p14="http://schemas.microsoft.com/office/powerpoint/2010/main" val="987560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FB9F-F7B0-53A7-5EA4-7483E707E16E}"/>
              </a:ext>
            </a:extLst>
          </p:cNvPr>
          <p:cNvSpPr>
            <a:spLocks noGrp="1"/>
          </p:cNvSpPr>
          <p:nvPr>
            <p:ph type="title"/>
          </p:nvPr>
        </p:nvSpPr>
        <p:spPr>
          <a:xfrm>
            <a:off x="488269" y="662818"/>
            <a:ext cx="8534400" cy="1507067"/>
          </a:xfrm>
        </p:spPr>
        <p:txBody>
          <a:bodyPr/>
          <a:lstStyle/>
          <a:p>
            <a:r>
              <a:rPr lang="en-US" dirty="0"/>
              <a:t>Metadata Scheme</a:t>
            </a:r>
            <a:endParaRPr lang="en-CA" dirty="0"/>
          </a:p>
        </p:txBody>
      </p:sp>
      <p:sp>
        <p:nvSpPr>
          <p:cNvPr id="3" name="Content Placeholder 2">
            <a:extLst>
              <a:ext uri="{FF2B5EF4-FFF2-40B4-BE49-F238E27FC236}">
                <a16:creationId xmlns:a16="http://schemas.microsoft.com/office/drawing/2014/main" id="{0AFF273F-773A-113A-C4B4-32E150B9D470}"/>
              </a:ext>
            </a:extLst>
          </p:cNvPr>
          <p:cNvSpPr>
            <a:spLocks noGrp="1"/>
          </p:cNvSpPr>
          <p:nvPr>
            <p:ph idx="1"/>
          </p:nvPr>
        </p:nvSpPr>
        <p:spPr>
          <a:xfrm>
            <a:off x="488269" y="2579915"/>
            <a:ext cx="8534400" cy="3615267"/>
          </a:xfrm>
        </p:spPr>
        <p:txBody>
          <a:bodyPr>
            <a:normAutofit/>
          </a:bodyPr>
          <a:lstStyle/>
          <a:p>
            <a:pPr marL="0" indent="0">
              <a:buNone/>
            </a:pPr>
            <a:r>
              <a:rPr lang="en-CA" dirty="0">
                <a:solidFill>
                  <a:schemeClr val="tx1"/>
                </a:solidFill>
              </a:rPr>
              <a:t>57 elements total</a:t>
            </a:r>
          </a:p>
          <a:p>
            <a:pPr marL="0" indent="0">
              <a:buNone/>
            </a:pPr>
            <a:endParaRPr lang="en-CA" b="1" dirty="0">
              <a:solidFill>
                <a:schemeClr val="tx1"/>
              </a:solidFill>
            </a:endParaRPr>
          </a:p>
          <a:p>
            <a:pPr marL="0" indent="0">
              <a:buNone/>
            </a:pPr>
            <a:r>
              <a:rPr lang="en-CA" b="1" dirty="0">
                <a:solidFill>
                  <a:schemeClr val="tx1"/>
                </a:solidFill>
              </a:rPr>
              <a:t>Vital for discoverability</a:t>
            </a:r>
          </a:p>
          <a:p>
            <a:pPr marL="0" indent="0">
              <a:buNone/>
            </a:pPr>
            <a:endParaRPr lang="en-CA" dirty="0">
              <a:solidFill>
                <a:schemeClr val="tx1"/>
              </a:solidFill>
            </a:endParaRPr>
          </a:p>
          <a:p>
            <a:pPr marL="0" indent="0">
              <a:buNone/>
            </a:pPr>
            <a:r>
              <a:rPr lang="en-CA" dirty="0">
                <a:solidFill>
                  <a:schemeClr val="tx1"/>
                </a:solidFill>
              </a:rPr>
              <a:t> </a:t>
            </a:r>
          </a:p>
          <a:p>
            <a:pPr marL="0" indent="0">
              <a:buNone/>
            </a:pPr>
            <a:r>
              <a:rPr lang="en-CA" dirty="0">
                <a:solidFill>
                  <a:schemeClr val="tx1"/>
                </a:solidFill>
              </a:rPr>
              <a:t>	</a:t>
            </a:r>
          </a:p>
          <a:p>
            <a:pPr marL="0" indent="0">
              <a:buNone/>
            </a:pPr>
            <a:endParaRPr lang="en-CA" dirty="0">
              <a:solidFill>
                <a:schemeClr val="tx1"/>
              </a:solidFill>
            </a:endParaRPr>
          </a:p>
        </p:txBody>
      </p:sp>
      <p:sp>
        <p:nvSpPr>
          <p:cNvPr id="4" name="Slide Number Placeholder 32">
            <a:extLst>
              <a:ext uri="{FF2B5EF4-FFF2-40B4-BE49-F238E27FC236}">
                <a16:creationId xmlns:a16="http://schemas.microsoft.com/office/drawing/2014/main" id="{9E1BAB8C-9BBB-D767-419B-37F427D78FA5}"/>
              </a:ext>
            </a:extLst>
          </p:cNvPr>
          <p:cNvSpPr txBox="1">
            <a:spLocks/>
          </p:cNvSpPr>
          <p:nvPr/>
        </p:nvSpPr>
        <p:spPr>
          <a:xfrm>
            <a:off x="11513576" y="6277971"/>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1FC6F8-0BCD-47E9-9C64-690771D9C143}" type="slidenum">
              <a:rPr lang="en-US" smtClean="0"/>
              <a:pPr/>
              <a:t>5</a:t>
            </a:fld>
            <a:endParaRPr lang="en-US" dirty="0"/>
          </a:p>
        </p:txBody>
      </p:sp>
      <p:graphicFrame>
        <p:nvGraphicFramePr>
          <p:cNvPr id="6" name="Table 5">
            <a:extLst>
              <a:ext uri="{FF2B5EF4-FFF2-40B4-BE49-F238E27FC236}">
                <a16:creationId xmlns:a16="http://schemas.microsoft.com/office/drawing/2014/main" id="{6204680D-D120-A6F2-1695-CA1B8568243D}"/>
              </a:ext>
            </a:extLst>
          </p:cNvPr>
          <p:cNvGraphicFramePr>
            <a:graphicFrameLocks noGrp="1"/>
          </p:cNvGraphicFramePr>
          <p:nvPr>
            <p:extLst>
              <p:ext uri="{D42A27DB-BD31-4B8C-83A1-F6EECF244321}">
                <p14:modId xmlns:p14="http://schemas.microsoft.com/office/powerpoint/2010/main" val="2015054914"/>
              </p:ext>
            </p:extLst>
          </p:nvPr>
        </p:nvGraphicFramePr>
        <p:xfrm>
          <a:off x="5160439" y="2418964"/>
          <a:ext cx="2714028" cy="2377440"/>
        </p:xfrm>
        <a:graphic>
          <a:graphicData uri="http://schemas.openxmlformats.org/drawingml/2006/table">
            <a:tbl>
              <a:tblPr/>
              <a:tblGrid>
                <a:gridCol w="2714028">
                  <a:extLst>
                    <a:ext uri="{9D8B030D-6E8A-4147-A177-3AD203B41FA5}">
                      <a16:colId xmlns:a16="http://schemas.microsoft.com/office/drawing/2014/main" val="3005539852"/>
                    </a:ext>
                  </a:extLst>
                </a:gridCol>
              </a:tblGrid>
              <a:tr h="0">
                <a:tc>
                  <a:txBody>
                    <a:bodyPr/>
                    <a:lstStyle/>
                    <a:p>
                      <a:pPr rtl="0" fontAlgn="t">
                        <a:spcBef>
                          <a:spcPts val="0"/>
                        </a:spcBef>
                        <a:spcAft>
                          <a:spcPts val="0"/>
                        </a:spcAft>
                      </a:pPr>
                      <a:r>
                        <a:rPr lang="en-CA" sz="2000" b="0" i="0" u="none" strike="noStrike" dirty="0">
                          <a:solidFill>
                            <a:schemeClr val="tx1"/>
                          </a:solidFill>
                          <a:effectLst/>
                          <a:latin typeface="Calibri" panose="020F0502020204030204" pitchFamily="34" charset="0"/>
                        </a:rPr>
                        <a:t>Title</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4215924130"/>
                  </a:ext>
                </a:extLst>
              </a:tr>
              <a:tr h="0">
                <a:tc>
                  <a:txBody>
                    <a:bodyPr/>
                    <a:lstStyle/>
                    <a:p>
                      <a:pPr rtl="0" fontAlgn="t">
                        <a:spcBef>
                          <a:spcPts val="0"/>
                        </a:spcBef>
                        <a:spcAft>
                          <a:spcPts val="0"/>
                        </a:spcAft>
                      </a:pPr>
                      <a:r>
                        <a:rPr lang="en-CA" sz="2000" b="0" i="0" u="none" strike="noStrike" dirty="0" err="1">
                          <a:solidFill>
                            <a:schemeClr val="tx1"/>
                          </a:solidFill>
                          <a:effectLst/>
                          <a:latin typeface="Calibri" panose="020F0502020204030204" pitchFamily="34" charset="0"/>
                        </a:rPr>
                        <a:t>Other_lang_title</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2933931530"/>
                  </a:ext>
                </a:extLst>
              </a:tr>
              <a:tr h="0">
                <a:tc>
                  <a:txBody>
                    <a:bodyPr/>
                    <a:lstStyle/>
                    <a:p>
                      <a:pPr rtl="0" fontAlgn="t">
                        <a:spcBef>
                          <a:spcPts val="0"/>
                        </a:spcBef>
                        <a:spcAft>
                          <a:spcPts val="0"/>
                        </a:spcAft>
                      </a:pPr>
                      <a:r>
                        <a:rPr lang="en-CA" sz="2000" b="0" i="0" u="none" strike="noStrike" dirty="0" err="1">
                          <a:solidFill>
                            <a:schemeClr val="tx1"/>
                          </a:solidFill>
                          <a:effectLst/>
                          <a:latin typeface="Calibri" panose="020F0502020204030204" pitchFamily="34" charset="0"/>
                        </a:rPr>
                        <a:t>Third_lang_title</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1005446315"/>
                  </a:ext>
                </a:extLst>
              </a:tr>
              <a:tr h="0">
                <a:tc>
                  <a:txBody>
                    <a:bodyPr/>
                    <a:lstStyle/>
                    <a:p>
                      <a:pPr rtl="0" fontAlgn="t">
                        <a:spcBef>
                          <a:spcPts val="0"/>
                        </a:spcBef>
                        <a:spcAft>
                          <a:spcPts val="0"/>
                        </a:spcAft>
                      </a:pPr>
                      <a:r>
                        <a:rPr lang="en-CA" sz="2000" b="0" i="0" u="none" strike="noStrike" dirty="0">
                          <a:solidFill>
                            <a:schemeClr val="accent6">
                              <a:lumMod val="60000"/>
                              <a:lumOff val="40000"/>
                            </a:schemeClr>
                          </a:solidFill>
                          <a:effectLst/>
                          <a:latin typeface="Calibri" panose="020F0502020204030204" pitchFamily="34" charset="0"/>
                        </a:rPr>
                        <a:t>Description</a:t>
                      </a:r>
                      <a:endParaRPr lang="en-CA" sz="2000" dirty="0">
                        <a:solidFill>
                          <a:schemeClr val="accent6">
                            <a:lumMod val="60000"/>
                            <a:lumOff val="40000"/>
                          </a:schemeClr>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74902"/>
                      </a:srgbClr>
                    </a:solidFill>
                  </a:tcPr>
                </a:tc>
                <a:extLst>
                  <a:ext uri="{0D108BD9-81ED-4DB2-BD59-A6C34878D82A}">
                    <a16:rowId xmlns:a16="http://schemas.microsoft.com/office/drawing/2014/main" val="4239982437"/>
                  </a:ext>
                </a:extLst>
              </a:tr>
              <a:tr h="0">
                <a:tc>
                  <a:txBody>
                    <a:bodyPr/>
                    <a:lstStyle/>
                    <a:p>
                      <a:pPr rtl="0" fontAlgn="t">
                        <a:spcBef>
                          <a:spcPts val="0"/>
                        </a:spcBef>
                        <a:spcAft>
                          <a:spcPts val="0"/>
                        </a:spcAft>
                      </a:pPr>
                      <a:r>
                        <a:rPr lang="en-CA" sz="2000" b="0" i="0" u="none" strike="noStrike" dirty="0" err="1">
                          <a:solidFill>
                            <a:schemeClr val="tx1"/>
                          </a:solidFill>
                          <a:effectLst/>
                          <a:latin typeface="Calibri" panose="020F0502020204030204" pitchFamily="34" charset="0"/>
                        </a:rPr>
                        <a:t>Other_lang_description</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3014793248"/>
                  </a:ext>
                </a:extLst>
              </a:tr>
              <a:tr h="0">
                <a:tc>
                  <a:txBody>
                    <a:bodyPr/>
                    <a:lstStyle/>
                    <a:p>
                      <a:pPr rtl="0" fontAlgn="t">
                        <a:spcBef>
                          <a:spcPts val="0"/>
                        </a:spcBef>
                        <a:spcAft>
                          <a:spcPts val="0"/>
                        </a:spcAft>
                      </a:pPr>
                      <a:r>
                        <a:rPr lang="en-CA" sz="2000" b="0" i="0" u="none" strike="noStrike" dirty="0" err="1">
                          <a:solidFill>
                            <a:schemeClr val="tx1"/>
                          </a:solidFill>
                          <a:effectLst/>
                          <a:latin typeface="Calibri" panose="020F0502020204030204" pitchFamily="34" charset="0"/>
                        </a:rPr>
                        <a:t>Third_lang_description</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3015337359"/>
                  </a:ext>
                </a:extLst>
              </a:tr>
            </a:tbl>
          </a:graphicData>
        </a:graphic>
      </p:graphicFrame>
      <p:graphicFrame>
        <p:nvGraphicFramePr>
          <p:cNvPr id="7" name="Table 6">
            <a:extLst>
              <a:ext uri="{FF2B5EF4-FFF2-40B4-BE49-F238E27FC236}">
                <a16:creationId xmlns:a16="http://schemas.microsoft.com/office/drawing/2014/main" id="{6DAD79A5-2503-CF9E-AF97-130C6F8A0F58}"/>
              </a:ext>
            </a:extLst>
          </p:cNvPr>
          <p:cNvGraphicFramePr>
            <a:graphicFrameLocks noGrp="1"/>
          </p:cNvGraphicFramePr>
          <p:nvPr>
            <p:extLst>
              <p:ext uri="{D42A27DB-BD31-4B8C-83A1-F6EECF244321}">
                <p14:modId xmlns:p14="http://schemas.microsoft.com/office/powerpoint/2010/main" val="2241293197"/>
              </p:ext>
            </p:extLst>
          </p:nvPr>
        </p:nvGraphicFramePr>
        <p:xfrm>
          <a:off x="5160439" y="4810194"/>
          <a:ext cx="2714028" cy="792480"/>
        </p:xfrm>
        <a:graphic>
          <a:graphicData uri="http://schemas.openxmlformats.org/drawingml/2006/table">
            <a:tbl>
              <a:tblPr/>
              <a:tblGrid>
                <a:gridCol w="2714028">
                  <a:extLst>
                    <a:ext uri="{9D8B030D-6E8A-4147-A177-3AD203B41FA5}">
                      <a16:colId xmlns:a16="http://schemas.microsoft.com/office/drawing/2014/main" val="2833653460"/>
                    </a:ext>
                  </a:extLst>
                </a:gridCol>
              </a:tblGrid>
              <a:tr h="0">
                <a:tc>
                  <a:txBody>
                    <a:bodyPr/>
                    <a:lstStyle/>
                    <a:p>
                      <a:pPr rtl="0" fontAlgn="t">
                        <a:spcBef>
                          <a:spcPts val="0"/>
                        </a:spcBef>
                        <a:spcAft>
                          <a:spcPts val="0"/>
                        </a:spcAft>
                      </a:pPr>
                      <a:r>
                        <a:rPr lang="en-CA" sz="2000" b="0" i="0" u="none" strike="noStrike" dirty="0">
                          <a:solidFill>
                            <a:schemeClr val="tx1"/>
                          </a:solidFill>
                          <a:effectLst/>
                          <a:latin typeface="Calibri" panose="020F0502020204030204" pitchFamily="34" charset="0"/>
                        </a:rPr>
                        <a:t>File location</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1873060801"/>
                  </a:ext>
                </a:extLst>
              </a:tr>
              <a:tr h="0">
                <a:tc>
                  <a:txBody>
                    <a:bodyPr/>
                    <a:lstStyle/>
                    <a:p>
                      <a:pPr rtl="0" fontAlgn="t">
                        <a:spcBef>
                          <a:spcPts val="0"/>
                        </a:spcBef>
                        <a:spcAft>
                          <a:spcPts val="0"/>
                        </a:spcAft>
                      </a:pPr>
                      <a:r>
                        <a:rPr lang="en-CA" sz="2000" b="0" i="0" u="none" strike="noStrike" dirty="0">
                          <a:solidFill>
                            <a:schemeClr val="tx1"/>
                          </a:solidFill>
                          <a:effectLst/>
                          <a:latin typeface="Calibri" panose="020F0502020204030204" pitchFamily="34" charset="0"/>
                        </a:rPr>
                        <a:t>Source (script)</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3126069141"/>
                  </a:ext>
                </a:extLst>
              </a:tr>
            </a:tbl>
          </a:graphicData>
        </a:graphic>
      </p:graphicFrame>
      <p:graphicFrame>
        <p:nvGraphicFramePr>
          <p:cNvPr id="8" name="Table 7">
            <a:extLst>
              <a:ext uri="{FF2B5EF4-FFF2-40B4-BE49-F238E27FC236}">
                <a16:creationId xmlns:a16="http://schemas.microsoft.com/office/drawing/2014/main" id="{F59A803C-D559-BD55-B991-201472B397FF}"/>
              </a:ext>
            </a:extLst>
          </p:cNvPr>
          <p:cNvGraphicFramePr>
            <a:graphicFrameLocks noGrp="1"/>
          </p:cNvGraphicFramePr>
          <p:nvPr>
            <p:extLst>
              <p:ext uri="{D42A27DB-BD31-4B8C-83A1-F6EECF244321}">
                <p14:modId xmlns:p14="http://schemas.microsoft.com/office/powerpoint/2010/main" val="21990186"/>
              </p:ext>
            </p:extLst>
          </p:nvPr>
        </p:nvGraphicFramePr>
        <p:xfrm>
          <a:off x="8256876" y="1416351"/>
          <a:ext cx="3085039" cy="2773680"/>
        </p:xfrm>
        <a:graphic>
          <a:graphicData uri="http://schemas.openxmlformats.org/drawingml/2006/table">
            <a:tbl>
              <a:tblPr/>
              <a:tblGrid>
                <a:gridCol w="3085039">
                  <a:extLst>
                    <a:ext uri="{9D8B030D-6E8A-4147-A177-3AD203B41FA5}">
                      <a16:colId xmlns:a16="http://schemas.microsoft.com/office/drawing/2014/main" val="3386647819"/>
                    </a:ext>
                  </a:extLst>
                </a:gridCol>
              </a:tblGrid>
              <a:tr h="0">
                <a:tc>
                  <a:txBody>
                    <a:bodyPr/>
                    <a:lstStyle/>
                    <a:p>
                      <a:pPr rtl="0" fontAlgn="t">
                        <a:spcBef>
                          <a:spcPts val="0"/>
                        </a:spcBef>
                        <a:spcAft>
                          <a:spcPts val="0"/>
                        </a:spcAft>
                      </a:pPr>
                      <a:r>
                        <a:rPr lang="en-CA" sz="2000" b="0" i="0" u="none" strike="noStrike" dirty="0" err="1">
                          <a:solidFill>
                            <a:schemeClr val="tx1"/>
                          </a:solidFill>
                          <a:effectLst/>
                          <a:latin typeface="Calibri" panose="020F0502020204030204" pitchFamily="34" charset="0"/>
                        </a:rPr>
                        <a:t>Coverage_placename</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3751773683"/>
                  </a:ext>
                </a:extLst>
              </a:tr>
              <a:tr h="0">
                <a:tc>
                  <a:txBody>
                    <a:bodyPr/>
                    <a:lstStyle/>
                    <a:p>
                      <a:pPr rtl="0" fontAlgn="t">
                        <a:spcBef>
                          <a:spcPts val="0"/>
                        </a:spcBef>
                        <a:spcAft>
                          <a:spcPts val="0"/>
                        </a:spcAft>
                      </a:pPr>
                      <a:r>
                        <a:rPr lang="en-CA" sz="2000" b="0" i="0" u="none" strike="noStrike" dirty="0">
                          <a:solidFill>
                            <a:schemeClr val="tx1"/>
                          </a:solidFill>
                          <a:effectLst/>
                          <a:latin typeface="Calibri" panose="020F0502020204030204" pitchFamily="34" charset="0"/>
                        </a:rPr>
                        <a:t>Creator</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3671334230"/>
                  </a:ext>
                </a:extLst>
              </a:tr>
              <a:tr h="0">
                <a:tc>
                  <a:txBody>
                    <a:bodyPr/>
                    <a:lstStyle/>
                    <a:p>
                      <a:pPr rtl="0" fontAlgn="t">
                        <a:spcBef>
                          <a:spcPts val="0"/>
                        </a:spcBef>
                        <a:spcAft>
                          <a:spcPts val="0"/>
                        </a:spcAft>
                      </a:pPr>
                      <a:r>
                        <a:rPr lang="en-CA" sz="2000" b="0" i="0" u="none" strike="noStrike" dirty="0">
                          <a:solidFill>
                            <a:schemeClr val="tx1"/>
                          </a:solidFill>
                          <a:effectLst/>
                          <a:latin typeface="Calibri" panose="020F0502020204030204" pitchFamily="34" charset="0"/>
                        </a:rPr>
                        <a:t>Personality</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1881763479"/>
                  </a:ext>
                </a:extLst>
              </a:tr>
              <a:tr h="0">
                <a:tc>
                  <a:txBody>
                    <a:bodyPr/>
                    <a:lstStyle/>
                    <a:p>
                      <a:pPr rtl="0" fontAlgn="t">
                        <a:spcBef>
                          <a:spcPts val="0"/>
                        </a:spcBef>
                        <a:spcAft>
                          <a:spcPts val="0"/>
                        </a:spcAft>
                      </a:pPr>
                      <a:r>
                        <a:rPr lang="en-CA" sz="2000" b="0" i="0" u="none" strike="noStrike" dirty="0">
                          <a:solidFill>
                            <a:schemeClr val="tx1"/>
                          </a:solidFill>
                          <a:effectLst/>
                          <a:latin typeface="Calibri" panose="020F0502020204030204" pitchFamily="34" charset="0"/>
                        </a:rPr>
                        <a:t>Publisher</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2038629239"/>
                  </a:ext>
                </a:extLst>
              </a:tr>
              <a:tr h="0">
                <a:tc>
                  <a:txBody>
                    <a:bodyPr/>
                    <a:lstStyle/>
                    <a:p>
                      <a:pPr rtl="0" fontAlgn="t">
                        <a:spcBef>
                          <a:spcPts val="0"/>
                        </a:spcBef>
                        <a:spcAft>
                          <a:spcPts val="0"/>
                        </a:spcAft>
                      </a:pPr>
                      <a:r>
                        <a:rPr lang="en-CA" sz="2000" b="0" i="0" u="none" strike="noStrike" dirty="0" err="1">
                          <a:solidFill>
                            <a:schemeClr val="tx1"/>
                          </a:solidFill>
                          <a:effectLst/>
                          <a:latin typeface="Calibri" panose="020F0502020204030204" pitchFamily="34" charset="0"/>
                        </a:rPr>
                        <a:t>Contributor_organization</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72246495"/>
                  </a:ext>
                </a:extLst>
              </a:tr>
              <a:tr h="0">
                <a:tc>
                  <a:txBody>
                    <a:bodyPr/>
                    <a:lstStyle/>
                    <a:p>
                      <a:pPr rtl="0" fontAlgn="t">
                        <a:spcBef>
                          <a:spcPts val="0"/>
                        </a:spcBef>
                        <a:spcAft>
                          <a:spcPts val="0"/>
                        </a:spcAft>
                      </a:pPr>
                      <a:r>
                        <a:rPr lang="en-CA" sz="2000" b="0" i="0" u="none" strike="noStrike" dirty="0" err="1">
                          <a:solidFill>
                            <a:schemeClr val="tx1"/>
                          </a:solidFill>
                          <a:effectLst/>
                          <a:latin typeface="Calibri" panose="020F0502020204030204" pitchFamily="34" charset="0"/>
                        </a:rPr>
                        <a:t>Contributor_person</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2305052908"/>
                  </a:ext>
                </a:extLst>
              </a:tr>
              <a:tr h="0">
                <a:tc>
                  <a:txBody>
                    <a:bodyPr/>
                    <a:lstStyle/>
                    <a:p>
                      <a:pPr rtl="0" fontAlgn="t">
                        <a:spcBef>
                          <a:spcPts val="0"/>
                        </a:spcBef>
                        <a:spcAft>
                          <a:spcPts val="0"/>
                        </a:spcAft>
                      </a:pPr>
                      <a:r>
                        <a:rPr lang="en-CA" sz="2000" b="0" i="0" u="none" strike="noStrike" dirty="0">
                          <a:solidFill>
                            <a:schemeClr val="tx1"/>
                          </a:solidFill>
                          <a:effectLst/>
                          <a:latin typeface="Calibri" panose="020F0502020204030204" pitchFamily="34" charset="0"/>
                        </a:rPr>
                        <a:t>Rights</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3675129485"/>
                  </a:ext>
                </a:extLst>
              </a:tr>
            </a:tbl>
          </a:graphicData>
        </a:graphic>
      </p:graphicFrame>
      <p:graphicFrame>
        <p:nvGraphicFramePr>
          <p:cNvPr id="9" name="Table 8">
            <a:extLst>
              <a:ext uri="{FF2B5EF4-FFF2-40B4-BE49-F238E27FC236}">
                <a16:creationId xmlns:a16="http://schemas.microsoft.com/office/drawing/2014/main" id="{462F3400-3C97-8BF4-1F2F-39952CE57AC9}"/>
              </a:ext>
            </a:extLst>
          </p:cNvPr>
          <p:cNvGraphicFramePr>
            <a:graphicFrameLocks noGrp="1"/>
          </p:cNvGraphicFramePr>
          <p:nvPr>
            <p:extLst>
              <p:ext uri="{D42A27DB-BD31-4B8C-83A1-F6EECF244321}">
                <p14:modId xmlns:p14="http://schemas.microsoft.com/office/powerpoint/2010/main" val="1690900018"/>
              </p:ext>
            </p:extLst>
          </p:nvPr>
        </p:nvGraphicFramePr>
        <p:xfrm>
          <a:off x="8256875" y="4189428"/>
          <a:ext cx="3085039" cy="396240"/>
        </p:xfrm>
        <a:graphic>
          <a:graphicData uri="http://schemas.openxmlformats.org/drawingml/2006/table">
            <a:tbl>
              <a:tblPr/>
              <a:tblGrid>
                <a:gridCol w="3085039">
                  <a:extLst>
                    <a:ext uri="{9D8B030D-6E8A-4147-A177-3AD203B41FA5}">
                      <a16:colId xmlns:a16="http://schemas.microsoft.com/office/drawing/2014/main" val="397911722"/>
                    </a:ext>
                  </a:extLst>
                </a:gridCol>
              </a:tblGrid>
              <a:tr h="0">
                <a:tc>
                  <a:txBody>
                    <a:bodyPr/>
                    <a:lstStyle/>
                    <a:p>
                      <a:pPr rtl="0" fontAlgn="t">
                        <a:spcBef>
                          <a:spcPts val="0"/>
                        </a:spcBef>
                        <a:spcAft>
                          <a:spcPts val="0"/>
                        </a:spcAft>
                      </a:pPr>
                      <a:r>
                        <a:rPr lang="en-CA" sz="2000" b="0" i="0" u="none" strike="noStrike" dirty="0" err="1">
                          <a:solidFill>
                            <a:schemeClr val="tx1"/>
                          </a:solidFill>
                          <a:effectLst/>
                          <a:latin typeface="Calibri" panose="020F0502020204030204" pitchFamily="34" charset="0"/>
                        </a:rPr>
                        <a:t>Format_length</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2362804507"/>
                  </a:ext>
                </a:extLst>
              </a:tr>
            </a:tbl>
          </a:graphicData>
        </a:graphic>
      </p:graphicFrame>
      <p:graphicFrame>
        <p:nvGraphicFramePr>
          <p:cNvPr id="10" name="Table 9">
            <a:extLst>
              <a:ext uri="{FF2B5EF4-FFF2-40B4-BE49-F238E27FC236}">
                <a16:creationId xmlns:a16="http://schemas.microsoft.com/office/drawing/2014/main" id="{F78937DB-EBCC-4652-C1FC-A1758DE8F053}"/>
              </a:ext>
            </a:extLst>
          </p:cNvPr>
          <p:cNvGraphicFramePr>
            <a:graphicFrameLocks noGrp="1"/>
          </p:cNvGraphicFramePr>
          <p:nvPr>
            <p:extLst>
              <p:ext uri="{D42A27DB-BD31-4B8C-83A1-F6EECF244321}">
                <p14:modId xmlns:p14="http://schemas.microsoft.com/office/powerpoint/2010/main" val="3245163896"/>
              </p:ext>
            </p:extLst>
          </p:nvPr>
        </p:nvGraphicFramePr>
        <p:xfrm>
          <a:off x="8256876" y="5378326"/>
          <a:ext cx="3085039" cy="396240"/>
        </p:xfrm>
        <a:graphic>
          <a:graphicData uri="http://schemas.openxmlformats.org/drawingml/2006/table">
            <a:tbl>
              <a:tblPr/>
              <a:tblGrid>
                <a:gridCol w="3085039">
                  <a:extLst>
                    <a:ext uri="{9D8B030D-6E8A-4147-A177-3AD203B41FA5}">
                      <a16:colId xmlns:a16="http://schemas.microsoft.com/office/drawing/2014/main" val="1837262588"/>
                    </a:ext>
                  </a:extLst>
                </a:gridCol>
              </a:tblGrid>
              <a:tr h="0">
                <a:tc>
                  <a:txBody>
                    <a:bodyPr/>
                    <a:lstStyle/>
                    <a:p>
                      <a:pPr rtl="0" fontAlgn="t">
                        <a:spcBef>
                          <a:spcPts val="0"/>
                        </a:spcBef>
                        <a:spcAft>
                          <a:spcPts val="0"/>
                        </a:spcAft>
                      </a:pPr>
                      <a:r>
                        <a:rPr lang="en-CA" sz="2000" b="0" i="0" u="none" strike="noStrike" dirty="0">
                          <a:solidFill>
                            <a:schemeClr val="tx1"/>
                          </a:solidFill>
                          <a:effectLst/>
                          <a:latin typeface="Calibri" panose="020F0502020204030204" pitchFamily="34" charset="0"/>
                        </a:rPr>
                        <a:t>Language</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3110464168"/>
                  </a:ext>
                </a:extLst>
              </a:tr>
            </a:tbl>
          </a:graphicData>
        </a:graphic>
      </p:graphicFrame>
      <p:graphicFrame>
        <p:nvGraphicFramePr>
          <p:cNvPr id="11" name="Table 10">
            <a:extLst>
              <a:ext uri="{FF2B5EF4-FFF2-40B4-BE49-F238E27FC236}">
                <a16:creationId xmlns:a16="http://schemas.microsoft.com/office/drawing/2014/main" id="{C411A7CD-A418-42BF-09DC-CB3D951ADAA5}"/>
              </a:ext>
            </a:extLst>
          </p:cNvPr>
          <p:cNvGraphicFramePr>
            <a:graphicFrameLocks noGrp="1"/>
          </p:cNvGraphicFramePr>
          <p:nvPr>
            <p:extLst>
              <p:ext uri="{D42A27DB-BD31-4B8C-83A1-F6EECF244321}">
                <p14:modId xmlns:p14="http://schemas.microsoft.com/office/powerpoint/2010/main" val="1702662227"/>
              </p:ext>
            </p:extLst>
          </p:nvPr>
        </p:nvGraphicFramePr>
        <p:xfrm>
          <a:off x="8256876" y="5788856"/>
          <a:ext cx="3085039" cy="792480"/>
        </p:xfrm>
        <a:graphic>
          <a:graphicData uri="http://schemas.openxmlformats.org/drawingml/2006/table">
            <a:tbl>
              <a:tblPr/>
              <a:tblGrid>
                <a:gridCol w="3085039">
                  <a:extLst>
                    <a:ext uri="{9D8B030D-6E8A-4147-A177-3AD203B41FA5}">
                      <a16:colId xmlns:a16="http://schemas.microsoft.com/office/drawing/2014/main" val="2823335090"/>
                    </a:ext>
                  </a:extLst>
                </a:gridCol>
              </a:tblGrid>
              <a:tr h="0">
                <a:tc>
                  <a:txBody>
                    <a:bodyPr/>
                    <a:lstStyle/>
                    <a:p>
                      <a:pPr rtl="0" fontAlgn="t">
                        <a:spcBef>
                          <a:spcPts val="0"/>
                        </a:spcBef>
                        <a:spcAft>
                          <a:spcPts val="0"/>
                        </a:spcAft>
                      </a:pPr>
                      <a:r>
                        <a:rPr lang="en-CA" sz="2000" b="0" i="0" u="none" strike="noStrike" dirty="0" err="1">
                          <a:solidFill>
                            <a:schemeClr val="tx1"/>
                          </a:solidFill>
                          <a:effectLst/>
                          <a:latin typeface="Calibri" panose="020F0502020204030204" pitchFamily="34" charset="0"/>
                        </a:rPr>
                        <a:t>Access_category</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457993450"/>
                  </a:ext>
                </a:extLst>
              </a:tr>
              <a:tr h="0">
                <a:tc>
                  <a:txBody>
                    <a:bodyPr/>
                    <a:lstStyle/>
                    <a:p>
                      <a:pPr rtl="0" fontAlgn="t">
                        <a:spcBef>
                          <a:spcPts val="0"/>
                        </a:spcBef>
                        <a:spcAft>
                          <a:spcPts val="0"/>
                        </a:spcAft>
                      </a:pPr>
                      <a:r>
                        <a:rPr lang="en-CA" sz="2000" b="0" i="0" u="none" strike="noStrike" dirty="0">
                          <a:solidFill>
                            <a:schemeClr val="tx1"/>
                          </a:solidFill>
                          <a:effectLst/>
                          <a:latin typeface="Calibri" panose="020F0502020204030204" pitchFamily="34" charset="0"/>
                        </a:rPr>
                        <a:t>Rightsholder</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3097846402"/>
                  </a:ext>
                </a:extLst>
              </a:tr>
            </a:tbl>
          </a:graphicData>
        </a:graphic>
      </p:graphicFrame>
      <p:graphicFrame>
        <p:nvGraphicFramePr>
          <p:cNvPr id="12" name="Table 11">
            <a:extLst>
              <a:ext uri="{FF2B5EF4-FFF2-40B4-BE49-F238E27FC236}">
                <a16:creationId xmlns:a16="http://schemas.microsoft.com/office/drawing/2014/main" id="{55D2EA13-1646-A5BF-29EB-34E9EFBEA1BE}"/>
              </a:ext>
            </a:extLst>
          </p:cNvPr>
          <p:cNvGraphicFramePr>
            <a:graphicFrameLocks noGrp="1"/>
          </p:cNvGraphicFramePr>
          <p:nvPr>
            <p:extLst>
              <p:ext uri="{D42A27DB-BD31-4B8C-83A1-F6EECF244321}">
                <p14:modId xmlns:p14="http://schemas.microsoft.com/office/powerpoint/2010/main" val="549751548"/>
              </p:ext>
            </p:extLst>
          </p:nvPr>
        </p:nvGraphicFramePr>
        <p:xfrm>
          <a:off x="8256875" y="4585668"/>
          <a:ext cx="3085039" cy="792480"/>
        </p:xfrm>
        <a:graphic>
          <a:graphicData uri="http://schemas.openxmlformats.org/drawingml/2006/table">
            <a:tbl>
              <a:tblPr/>
              <a:tblGrid>
                <a:gridCol w="3085039">
                  <a:extLst>
                    <a:ext uri="{9D8B030D-6E8A-4147-A177-3AD203B41FA5}">
                      <a16:colId xmlns:a16="http://schemas.microsoft.com/office/drawing/2014/main" val="3261838237"/>
                    </a:ext>
                  </a:extLst>
                </a:gridCol>
              </a:tblGrid>
              <a:tr h="0">
                <a:tc>
                  <a:txBody>
                    <a:bodyPr/>
                    <a:lstStyle/>
                    <a:p>
                      <a:pPr rtl="0" fontAlgn="t">
                        <a:spcBef>
                          <a:spcPts val="0"/>
                        </a:spcBef>
                        <a:spcAft>
                          <a:spcPts val="0"/>
                        </a:spcAft>
                      </a:pPr>
                      <a:r>
                        <a:rPr lang="en-CA" sz="2000" b="0" i="0" u="none" strike="noStrike" dirty="0">
                          <a:solidFill>
                            <a:schemeClr val="tx1"/>
                          </a:solidFill>
                          <a:effectLst/>
                          <a:latin typeface="Calibri" panose="020F0502020204030204" pitchFamily="34" charset="0"/>
                        </a:rPr>
                        <a:t>Program number</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1271105380"/>
                  </a:ext>
                </a:extLst>
              </a:tr>
              <a:tr h="0">
                <a:tc>
                  <a:txBody>
                    <a:bodyPr/>
                    <a:lstStyle/>
                    <a:p>
                      <a:pPr rtl="0" fontAlgn="t">
                        <a:spcBef>
                          <a:spcPts val="0"/>
                        </a:spcBef>
                        <a:spcAft>
                          <a:spcPts val="0"/>
                        </a:spcAft>
                      </a:pPr>
                      <a:r>
                        <a:rPr lang="en-CA" sz="2000" b="0" i="0" u="none" strike="noStrike" dirty="0">
                          <a:solidFill>
                            <a:schemeClr val="tx1"/>
                          </a:solidFill>
                          <a:effectLst/>
                          <a:latin typeface="Calibri" panose="020F0502020204030204" pitchFamily="34" charset="0"/>
                        </a:rPr>
                        <a:t>Associated Document</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3380118438"/>
                  </a:ext>
                </a:extLst>
              </a:tr>
            </a:tbl>
          </a:graphicData>
        </a:graphic>
      </p:graphicFrame>
    </p:spTree>
    <p:extLst>
      <p:ext uri="{BB962C8B-B14F-4D97-AF65-F5344CB8AC3E}">
        <p14:creationId xmlns:p14="http://schemas.microsoft.com/office/powerpoint/2010/main" val="2255406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FB9F-F7B0-53A7-5EA4-7483E707E16E}"/>
              </a:ext>
            </a:extLst>
          </p:cNvPr>
          <p:cNvSpPr>
            <a:spLocks noGrp="1"/>
          </p:cNvSpPr>
          <p:nvPr>
            <p:ph type="title"/>
          </p:nvPr>
        </p:nvSpPr>
        <p:spPr>
          <a:xfrm>
            <a:off x="488269" y="662818"/>
            <a:ext cx="8534400" cy="1507067"/>
          </a:xfrm>
        </p:spPr>
        <p:txBody>
          <a:bodyPr/>
          <a:lstStyle/>
          <a:p>
            <a:r>
              <a:rPr lang="en-US" dirty="0"/>
              <a:t>UNESCO Archives </a:t>
            </a:r>
            <a:br>
              <a:rPr lang="en-US" dirty="0"/>
            </a:br>
            <a:r>
              <a:rPr lang="en-US" dirty="0"/>
              <a:t>Quantity</a:t>
            </a:r>
            <a:endParaRPr lang="en-CA" dirty="0"/>
          </a:p>
        </p:txBody>
      </p:sp>
      <p:sp>
        <p:nvSpPr>
          <p:cNvPr id="3" name="Content Placeholder 2">
            <a:extLst>
              <a:ext uri="{FF2B5EF4-FFF2-40B4-BE49-F238E27FC236}">
                <a16:creationId xmlns:a16="http://schemas.microsoft.com/office/drawing/2014/main" id="{0AFF273F-773A-113A-C4B4-32E150B9D470}"/>
              </a:ext>
            </a:extLst>
          </p:cNvPr>
          <p:cNvSpPr>
            <a:spLocks noGrp="1"/>
          </p:cNvSpPr>
          <p:nvPr>
            <p:ph idx="1"/>
          </p:nvPr>
        </p:nvSpPr>
        <p:spPr>
          <a:xfrm>
            <a:off x="488269" y="2579915"/>
            <a:ext cx="4372980" cy="3615267"/>
          </a:xfrm>
        </p:spPr>
        <p:txBody>
          <a:bodyPr>
            <a:normAutofit/>
          </a:bodyPr>
          <a:lstStyle/>
          <a:p>
            <a:pPr marL="0" indent="0">
              <a:buNone/>
            </a:pPr>
            <a:r>
              <a:rPr lang="en-CA" dirty="0">
                <a:solidFill>
                  <a:schemeClr val="tx1"/>
                </a:solidFill>
              </a:rPr>
              <a:t>~6,500 available on digital platform (16,000 total)</a:t>
            </a:r>
          </a:p>
          <a:p>
            <a:pPr marL="0" indent="0">
              <a:buNone/>
            </a:pPr>
            <a:r>
              <a:rPr lang="en-CA" dirty="0">
                <a:solidFill>
                  <a:schemeClr val="tx1"/>
                </a:solidFill>
              </a:rPr>
              <a:t>But only ~</a:t>
            </a:r>
            <a:r>
              <a:rPr lang="en-CA" i="1" dirty="0">
                <a:solidFill>
                  <a:schemeClr val="tx1"/>
                </a:solidFill>
              </a:rPr>
              <a:t>800</a:t>
            </a:r>
            <a:r>
              <a:rPr lang="en-CA" dirty="0">
                <a:solidFill>
                  <a:schemeClr val="tx1"/>
                </a:solidFill>
              </a:rPr>
              <a:t> described so far</a:t>
            </a:r>
          </a:p>
          <a:p>
            <a:pPr marL="0" indent="0">
              <a:buNone/>
            </a:pPr>
            <a:endParaRPr lang="en-CA" dirty="0">
              <a:solidFill>
                <a:schemeClr val="tx1"/>
              </a:solidFill>
            </a:endParaRPr>
          </a:p>
        </p:txBody>
      </p:sp>
      <p:pic>
        <p:nvPicPr>
          <p:cNvPr id="5" name="Picture 4" descr="A picture containing table&#10;&#10;Description automatically generated">
            <a:extLst>
              <a:ext uri="{FF2B5EF4-FFF2-40B4-BE49-F238E27FC236}">
                <a16:creationId xmlns:a16="http://schemas.microsoft.com/office/drawing/2014/main" id="{1605FDC5-679B-6D6C-2348-86AE6CAE4503}"/>
              </a:ext>
            </a:extLst>
          </p:cNvPr>
          <p:cNvPicPr>
            <a:picLocks noChangeAspect="1"/>
          </p:cNvPicPr>
          <p:nvPr/>
        </p:nvPicPr>
        <p:blipFill>
          <a:blip r:embed="rId2"/>
          <a:stretch>
            <a:fillRect/>
          </a:stretch>
        </p:blipFill>
        <p:spPr>
          <a:xfrm>
            <a:off x="4939005" y="695475"/>
            <a:ext cx="6985517" cy="5239138"/>
          </a:xfrm>
          <a:prstGeom prst="rect">
            <a:avLst/>
          </a:prstGeom>
        </p:spPr>
      </p:pic>
      <p:sp>
        <p:nvSpPr>
          <p:cNvPr id="4" name="Slide Number Placeholder 32">
            <a:extLst>
              <a:ext uri="{FF2B5EF4-FFF2-40B4-BE49-F238E27FC236}">
                <a16:creationId xmlns:a16="http://schemas.microsoft.com/office/drawing/2014/main" id="{4B19AA1B-7290-DA3D-74C2-1E6768FB90F6}"/>
              </a:ext>
            </a:extLst>
          </p:cNvPr>
          <p:cNvSpPr txBox="1">
            <a:spLocks/>
          </p:cNvSpPr>
          <p:nvPr/>
        </p:nvSpPr>
        <p:spPr>
          <a:xfrm>
            <a:off x="11513576" y="6277971"/>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1FC6F8-0BCD-47E9-9C64-690771D9C143}" type="slidenum">
              <a:rPr lang="en-US" smtClean="0"/>
              <a:pPr/>
              <a:t>6</a:t>
            </a:fld>
            <a:endParaRPr lang="en-US" dirty="0"/>
          </a:p>
        </p:txBody>
      </p:sp>
    </p:spTree>
    <p:extLst>
      <p:ext uri="{BB962C8B-B14F-4D97-AF65-F5344CB8AC3E}">
        <p14:creationId xmlns:p14="http://schemas.microsoft.com/office/powerpoint/2010/main" val="3519506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FB9F-F7B0-53A7-5EA4-7483E707E16E}"/>
              </a:ext>
            </a:extLst>
          </p:cNvPr>
          <p:cNvSpPr>
            <a:spLocks noGrp="1"/>
          </p:cNvSpPr>
          <p:nvPr>
            <p:ph type="title"/>
          </p:nvPr>
        </p:nvSpPr>
        <p:spPr>
          <a:xfrm>
            <a:off x="488269" y="662818"/>
            <a:ext cx="8534400" cy="1507067"/>
          </a:xfrm>
        </p:spPr>
        <p:txBody>
          <a:bodyPr/>
          <a:lstStyle/>
          <a:p>
            <a:r>
              <a:rPr lang="en-US" dirty="0"/>
              <a:t>UNESCO Archives </a:t>
            </a:r>
            <a:br>
              <a:rPr lang="en-US" dirty="0"/>
            </a:br>
            <a:r>
              <a:rPr lang="en-US" dirty="0"/>
              <a:t>Coverage</a:t>
            </a:r>
            <a:endParaRPr lang="en-CA" dirty="0"/>
          </a:p>
        </p:txBody>
      </p:sp>
      <p:sp>
        <p:nvSpPr>
          <p:cNvPr id="3" name="Content Placeholder 2">
            <a:extLst>
              <a:ext uri="{FF2B5EF4-FFF2-40B4-BE49-F238E27FC236}">
                <a16:creationId xmlns:a16="http://schemas.microsoft.com/office/drawing/2014/main" id="{0AFF273F-773A-113A-C4B4-32E150B9D470}"/>
              </a:ext>
            </a:extLst>
          </p:cNvPr>
          <p:cNvSpPr>
            <a:spLocks noGrp="1"/>
          </p:cNvSpPr>
          <p:nvPr>
            <p:ph idx="1"/>
          </p:nvPr>
        </p:nvSpPr>
        <p:spPr>
          <a:xfrm>
            <a:off x="488269" y="2579915"/>
            <a:ext cx="8534400" cy="3615267"/>
          </a:xfrm>
        </p:spPr>
        <p:txBody>
          <a:bodyPr>
            <a:normAutofit fontScale="85000" lnSpcReduction="20000"/>
          </a:bodyPr>
          <a:lstStyle/>
          <a:p>
            <a:pPr marL="0" indent="0">
              <a:buNone/>
            </a:pPr>
            <a:r>
              <a:rPr lang="en-CA" dirty="0">
                <a:solidFill>
                  <a:schemeClr val="tx1"/>
                </a:solidFill>
              </a:rPr>
              <a:t>5 Core UNESCO areas:</a:t>
            </a:r>
          </a:p>
          <a:p>
            <a:pPr marL="0" indent="0">
              <a:buNone/>
            </a:pPr>
            <a:r>
              <a:rPr lang="en-CA" dirty="0">
                <a:solidFill>
                  <a:schemeClr val="tx1"/>
                </a:solidFill>
              </a:rPr>
              <a:t>Education</a:t>
            </a:r>
          </a:p>
          <a:p>
            <a:pPr marL="0" indent="0">
              <a:buNone/>
            </a:pPr>
            <a:r>
              <a:rPr lang="en-CA" dirty="0">
                <a:solidFill>
                  <a:schemeClr val="tx1"/>
                </a:solidFill>
              </a:rPr>
              <a:t>Culture</a:t>
            </a:r>
          </a:p>
          <a:p>
            <a:pPr marL="0" indent="0">
              <a:buNone/>
            </a:pPr>
            <a:r>
              <a:rPr lang="en-CA" dirty="0">
                <a:solidFill>
                  <a:schemeClr val="tx1"/>
                </a:solidFill>
              </a:rPr>
              <a:t>Natural Sciences</a:t>
            </a:r>
          </a:p>
          <a:p>
            <a:pPr marL="0" indent="0">
              <a:buNone/>
            </a:pPr>
            <a:r>
              <a:rPr lang="en-CA" dirty="0">
                <a:solidFill>
                  <a:schemeClr val="tx1"/>
                </a:solidFill>
              </a:rPr>
              <a:t>Communication and Information</a:t>
            </a:r>
          </a:p>
          <a:p>
            <a:pPr marL="0" indent="0">
              <a:buNone/>
            </a:pPr>
            <a:r>
              <a:rPr lang="en-CA" dirty="0">
                <a:solidFill>
                  <a:schemeClr val="tx1"/>
                </a:solidFill>
              </a:rPr>
              <a:t>Social and Human Sciences</a:t>
            </a:r>
          </a:p>
          <a:p>
            <a:pPr marL="0" indent="0">
              <a:buNone/>
            </a:pPr>
            <a:endParaRPr lang="en-CA" dirty="0">
              <a:solidFill>
                <a:schemeClr val="tx1"/>
              </a:solidFill>
            </a:endParaRPr>
          </a:p>
          <a:p>
            <a:pPr marL="0" indent="0">
              <a:buNone/>
            </a:pPr>
            <a:endParaRPr lang="en-CA" dirty="0">
              <a:solidFill>
                <a:schemeClr val="tx1"/>
              </a:solidFill>
            </a:endParaRPr>
          </a:p>
          <a:p>
            <a:pPr marL="0" indent="0">
              <a:buNone/>
            </a:pPr>
            <a:r>
              <a:rPr lang="en-CA" dirty="0">
                <a:solidFill>
                  <a:schemeClr val="tx1"/>
                </a:solidFill>
              </a:rPr>
              <a:t>Plus:</a:t>
            </a:r>
          </a:p>
          <a:p>
            <a:pPr marL="0" indent="0">
              <a:buNone/>
            </a:pPr>
            <a:r>
              <a:rPr lang="en-CA" dirty="0">
                <a:solidFill>
                  <a:schemeClr val="tx1"/>
                </a:solidFill>
              </a:rPr>
              <a:t>UNESCO History</a:t>
            </a:r>
          </a:p>
          <a:p>
            <a:pPr marL="0" indent="0">
              <a:buNone/>
            </a:pPr>
            <a:endParaRPr lang="en-CA" dirty="0">
              <a:solidFill>
                <a:schemeClr val="tx1"/>
              </a:solidFill>
            </a:endParaRPr>
          </a:p>
        </p:txBody>
      </p:sp>
      <p:pic>
        <p:nvPicPr>
          <p:cNvPr id="5" name="Picture 4">
            <a:extLst>
              <a:ext uri="{FF2B5EF4-FFF2-40B4-BE49-F238E27FC236}">
                <a16:creationId xmlns:a16="http://schemas.microsoft.com/office/drawing/2014/main" id="{EB18FBE9-F91E-74BD-9187-A0CB1734BAF5}"/>
              </a:ext>
            </a:extLst>
          </p:cNvPr>
          <p:cNvPicPr>
            <a:picLocks noChangeAspect="1"/>
          </p:cNvPicPr>
          <p:nvPr/>
        </p:nvPicPr>
        <p:blipFill>
          <a:blip r:embed="rId2"/>
          <a:stretch>
            <a:fillRect/>
          </a:stretch>
        </p:blipFill>
        <p:spPr>
          <a:xfrm rot="5400000">
            <a:off x="5531426" y="1021005"/>
            <a:ext cx="6421320" cy="4815990"/>
          </a:xfrm>
          <a:prstGeom prst="rect">
            <a:avLst/>
          </a:prstGeom>
        </p:spPr>
      </p:pic>
      <p:sp>
        <p:nvSpPr>
          <p:cNvPr id="4" name="Slide Number Placeholder 32">
            <a:extLst>
              <a:ext uri="{FF2B5EF4-FFF2-40B4-BE49-F238E27FC236}">
                <a16:creationId xmlns:a16="http://schemas.microsoft.com/office/drawing/2014/main" id="{9E1BAB8C-9BBB-D767-419B-37F427D78FA5}"/>
              </a:ext>
            </a:extLst>
          </p:cNvPr>
          <p:cNvSpPr txBox="1">
            <a:spLocks/>
          </p:cNvSpPr>
          <p:nvPr/>
        </p:nvSpPr>
        <p:spPr>
          <a:xfrm>
            <a:off x="11513576" y="6277971"/>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1FC6F8-0BCD-47E9-9C64-690771D9C143}" type="slidenum">
              <a:rPr lang="en-US" smtClean="0"/>
              <a:pPr/>
              <a:t>7</a:t>
            </a:fld>
            <a:endParaRPr lang="en-US" dirty="0"/>
          </a:p>
        </p:txBody>
      </p:sp>
    </p:spTree>
    <p:extLst>
      <p:ext uri="{BB962C8B-B14F-4D97-AF65-F5344CB8AC3E}">
        <p14:creationId xmlns:p14="http://schemas.microsoft.com/office/powerpoint/2010/main" val="1109413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FB9F-F7B0-53A7-5EA4-7483E707E16E}"/>
              </a:ext>
            </a:extLst>
          </p:cNvPr>
          <p:cNvSpPr>
            <a:spLocks noGrp="1"/>
          </p:cNvSpPr>
          <p:nvPr>
            <p:ph type="title"/>
          </p:nvPr>
        </p:nvSpPr>
        <p:spPr>
          <a:xfrm>
            <a:off x="488269" y="662818"/>
            <a:ext cx="8534400" cy="1507067"/>
          </a:xfrm>
        </p:spPr>
        <p:txBody>
          <a:bodyPr/>
          <a:lstStyle/>
          <a:p>
            <a:r>
              <a:rPr lang="en-US" dirty="0"/>
              <a:t>UNESCO Archives </a:t>
            </a:r>
            <a:br>
              <a:rPr lang="en-US" dirty="0"/>
            </a:br>
            <a:r>
              <a:rPr lang="en-US" dirty="0"/>
              <a:t>Languages</a:t>
            </a:r>
            <a:endParaRPr lang="en-CA" dirty="0"/>
          </a:p>
        </p:txBody>
      </p:sp>
      <p:sp>
        <p:nvSpPr>
          <p:cNvPr id="3" name="Content Placeholder 2">
            <a:extLst>
              <a:ext uri="{FF2B5EF4-FFF2-40B4-BE49-F238E27FC236}">
                <a16:creationId xmlns:a16="http://schemas.microsoft.com/office/drawing/2014/main" id="{0AFF273F-773A-113A-C4B4-32E150B9D470}"/>
              </a:ext>
            </a:extLst>
          </p:cNvPr>
          <p:cNvSpPr>
            <a:spLocks noGrp="1"/>
          </p:cNvSpPr>
          <p:nvPr>
            <p:ph idx="1"/>
          </p:nvPr>
        </p:nvSpPr>
        <p:spPr>
          <a:xfrm>
            <a:off x="488269" y="2579915"/>
            <a:ext cx="8534400" cy="3615267"/>
          </a:xfrm>
        </p:spPr>
        <p:txBody>
          <a:bodyPr>
            <a:normAutofit/>
          </a:bodyPr>
          <a:lstStyle/>
          <a:p>
            <a:pPr marL="0" indent="0">
              <a:buNone/>
            </a:pPr>
            <a:r>
              <a:rPr lang="en-CA" dirty="0">
                <a:solidFill>
                  <a:schemeClr val="tx1"/>
                </a:solidFill>
              </a:rPr>
              <a:t>70+ recognized languages</a:t>
            </a:r>
          </a:p>
          <a:p>
            <a:pPr marL="0" indent="0">
              <a:buNone/>
            </a:pPr>
            <a:endParaRPr lang="en-CA" dirty="0">
              <a:solidFill>
                <a:schemeClr val="tx1"/>
              </a:solidFill>
            </a:endParaRPr>
          </a:p>
          <a:p>
            <a:pPr marL="0" indent="0">
              <a:buNone/>
            </a:pPr>
            <a:r>
              <a:rPr lang="en-CA" dirty="0">
                <a:solidFill>
                  <a:schemeClr val="tx1"/>
                </a:solidFill>
              </a:rPr>
              <a:t>French</a:t>
            </a:r>
          </a:p>
          <a:p>
            <a:pPr marL="0" indent="0">
              <a:buNone/>
            </a:pPr>
            <a:r>
              <a:rPr lang="en-CA" dirty="0">
                <a:solidFill>
                  <a:schemeClr val="tx1"/>
                </a:solidFill>
              </a:rPr>
              <a:t>English</a:t>
            </a:r>
          </a:p>
          <a:p>
            <a:pPr marL="0" indent="0">
              <a:buNone/>
            </a:pPr>
            <a:r>
              <a:rPr lang="en-CA" dirty="0">
                <a:solidFill>
                  <a:schemeClr val="tx1"/>
                </a:solidFill>
              </a:rPr>
              <a:t>Spanish</a:t>
            </a:r>
          </a:p>
          <a:p>
            <a:pPr marL="0" indent="0">
              <a:buNone/>
            </a:pPr>
            <a:r>
              <a:rPr lang="en-CA" i="1" dirty="0">
                <a:solidFill>
                  <a:schemeClr val="tx1"/>
                </a:solidFill>
              </a:rPr>
              <a:t>Multilingual (4%)</a:t>
            </a:r>
          </a:p>
        </p:txBody>
      </p:sp>
      <p:pic>
        <p:nvPicPr>
          <p:cNvPr id="6" name="Picture 5" descr="A picture containing text, library, scene, room&#10;&#10;Description automatically generated">
            <a:extLst>
              <a:ext uri="{FF2B5EF4-FFF2-40B4-BE49-F238E27FC236}">
                <a16:creationId xmlns:a16="http://schemas.microsoft.com/office/drawing/2014/main" id="{435B59AC-2099-A216-4C3D-FC0F172CFA82}"/>
              </a:ext>
            </a:extLst>
          </p:cNvPr>
          <p:cNvPicPr>
            <a:picLocks noChangeAspect="1"/>
          </p:cNvPicPr>
          <p:nvPr/>
        </p:nvPicPr>
        <p:blipFill>
          <a:blip r:embed="rId2"/>
          <a:stretch>
            <a:fillRect/>
          </a:stretch>
        </p:blipFill>
        <p:spPr>
          <a:xfrm>
            <a:off x="5293568" y="1091681"/>
            <a:ext cx="6655837" cy="4991878"/>
          </a:xfrm>
          <a:prstGeom prst="rect">
            <a:avLst/>
          </a:prstGeom>
        </p:spPr>
      </p:pic>
      <p:sp>
        <p:nvSpPr>
          <p:cNvPr id="4" name="Slide Number Placeholder 32">
            <a:extLst>
              <a:ext uri="{FF2B5EF4-FFF2-40B4-BE49-F238E27FC236}">
                <a16:creationId xmlns:a16="http://schemas.microsoft.com/office/drawing/2014/main" id="{3367A5CC-3BD9-EFA4-B36C-3CF834B1CA3C}"/>
              </a:ext>
            </a:extLst>
          </p:cNvPr>
          <p:cNvSpPr txBox="1">
            <a:spLocks/>
          </p:cNvSpPr>
          <p:nvPr/>
        </p:nvSpPr>
        <p:spPr>
          <a:xfrm>
            <a:off x="11513576" y="6277971"/>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1FC6F8-0BCD-47E9-9C64-690771D9C143}" type="slidenum">
              <a:rPr lang="en-US" smtClean="0"/>
              <a:pPr/>
              <a:t>8</a:t>
            </a:fld>
            <a:endParaRPr lang="en-US" dirty="0"/>
          </a:p>
        </p:txBody>
      </p:sp>
    </p:spTree>
    <p:extLst>
      <p:ext uri="{BB962C8B-B14F-4D97-AF65-F5344CB8AC3E}">
        <p14:creationId xmlns:p14="http://schemas.microsoft.com/office/powerpoint/2010/main" val="1818971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FB9F-F7B0-53A7-5EA4-7483E707E16E}"/>
              </a:ext>
            </a:extLst>
          </p:cNvPr>
          <p:cNvSpPr>
            <a:spLocks noGrp="1"/>
          </p:cNvSpPr>
          <p:nvPr>
            <p:ph type="title"/>
          </p:nvPr>
        </p:nvSpPr>
        <p:spPr>
          <a:xfrm>
            <a:off x="488269" y="662818"/>
            <a:ext cx="8534400" cy="1507067"/>
          </a:xfrm>
        </p:spPr>
        <p:txBody>
          <a:bodyPr/>
          <a:lstStyle/>
          <a:p>
            <a:r>
              <a:rPr lang="en-US" dirty="0"/>
              <a:t>UNESCO Archives </a:t>
            </a:r>
            <a:br>
              <a:rPr lang="en-US" dirty="0"/>
            </a:br>
            <a:r>
              <a:rPr lang="en-US" dirty="0"/>
              <a:t>Metadata Enrichment Plan</a:t>
            </a:r>
            <a:endParaRPr lang="en-CA" dirty="0"/>
          </a:p>
        </p:txBody>
      </p:sp>
      <p:sp>
        <p:nvSpPr>
          <p:cNvPr id="4" name="Slide Number Placeholder 32">
            <a:extLst>
              <a:ext uri="{FF2B5EF4-FFF2-40B4-BE49-F238E27FC236}">
                <a16:creationId xmlns:a16="http://schemas.microsoft.com/office/drawing/2014/main" id="{3367A5CC-3BD9-EFA4-B36C-3CF834B1CA3C}"/>
              </a:ext>
            </a:extLst>
          </p:cNvPr>
          <p:cNvSpPr txBox="1">
            <a:spLocks/>
          </p:cNvSpPr>
          <p:nvPr/>
        </p:nvSpPr>
        <p:spPr>
          <a:xfrm>
            <a:off x="11513576" y="6277971"/>
            <a:ext cx="545911" cy="5800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1FC6F8-0BCD-47E9-9C64-690771D9C143}" type="slidenum">
              <a:rPr lang="en-US" smtClean="0"/>
              <a:pPr/>
              <a:t>9</a:t>
            </a:fld>
            <a:endParaRPr lang="en-US" dirty="0"/>
          </a:p>
        </p:txBody>
      </p:sp>
      <p:graphicFrame>
        <p:nvGraphicFramePr>
          <p:cNvPr id="5" name="Table 4">
            <a:extLst>
              <a:ext uri="{FF2B5EF4-FFF2-40B4-BE49-F238E27FC236}">
                <a16:creationId xmlns:a16="http://schemas.microsoft.com/office/drawing/2014/main" id="{FF351F66-3E5B-0A80-AA0D-E7A0FBC9588F}"/>
              </a:ext>
            </a:extLst>
          </p:cNvPr>
          <p:cNvGraphicFramePr>
            <a:graphicFrameLocks noGrp="1"/>
          </p:cNvGraphicFramePr>
          <p:nvPr>
            <p:extLst>
              <p:ext uri="{D42A27DB-BD31-4B8C-83A1-F6EECF244321}">
                <p14:modId xmlns:p14="http://schemas.microsoft.com/office/powerpoint/2010/main" val="534759314"/>
              </p:ext>
            </p:extLst>
          </p:nvPr>
        </p:nvGraphicFramePr>
        <p:xfrm>
          <a:off x="8122515" y="1956324"/>
          <a:ext cx="2714028" cy="2377440"/>
        </p:xfrm>
        <a:graphic>
          <a:graphicData uri="http://schemas.openxmlformats.org/drawingml/2006/table">
            <a:tbl>
              <a:tblPr/>
              <a:tblGrid>
                <a:gridCol w="2714028">
                  <a:extLst>
                    <a:ext uri="{9D8B030D-6E8A-4147-A177-3AD203B41FA5}">
                      <a16:colId xmlns:a16="http://schemas.microsoft.com/office/drawing/2014/main" val="3005539852"/>
                    </a:ext>
                  </a:extLst>
                </a:gridCol>
              </a:tblGrid>
              <a:tr h="279273">
                <a:tc>
                  <a:txBody>
                    <a:bodyPr/>
                    <a:lstStyle/>
                    <a:p>
                      <a:pPr rtl="0" fontAlgn="t">
                        <a:spcBef>
                          <a:spcPts val="0"/>
                        </a:spcBef>
                        <a:spcAft>
                          <a:spcPts val="0"/>
                        </a:spcAft>
                      </a:pPr>
                      <a:r>
                        <a:rPr lang="en-CA" sz="2000" b="0" i="0" u="none" strike="noStrike" dirty="0">
                          <a:solidFill>
                            <a:schemeClr val="tx1"/>
                          </a:solidFill>
                          <a:effectLst/>
                          <a:latin typeface="Calibri" panose="020F0502020204030204" pitchFamily="34" charset="0"/>
                        </a:rPr>
                        <a:t>Title</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4215924130"/>
                  </a:ext>
                </a:extLst>
              </a:tr>
              <a:tr h="279273">
                <a:tc>
                  <a:txBody>
                    <a:bodyPr/>
                    <a:lstStyle/>
                    <a:p>
                      <a:pPr rtl="0" fontAlgn="t">
                        <a:spcBef>
                          <a:spcPts val="0"/>
                        </a:spcBef>
                        <a:spcAft>
                          <a:spcPts val="0"/>
                        </a:spcAft>
                      </a:pPr>
                      <a:r>
                        <a:rPr lang="en-CA" sz="2000" b="0" i="0" u="none" strike="noStrike" dirty="0" err="1">
                          <a:solidFill>
                            <a:schemeClr val="tx1"/>
                          </a:solidFill>
                          <a:effectLst/>
                          <a:latin typeface="Calibri" panose="020F0502020204030204" pitchFamily="34" charset="0"/>
                        </a:rPr>
                        <a:t>Other_lang_title</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2933931530"/>
                  </a:ext>
                </a:extLst>
              </a:tr>
              <a:tr h="279273">
                <a:tc>
                  <a:txBody>
                    <a:bodyPr/>
                    <a:lstStyle/>
                    <a:p>
                      <a:pPr rtl="0" fontAlgn="t">
                        <a:spcBef>
                          <a:spcPts val="0"/>
                        </a:spcBef>
                        <a:spcAft>
                          <a:spcPts val="0"/>
                        </a:spcAft>
                      </a:pPr>
                      <a:r>
                        <a:rPr lang="en-CA" sz="2000" b="0" i="0" u="none" strike="noStrike" dirty="0" err="1">
                          <a:solidFill>
                            <a:schemeClr val="tx1"/>
                          </a:solidFill>
                          <a:effectLst/>
                          <a:latin typeface="Calibri" panose="020F0502020204030204" pitchFamily="34" charset="0"/>
                        </a:rPr>
                        <a:t>Third_lang_title</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1005446315"/>
                  </a:ext>
                </a:extLst>
              </a:tr>
              <a:tr h="279273">
                <a:tc>
                  <a:txBody>
                    <a:bodyPr/>
                    <a:lstStyle/>
                    <a:p>
                      <a:pPr rtl="0" fontAlgn="t">
                        <a:spcBef>
                          <a:spcPts val="0"/>
                        </a:spcBef>
                        <a:spcAft>
                          <a:spcPts val="0"/>
                        </a:spcAft>
                      </a:pPr>
                      <a:r>
                        <a:rPr lang="en-CA" sz="2000" b="0" i="0" u="none" strike="noStrike" dirty="0">
                          <a:solidFill>
                            <a:schemeClr val="tx1"/>
                          </a:solidFill>
                          <a:effectLst/>
                          <a:latin typeface="Calibri" panose="020F0502020204030204" pitchFamily="34" charset="0"/>
                        </a:rPr>
                        <a:t>Description</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45098"/>
                      </a:srgbClr>
                    </a:solidFill>
                  </a:tcPr>
                </a:tc>
                <a:extLst>
                  <a:ext uri="{0D108BD9-81ED-4DB2-BD59-A6C34878D82A}">
                    <a16:rowId xmlns:a16="http://schemas.microsoft.com/office/drawing/2014/main" val="4239982437"/>
                  </a:ext>
                </a:extLst>
              </a:tr>
              <a:tr h="279273">
                <a:tc>
                  <a:txBody>
                    <a:bodyPr/>
                    <a:lstStyle/>
                    <a:p>
                      <a:pPr rtl="0" fontAlgn="t">
                        <a:spcBef>
                          <a:spcPts val="0"/>
                        </a:spcBef>
                        <a:spcAft>
                          <a:spcPts val="0"/>
                        </a:spcAft>
                      </a:pPr>
                      <a:r>
                        <a:rPr lang="en-CA" sz="2000" b="0" i="0" u="none" strike="noStrike" dirty="0" err="1">
                          <a:solidFill>
                            <a:schemeClr val="tx1"/>
                          </a:solidFill>
                          <a:effectLst/>
                          <a:latin typeface="Calibri" panose="020F0502020204030204" pitchFamily="34" charset="0"/>
                        </a:rPr>
                        <a:t>Other_lang_description</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3014793248"/>
                  </a:ext>
                </a:extLst>
              </a:tr>
              <a:tr h="279273">
                <a:tc>
                  <a:txBody>
                    <a:bodyPr/>
                    <a:lstStyle/>
                    <a:p>
                      <a:pPr rtl="0" fontAlgn="t">
                        <a:spcBef>
                          <a:spcPts val="0"/>
                        </a:spcBef>
                        <a:spcAft>
                          <a:spcPts val="0"/>
                        </a:spcAft>
                      </a:pPr>
                      <a:r>
                        <a:rPr lang="en-CA" sz="2000" b="0" i="0" u="none" strike="noStrike" dirty="0" err="1">
                          <a:solidFill>
                            <a:schemeClr val="tx1"/>
                          </a:solidFill>
                          <a:effectLst/>
                          <a:latin typeface="Calibri" panose="020F0502020204030204" pitchFamily="34" charset="0"/>
                        </a:rPr>
                        <a:t>Third_lang_description</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3015337359"/>
                  </a:ext>
                </a:extLst>
              </a:tr>
            </a:tbl>
          </a:graphicData>
        </a:graphic>
      </p:graphicFrame>
      <p:graphicFrame>
        <p:nvGraphicFramePr>
          <p:cNvPr id="7" name="Table 6">
            <a:extLst>
              <a:ext uri="{FF2B5EF4-FFF2-40B4-BE49-F238E27FC236}">
                <a16:creationId xmlns:a16="http://schemas.microsoft.com/office/drawing/2014/main" id="{AC9332E0-56E8-54E6-3B21-181CABBD4DA9}"/>
              </a:ext>
            </a:extLst>
          </p:cNvPr>
          <p:cNvGraphicFramePr>
            <a:graphicFrameLocks noGrp="1"/>
          </p:cNvGraphicFramePr>
          <p:nvPr>
            <p:extLst>
              <p:ext uri="{D42A27DB-BD31-4B8C-83A1-F6EECF244321}">
                <p14:modId xmlns:p14="http://schemas.microsoft.com/office/powerpoint/2010/main" val="1674735231"/>
              </p:ext>
            </p:extLst>
          </p:nvPr>
        </p:nvGraphicFramePr>
        <p:xfrm>
          <a:off x="8122515" y="4347554"/>
          <a:ext cx="2714028" cy="792480"/>
        </p:xfrm>
        <a:graphic>
          <a:graphicData uri="http://schemas.openxmlformats.org/drawingml/2006/table">
            <a:tbl>
              <a:tblPr/>
              <a:tblGrid>
                <a:gridCol w="2714028">
                  <a:extLst>
                    <a:ext uri="{9D8B030D-6E8A-4147-A177-3AD203B41FA5}">
                      <a16:colId xmlns:a16="http://schemas.microsoft.com/office/drawing/2014/main" val="2833653460"/>
                    </a:ext>
                  </a:extLst>
                </a:gridCol>
              </a:tblGrid>
              <a:tr h="0">
                <a:tc>
                  <a:txBody>
                    <a:bodyPr/>
                    <a:lstStyle/>
                    <a:p>
                      <a:pPr rtl="0" fontAlgn="t">
                        <a:spcBef>
                          <a:spcPts val="0"/>
                        </a:spcBef>
                        <a:spcAft>
                          <a:spcPts val="0"/>
                        </a:spcAft>
                      </a:pPr>
                      <a:r>
                        <a:rPr lang="en-CA" sz="2000" b="0" i="0" u="none" strike="noStrike" dirty="0">
                          <a:solidFill>
                            <a:schemeClr val="tx1"/>
                          </a:solidFill>
                          <a:effectLst/>
                          <a:latin typeface="Calibri" panose="020F0502020204030204" pitchFamily="34" charset="0"/>
                        </a:rPr>
                        <a:t>File location</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1873060801"/>
                  </a:ext>
                </a:extLst>
              </a:tr>
              <a:tr h="0">
                <a:tc>
                  <a:txBody>
                    <a:bodyPr/>
                    <a:lstStyle/>
                    <a:p>
                      <a:pPr rtl="0" fontAlgn="t">
                        <a:spcBef>
                          <a:spcPts val="0"/>
                        </a:spcBef>
                        <a:spcAft>
                          <a:spcPts val="0"/>
                        </a:spcAft>
                      </a:pPr>
                      <a:r>
                        <a:rPr lang="en-CA" sz="2000" b="0" i="0" u="none" strike="noStrike" dirty="0">
                          <a:solidFill>
                            <a:schemeClr val="tx1"/>
                          </a:solidFill>
                          <a:effectLst/>
                          <a:latin typeface="Calibri" panose="020F0502020204030204" pitchFamily="34" charset="0"/>
                        </a:rPr>
                        <a:t>Source (script)</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3126069141"/>
                  </a:ext>
                </a:extLst>
              </a:tr>
            </a:tbl>
          </a:graphicData>
        </a:graphic>
      </p:graphicFrame>
      <p:graphicFrame>
        <p:nvGraphicFramePr>
          <p:cNvPr id="8" name="Table 7">
            <a:extLst>
              <a:ext uri="{FF2B5EF4-FFF2-40B4-BE49-F238E27FC236}">
                <a16:creationId xmlns:a16="http://schemas.microsoft.com/office/drawing/2014/main" id="{3820A69C-2C06-8599-7201-05D3A268F4BB}"/>
              </a:ext>
            </a:extLst>
          </p:cNvPr>
          <p:cNvGraphicFramePr>
            <a:graphicFrameLocks noGrp="1"/>
          </p:cNvGraphicFramePr>
          <p:nvPr>
            <p:extLst>
              <p:ext uri="{D42A27DB-BD31-4B8C-83A1-F6EECF244321}">
                <p14:modId xmlns:p14="http://schemas.microsoft.com/office/powerpoint/2010/main" val="720185260"/>
              </p:ext>
            </p:extLst>
          </p:nvPr>
        </p:nvGraphicFramePr>
        <p:xfrm>
          <a:off x="1633956" y="2213294"/>
          <a:ext cx="3085039" cy="2773680"/>
        </p:xfrm>
        <a:graphic>
          <a:graphicData uri="http://schemas.openxmlformats.org/drawingml/2006/table">
            <a:tbl>
              <a:tblPr/>
              <a:tblGrid>
                <a:gridCol w="3085039">
                  <a:extLst>
                    <a:ext uri="{9D8B030D-6E8A-4147-A177-3AD203B41FA5}">
                      <a16:colId xmlns:a16="http://schemas.microsoft.com/office/drawing/2014/main" val="3386647819"/>
                    </a:ext>
                  </a:extLst>
                </a:gridCol>
              </a:tblGrid>
              <a:tr h="0">
                <a:tc>
                  <a:txBody>
                    <a:bodyPr/>
                    <a:lstStyle/>
                    <a:p>
                      <a:pPr rtl="0" fontAlgn="t">
                        <a:spcBef>
                          <a:spcPts val="0"/>
                        </a:spcBef>
                        <a:spcAft>
                          <a:spcPts val="0"/>
                        </a:spcAft>
                      </a:pPr>
                      <a:r>
                        <a:rPr lang="en-CA" sz="2000" b="0" i="0" u="none" strike="noStrike" dirty="0" err="1">
                          <a:solidFill>
                            <a:schemeClr val="tx1"/>
                          </a:solidFill>
                          <a:effectLst/>
                          <a:latin typeface="Calibri" panose="020F0502020204030204" pitchFamily="34" charset="0"/>
                        </a:rPr>
                        <a:t>Coverage_placename</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3751773683"/>
                  </a:ext>
                </a:extLst>
              </a:tr>
              <a:tr h="0">
                <a:tc>
                  <a:txBody>
                    <a:bodyPr/>
                    <a:lstStyle/>
                    <a:p>
                      <a:pPr rtl="0" fontAlgn="t">
                        <a:spcBef>
                          <a:spcPts val="0"/>
                        </a:spcBef>
                        <a:spcAft>
                          <a:spcPts val="0"/>
                        </a:spcAft>
                      </a:pPr>
                      <a:r>
                        <a:rPr lang="en-CA" sz="2000" b="0" i="0" u="none" strike="noStrike" dirty="0">
                          <a:solidFill>
                            <a:schemeClr val="tx1"/>
                          </a:solidFill>
                          <a:effectLst/>
                          <a:latin typeface="Calibri" panose="020F0502020204030204" pitchFamily="34" charset="0"/>
                        </a:rPr>
                        <a:t>Creator</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3671334230"/>
                  </a:ext>
                </a:extLst>
              </a:tr>
              <a:tr h="0">
                <a:tc>
                  <a:txBody>
                    <a:bodyPr/>
                    <a:lstStyle/>
                    <a:p>
                      <a:pPr rtl="0" fontAlgn="t">
                        <a:spcBef>
                          <a:spcPts val="0"/>
                        </a:spcBef>
                        <a:spcAft>
                          <a:spcPts val="0"/>
                        </a:spcAft>
                      </a:pPr>
                      <a:r>
                        <a:rPr lang="en-CA" sz="2000" b="0" i="1" u="none" strike="noStrike" dirty="0">
                          <a:solidFill>
                            <a:schemeClr val="tx1"/>
                          </a:solidFill>
                          <a:effectLst/>
                          <a:latin typeface="Calibri" panose="020F0502020204030204" pitchFamily="34" charset="0"/>
                        </a:rPr>
                        <a:t>Personality</a:t>
                      </a:r>
                      <a:endParaRPr lang="en-CA" sz="2000" i="1"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1881763479"/>
                  </a:ext>
                </a:extLst>
              </a:tr>
              <a:tr h="0">
                <a:tc>
                  <a:txBody>
                    <a:bodyPr/>
                    <a:lstStyle/>
                    <a:p>
                      <a:pPr rtl="0" fontAlgn="t">
                        <a:spcBef>
                          <a:spcPts val="0"/>
                        </a:spcBef>
                        <a:spcAft>
                          <a:spcPts val="0"/>
                        </a:spcAft>
                      </a:pPr>
                      <a:r>
                        <a:rPr lang="en-CA" sz="2000" b="0" i="0" u="none" strike="noStrike" dirty="0">
                          <a:solidFill>
                            <a:schemeClr val="tx1"/>
                          </a:solidFill>
                          <a:effectLst/>
                          <a:latin typeface="Calibri" panose="020F0502020204030204" pitchFamily="34" charset="0"/>
                        </a:rPr>
                        <a:t>Publisher</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2038629239"/>
                  </a:ext>
                </a:extLst>
              </a:tr>
              <a:tr h="0">
                <a:tc>
                  <a:txBody>
                    <a:bodyPr/>
                    <a:lstStyle/>
                    <a:p>
                      <a:pPr rtl="0" fontAlgn="t">
                        <a:spcBef>
                          <a:spcPts val="0"/>
                        </a:spcBef>
                        <a:spcAft>
                          <a:spcPts val="0"/>
                        </a:spcAft>
                      </a:pPr>
                      <a:r>
                        <a:rPr lang="en-CA" sz="2000" b="0" i="0" u="none" strike="noStrike" dirty="0" err="1">
                          <a:solidFill>
                            <a:schemeClr val="tx1"/>
                          </a:solidFill>
                          <a:effectLst/>
                          <a:latin typeface="Calibri" panose="020F0502020204030204" pitchFamily="34" charset="0"/>
                        </a:rPr>
                        <a:t>Contributor_organization</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72246495"/>
                  </a:ext>
                </a:extLst>
              </a:tr>
              <a:tr h="0">
                <a:tc>
                  <a:txBody>
                    <a:bodyPr/>
                    <a:lstStyle/>
                    <a:p>
                      <a:pPr rtl="0" fontAlgn="t">
                        <a:spcBef>
                          <a:spcPts val="0"/>
                        </a:spcBef>
                        <a:spcAft>
                          <a:spcPts val="0"/>
                        </a:spcAft>
                      </a:pPr>
                      <a:r>
                        <a:rPr lang="en-CA" sz="2000" b="0" i="0" u="none" strike="noStrike" dirty="0" err="1">
                          <a:solidFill>
                            <a:schemeClr val="tx1"/>
                          </a:solidFill>
                          <a:effectLst/>
                          <a:latin typeface="Calibri" panose="020F0502020204030204" pitchFamily="34" charset="0"/>
                        </a:rPr>
                        <a:t>Contributor_person</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2305052908"/>
                  </a:ext>
                </a:extLst>
              </a:tr>
              <a:tr h="0">
                <a:tc>
                  <a:txBody>
                    <a:bodyPr/>
                    <a:lstStyle/>
                    <a:p>
                      <a:pPr rtl="0" fontAlgn="t">
                        <a:spcBef>
                          <a:spcPts val="0"/>
                        </a:spcBef>
                        <a:spcAft>
                          <a:spcPts val="0"/>
                        </a:spcAft>
                      </a:pPr>
                      <a:r>
                        <a:rPr lang="en-CA" sz="2000" b="0" i="0" u="none" strike="noStrike" dirty="0">
                          <a:solidFill>
                            <a:schemeClr val="tx1"/>
                          </a:solidFill>
                          <a:effectLst/>
                          <a:latin typeface="Calibri" panose="020F0502020204030204" pitchFamily="34" charset="0"/>
                        </a:rPr>
                        <a:t>Rights</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3675129485"/>
                  </a:ext>
                </a:extLst>
              </a:tr>
            </a:tbl>
          </a:graphicData>
        </a:graphic>
      </p:graphicFrame>
      <p:graphicFrame>
        <p:nvGraphicFramePr>
          <p:cNvPr id="9" name="Table 8">
            <a:extLst>
              <a:ext uri="{FF2B5EF4-FFF2-40B4-BE49-F238E27FC236}">
                <a16:creationId xmlns:a16="http://schemas.microsoft.com/office/drawing/2014/main" id="{F72F3008-4CCF-9FA1-5660-E3F75BB672AF}"/>
              </a:ext>
            </a:extLst>
          </p:cNvPr>
          <p:cNvGraphicFramePr>
            <a:graphicFrameLocks noGrp="1"/>
          </p:cNvGraphicFramePr>
          <p:nvPr>
            <p:extLst>
              <p:ext uri="{D42A27DB-BD31-4B8C-83A1-F6EECF244321}">
                <p14:modId xmlns:p14="http://schemas.microsoft.com/office/powerpoint/2010/main" val="177994676"/>
              </p:ext>
            </p:extLst>
          </p:nvPr>
        </p:nvGraphicFramePr>
        <p:xfrm>
          <a:off x="1633955" y="4986371"/>
          <a:ext cx="3085039" cy="396240"/>
        </p:xfrm>
        <a:graphic>
          <a:graphicData uri="http://schemas.openxmlformats.org/drawingml/2006/table">
            <a:tbl>
              <a:tblPr/>
              <a:tblGrid>
                <a:gridCol w="3085039">
                  <a:extLst>
                    <a:ext uri="{9D8B030D-6E8A-4147-A177-3AD203B41FA5}">
                      <a16:colId xmlns:a16="http://schemas.microsoft.com/office/drawing/2014/main" val="397911722"/>
                    </a:ext>
                  </a:extLst>
                </a:gridCol>
              </a:tblGrid>
              <a:tr h="0">
                <a:tc>
                  <a:txBody>
                    <a:bodyPr/>
                    <a:lstStyle/>
                    <a:p>
                      <a:pPr rtl="0" fontAlgn="t">
                        <a:spcBef>
                          <a:spcPts val="0"/>
                        </a:spcBef>
                        <a:spcAft>
                          <a:spcPts val="0"/>
                        </a:spcAft>
                      </a:pPr>
                      <a:r>
                        <a:rPr lang="en-CA" sz="2000" b="0" i="0" u="none" strike="noStrike" dirty="0" err="1">
                          <a:solidFill>
                            <a:schemeClr val="tx1"/>
                          </a:solidFill>
                          <a:effectLst/>
                          <a:latin typeface="Calibri" panose="020F0502020204030204" pitchFamily="34" charset="0"/>
                        </a:rPr>
                        <a:t>Format_length</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2362804507"/>
                  </a:ext>
                </a:extLst>
              </a:tr>
            </a:tbl>
          </a:graphicData>
        </a:graphic>
      </p:graphicFrame>
      <p:graphicFrame>
        <p:nvGraphicFramePr>
          <p:cNvPr id="10" name="Table 9">
            <a:extLst>
              <a:ext uri="{FF2B5EF4-FFF2-40B4-BE49-F238E27FC236}">
                <a16:creationId xmlns:a16="http://schemas.microsoft.com/office/drawing/2014/main" id="{0827A95E-143E-3CFD-A4FA-A952172E7B5E}"/>
              </a:ext>
            </a:extLst>
          </p:cNvPr>
          <p:cNvGraphicFramePr>
            <a:graphicFrameLocks noGrp="1"/>
          </p:cNvGraphicFramePr>
          <p:nvPr>
            <p:extLst>
              <p:ext uri="{D42A27DB-BD31-4B8C-83A1-F6EECF244321}">
                <p14:modId xmlns:p14="http://schemas.microsoft.com/office/powerpoint/2010/main" val="3351243541"/>
              </p:ext>
            </p:extLst>
          </p:nvPr>
        </p:nvGraphicFramePr>
        <p:xfrm>
          <a:off x="1633956" y="6175269"/>
          <a:ext cx="3085039" cy="396240"/>
        </p:xfrm>
        <a:graphic>
          <a:graphicData uri="http://schemas.openxmlformats.org/drawingml/2006/table">
            <a:tbl>
              <a:tblPr/>
              <a:tblGrid>
                <a:gridCol w="3085039">
                  <a:extLst>
                    <a:ext uri="{9D8B030D-6E8A-4147-A177-3AD203B41FA5}">
                      <a16:colId xmlns:a16="http://schemas.microsoft.com/office/drawing/2014/main" val="1837262588"/>
                    </a:ext>
                  </a:extLst>
                </a:gridCol>
              </a:tblGrid>
              <a:tr h="0">
                <a:tc>
                  <a:txBody>
                    <a:bodyPr/>
                    <a:lstStyle/>
                    <a:p>
                      <a:pPr rtl="0" fontAlgn="t">
                        <a:spcBef>
                          <a:spcPts val="0"/>
                        </a:spcBef>
                        <a:spcAft>
                          <a:spcPts val="0"/>
                        </a:spcAft>
                      </a:pPr>
                      <a:r>
                        <a:rPr lang="en-CA" sz="2000" b="0" i="0" u="none" strike="noStrike" dirty="0">
                          <a:solidFill>
                            <a:schemeClr val="tx1"/>
                          </a:solidFill>
                          <a:effectLst/>
                          <a:latin typeface="Calibri" panose="020F0502020204030204" pitchFamily="34" charset="0"/>
                        </a:rPr>
                        <a:t>Language</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3110464168"/>
                  </a:ext>
                </a:extLst>
              </a:tr>
            </a:tbl>
          </a:graphicData>
        </a:graphic>
      </p:graphicFrame>
      <p:graphicFrame>
        <p:nvGraphicFramePr>
          <p:cNvPr id="11" name="Table 10">
            <a:extLst>
              <a:ext uri="{FF2B5EF4-FFF2-40B4-BE49-F238E27FC236}">
                <a16:creationId xmlns:a16="http://schemas.microsoft.com/office/drawing/2014/main" id="{3C63F7BC-B952-C9CC-6DE1-89DE8C817E66}"/>
              </a:ext>
            </a:extLst>
          </p:cNvPr>
          <p:cNvGraphicFramePr>
            <a:graphicFrameLocks noGrp="1"/>
          </p:cNvGraphicFramePr>
          <p:nvPr>
            <p:extLst>
              <p:ext uri="{D42A27DB-BD31-4B8C-83A1-F6EECF244321}">
                <p14:modId xmlns:p14="http://schemas.microsoft.com/office/powerpoint/2010/main" val="3385078797"/>
              </p:ext>
            </p:extLst>
          </p:nvPr>
        </p:nvGraphicFramePr>
        <p:xfrm>
          <a:off x="1633955" y="5382611"/>
          <a:ext cx="3085039" cy="792480"/>
        </p:xfrm>
        <a:graphic>
          <a:graphicData uri="http://schemas.openxmlformats.org/drawingml/2006/table">
            <a:tbl>
              <a:tblPr/>
              <a:tblGrid>
                <a:gridCol w="3085039">
                  <a:extLst>
                    <a:ext uri="{9D8B030D-6E8A-4147-A177-3AD203B41FA5}">
                      <a16:colId xmlns:a16="http://schemas.microsoft.com/office/drawing/2014/main" val="3261838237"/>
                    </a:ext>
                  </a:extLst>
                </a:gridCol>
              </a:tblGrid>
              <a:tr h="0">
                <a:tc>
                  <a:txBody>
                    <a:bodyPr/>
                    <a:lstStyle/>
                    <a:p>
                      <a:pPr rtl="0" fontAlgn="t">
                        <a:spcBef>
                          <a:spcPts val="0"/>
                        </a:spcBef>
                        <a:spcAft>
                          <a:spcPts val="0"/>
                        </a:spcAft>
                      </a:pPr>
                      <a:r>
                        <a:rPr lang="en-CA" sz="2000" b="0" i="0" u="none" strike="noStrike" dirty="0">
                          <a:solidFill>
                            <a:schemeClr val="tx1"/>
                          </a:solidFill>
                          <a:effectLst/>
                          <a:latin typeface="Calibri" panose="020F0502020204030204" pitchFamily="34" charset="0"/>
                        </a:rPr>
                        <a:t>Program number</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1271105380"/>
                  </a:ext>
                </a:extLst>
              </a:tr>
              <a:tr h="0">
                <a:tc>
                  <a:txBody>
                    <a:bodyPr/>
                    <a:lstStyle/>
                    <a:p>
                      <a:pPr rtl="0" fontAlgn="t">
                        <a:spcBef>
                          <a:spcPts val="0"/>
                        </a:spcBef>
                        <a:spcAft>
                          <a:spcPts val="0"/>
                        </a:spcAft>
                      </a:pPr>
                      <a:r>
                        <a:rPr lang="en-CA" sz="2000" b="0" i="0" u="none" strike="noStrike" dirty="0">
                          <a:solidFill>
                            <a:schemeClr val="tx1"/>
                          </a:solidFill>
                          <a:effectLst/>
                          <a:latin typeface="Calibri" panose="020F0502020204030204" pitchFamily="34" charset="0"/>
                        </a:rPr>
                        <a:t>Associated Document</a:t>
                      </a:r>
                      <a:endParaRPr lang="en-CA" sz="2000"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3380118438"/>
                  </a:ext>
                </a:extLst>
              </a:tr>
            </a:tbl>
          </a:graphicData>
        </a:graphic>
      </p:graphicFrame>
      <p:pic>
        <p:nvPicPr>
          <p:cNvPr id="20" name="Graphic 19" descr="Line arrow: Counter-clockwise curve with solid fill">
            <a:extLst>
              <a:ext uri="{FF2B5EF4-FFF2-40B4-BE49-F238E27FC236}">
                <a16:creationId xmlns:a16="http://schemas.microsoft.com/office/drawing/2014/main" id="{12E7A0F1-3BB5-A449-76C5-5382BDA513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819916">
            <a:off x="4658059" y="4544732"/>
            <a:ext cx="2131234" cy="2674608"/>
          </a:xfrm>
          <a:prstGeom prst="rect">
            <a:avLst/>
          </a:prstGeom>
        </p:spPr>
      </p:pic>
      <p:graphicFrame>
        <p:nvGraphicFramePr>
          <p:cNvPr id="21" name="Table 20">
            <a:extLst>
              <a:ext uri="{FF2B5EF4-FFF2-40B4-BE49-F238E27FC236}">
                <a16:creationId xmlns:a16="http://schemas.microsoft.com/office/drawing/2014/main" id="{90EA34F7-0647-C068-B200-0931681359F2}"/>
              </a:ext>
            </a:extLst>
          </p:cNvPr>
          <p:cNvGraphicFramePr>
            <a:graphicFrameLocks noGrp="1"/>
          </p:cNvGraphicFramePr>
          <p:nvPr>
            <p:extLst>
              <p:ext uri="{D42A27DB-BD31-4B8C-83A1-F6EECF244321}">
                <p14:modId xmlns:p14="http://schemas.microsoft.com/office/powerpoint/2010/main" val="490370447"/>
              </p:ext>
            </p:extLst>
          </p:nvPr>
        </p:nvGraphicFramePr>
        <p:xfrm>
          <a:off x="5978935" y="4580024"/>
          <a:ext cx="1236266" cy="396240"/>
        </p:xfrm>
        <a:graphic>
          <a:graphicData uri="http://schemas.openxmlformats.org/drawingml/2006/table">
            <a:tbl>
              <a:tblPr/>
              <a:tblGrid>
                <a:gridCol w="1236266">
                  <a:extLst>
                    <a:ext uri="{9D8B030D-6E8A-4147-A177-3AD203B41FA5}">
                      <a16:colId xmlns:a16="http://schemas.microsoft.com/office/drawing/2014/main" val="1837262588"/>
                    </a:ext>
                  </a:extLst>
                </a:gridCol>
              </a:tblGrid>
              <a:tr h="0">
                <a:tc>
                  <a:txBody>
                    <a:bodyPr/>
                    <a:lstStyle/>
                    <a:p>
                      <a:pPr rtl="0" fontAlgn="t">
                        <a:spcBef>
                          <a:spcPts val="0"/>
                        </a:spcBef>
                        <a:spcAft>
                          <a:spcPts val="0"/>
                        </a:spcAft>
                      </a:pPr>
                      <a:r>
                        <a:rPr lang="en-CA" sz="2000" b="0" i="1" u="none" strike="noStrike" dirty="0">
                          <a:solidFill>
                            <a:schemeClr val="tx1"/>
                          </a:solidFill>
                          <a:effectLst/>
                          <a:latin typeface="Calibri" panose="020F0502020204030204" pitchFamily="34" charset="0"/>
                        </a:rPr>
                        <a:t>Transcript</a:t>
                      </a:r>
                      <a:endParaRPr lang="en-CA" sz="2000" i="1" dirty="0">
                        <a:solidFill>
                          <a:schemeClr val="tx1"/>
                        </a:solidFill>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3110464168"/>
                  </a:ext>
                </a:extLst>
              </a:tr>
            </a:tbl>
          </a:graphicData>
        </a:graphic>
      </p:graphicFrame>
      <p:pic>
        <p:nvPicPr>
          <p:cNvPr id="22" name="Graphic 21" descr="Line arrow: Counter-clockwise curve with solid fill">
            <a:extLst>
              <a:ext uri="{FF2B5EF4-FFF2-40B4-BE49-F238E27FC236}">
                <a16:creationId xmlns:a16="http://schemas.microsoft.com/office/drawing/2014/main" id="{BCCFD7EA-7D48-4536-DC16-167322A10A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479928" flipH="1">
            <a:off x="6244023" y="2812829"/>
            <a:ext cx="1942356" cy="2117407"/>
          </a:xfrm>
          <a:prstGeom prst="rect">
            <a:avLst/>
          </a:prstGeom>
        </p:spPr>
      </p:pic>
      <p:sp>
        <p:nvSpPr>
          <p:cNvPr id="23" name="Rectangle 22">
            <a:extLst>
              <a:ext uri="{FF2B5EF4-FFF2-40B4-BE49-F238E27FC236}">
                <a16:creationId xmlns:a16="http://schemas.microsoft.com/office/drawing/2014/main" id="{DC7ADF73-2FA2-E4C7-9E1E-C9C974544462}"/>
              </a:ext>
            </a:extLst>
          </p:cNvPr>
          <p:cNvSpPr/>
          <p:nvPr/>
        </p:nvSpPr>
        <p:spPr>
          <a:xfrm>
            <a:off x="1633955" y="2213294"/>
            <a:ext cx="3085039" cy="1175260"/>
          </a:xfrm>
          <a:prstGeom prst="rect">
            <a:avLst/>
          </a:prstGeom>
          <a:solidFill>
            <a:srgbClr val="000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a:extLst>
              <a:ext uri="{FF2B5EF4-FFF2-40B4-BE49-F238E27FC236}">
                <a16:creationId xmlns:a16="http://schemas.microsoft.com/office/drawing/2014/main" id="{DD2EE85D-AEA2-8F77-20B9-389F4A4EB517}"/>
              </a:ext>
            </a:extLst>
          </p:cNvPr>
          <p:cNvSpPr/>
          <p:nvPr/>
        </p:nvSpPr>
        <p:spPr>
          <a:xfrm>
            <a:off x="1633954" y="3388733"/>
            <a:ext cx="3085039" cy="2786357"/>
          </a:xfrm>
          <a:prstGeom prst="rect">
            <a:avLst/>
          </a:prstGeom>
          <a:solidFill>
            <a:srgbClr val="000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a:extLst>
              <a:ext uri="{FF2B5EF4-FFF2-40B4-BE49-F238E27FC236}">
                <a16:creationId xmlns:a16="http://schemas.microsoft.com/office/drawing/2014/main" id="{3016AB16-3F8F-8838-6B7B-878C754390A7}"/>
              </a:ext>
            </a:extLst>
          </p:cNvPr>
          <p:cNvSpPr/>
          <p:nvPr/>
        </p:nvSpPr>
        <p:spPr>
          <a:xfrm>
            <a:off x="8122514" y="3529413"/>
            <a:ext cx="2714029" cy="1610621"/>
          </a:xfrm>
          <a:prstGeom prst="rect">
            <a:avLst/>
          </a:prstGeom>
          <a:solidFill>
            <a:srgbClr val="000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0C2B0775-C23D-E2DF-6C44-8F007892854F}"/>
              </a:ext>
            </a:extLst>
          </p:cNvPr>
          <p:cNvSpPr/>
          <p:nvPr/>
        </p:nvSpPr>
        <p:spPr>
          <a:xfrm>
            <a:off x="8122513" y="1975044"/>
            <a:ext cx="2714029" cy="1152717"/>
          </a:xfrm>
          <a:prstGeom prst="rect">
            <a:avLst/>
          </a:prstGeom>
          <a:solidFill>
            <a:srgbClr val="000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00579295"/>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B414F3-C833-4395-8C69-0E806C518171}">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55FDEB4C-941C-4EBE-9462-062D8A0ADE9E}">
  <ds:schemaRefs>
    <ds:schemaRef ds:uri="http://schemas.microsoft.com/sharepoint/v3/contenttype/forms"/>
  </ds:schemaRefs>
</ds:datastoreItem>
</file>

<file path=customXml/itemProps3.xml><?xml version="1.0" encoding="utf-8"?>
<ds:datastoreItem xmlns:ds="http://schemas.openxmlformats.org/officeDocument/2006/customXml" ds:itemID="{00B8EF33-82AA-4779-AFAA-C56669D00D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Slice design</Template>
  <TotalTime>610</TotalTime>
  <Words>1778</Words>
  <Application>Microsoft Office PowerPoint</Application>
  <PresentationFormat>Widescreen</PresentationFormat>
  <Paragraphs>369</Paragraphs>
  <Slides>35</Slides>
  <Notes>2</Notes>
  <HiddenSlides>8</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Century Gothic</vt:lpstr>
      <vt:lpstr>Tahoma</vt:lpstr>
      <vt:lpstr>Wingdings 3</vt:lpstr>
      <vt:lpstr>Slice</vt:lpstr>
      <vt:lpstr>UNESCO Radio Archives AI for AUDIO Discovery</vt:lpstr>
      <vt:lpstr>Outline</vt:lpstr>
      <vt:lpstr>I Trust AI Objectives</vt:lpstr>
      <vt:lpstr>UNESCO RADIO ARCHIVE   Driving Question:</vt:lpstr>
      <vt:lpstr>Metadata Scheme</vt:lpstr>
      <vt:lpstr>UNESCO Archives  Quantity</vt:lpstr>
      <vt:lpstr>UNESCO Archives  Coverage</vt:lpstr>
      <vt:lpstr>UNESCO Archives  Languages</vt:lpstr>
      <vt:lpstr>UNESCO Archives  Metadata Enrichment Plan</vt:lpstr>
      <vt:lpstr>Text vs. Speech Language ID</vt:lpstr>
      <vt:lpstr>Recent Work: Lang ID </vt:lpstr>
      <vt:lpstr>Recent Work: Lang ID </vt:lpstr>
      <vt:lpstr>Recent Work: Lang ID </vt:lpstr>
      <vt:lpstr>Takeaways</vt:lpstr>
      <vt:lpstr>Building a Dataset Train – Dev - Test</vt:lpstr>
      <vt:lpstr>Next Steps</vt:lpstr>
      <vt:lpstr>PowerPoint Presentation</vt:lpstr>
      <vt:lpstr>PowerPoint Presentation</vt:lpstr>
      <vt:lpstr>Motivation</vt:lpstr>
      <vt:lpstr>Components of a record</vt:lpstr>
      <vt:lpstr>Diplomatics Lens</vt:lpstr>
      <vt:lpstr>Archival Challenges</vt:lpstr>
      <vt:lpstr>Diplomatics</vt:lpstr>
      <vt:lpstr>Archival Challenges</vt:lpstr>
      <vt:lpstr>Diplomatics</vt:lpstr>
      <vt:lpstr>Diplomatics</vt:lpstr>
      <vt:lpstr>Diplomatics Takeaways</vt:lpstr>
      <vt:lpstr>So far…</vt:lpstr>
      <vt:lpstr>Archival Challenges</vt:lpstr>
      <vt:lpstr>Language ID</vt:lpstr>
      <vt:lpstr>Diplomatic Analysis Challenges</vt:lpstr>
      <vt:lpstr>PowerPoint Presentation</vt:lpstr>
      <vt:lpstr>PowerPoint Presentation</vt:lpstr>
      <vt:lpstr>Archival Challenges</vt:lpstr>
      <vt:lpstr>Archival Challenges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UNESCO Radio Archives</dc:title>
  <dc:creator>prsull@student.ubc.ca</dc:creator>
  <cp:lastModifiedBy>prsull@student.ubc.ca</cp:lastModifiedBy>
  <cp:revision>17</cp:revision>
  <dcterms:created xsi:type="dcterms:W3CDTF">2023-04-24T14:21:00Z</dcterms:created>
  <dcterms:modified xsi:type="dcterms:W3CDTF">2023-10-28T04:06:20Z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