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52" r:id="rId3"/>
    <p:sldMasterId id="2147484106" r:id="rId4"/>
  </p:sldMasterIdLst>
  <p:notesMasterIdLst>
    <p:notesMasterId r:id="rId29"/>
  </p:notesMasterIdLst>
  <p:handoutMasterIdLst>
    <p:handoutMasterId r:id="rId30"/>
  </p:handoutMasterIdLst>
  <p:sldIdLst>
    <p:sldId id="500" r:id="rId5"/>
    <p:sldId id="538" r:id="rId6"/>
    <p:sldId id="536" r:id="rId7"/>
    <p:sldId id="539" r:id="rId8"/>
    <p:sldId id="540" r:id="rId9"/>
    <p:sldId id="542" r:id="rId10"/>
    <p:sldId id="469" r:id="rId11"/>
    <p:sldId id="505" r:id="rId12"/>
    <p:sldId id="506" r:id="rId13"/>
    <p:sldId id="509" r:id="rId14"/>
    <p:sldId id="511" r:id="rId15"/>
    <p:sldId id="512" r:id="rId16"/>
    <p:sldId id="513" r:id="rId17"/>
    <p:sldId id="517" r:id="rId18"/>
    <p:sldId id="521" r:id="rId19"/>
    <p:sldId id="522" r:id="rId20"/>
    <p:sldId id="523" r:id="rId21"/>
    <p:sldId id="524" r:id="rId22"/>
    <p:sldId id="526" r:id="rId23"/>
    <p:sldId id="527" r:id="rId24"/>
    <p:sldId id="528" r:id="rId25"/>
    <p:sldId id="529" r:id="rId26"/>
    <p:sldId id="532" r:id="rId27"/>
    <p:sldId id="535"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4"/>
    <p:restoredTop sz="94648"/>
  </p:normalViewPr>
  <p:slideViewPr>
    <p:cSldViewPr>
      <p:cViewPr>
        <p:scale>
          <a:sx n="91" d="100"/>
          <a:sy n="91" d="100"/>
        </p:scale>
        <p:origin x="1040" y="7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325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88CDA10-8366-2D48-9D66-F759B185B23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63" name="Rectangle 3">
            <a:extLst>
              <a:ext uri="{FF2B5EF4-FFF2-40B4-BE49-F238E27FC236}">
                <a16:creationId xmlns:a16="http://schemas.microsoft.com/office/drawing/2014/main" id="{038B86D4-68A0-3D4D-811C-2C7E9A3D8A92}"/>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03FB5945-8874-2240-BB0A-9099DC8DBF76}" type="datetimeFigureOut">
              <a:rPr lang="en-US" altLang="en-US"/>
              <a:pPr>
                <a:defRPr/>
              </a:pPr>
              <a:t>3/29/22</a:t>
            </a:fld>
            <a:endParaRPr lang="en-US" altLang="en-US"/>
          </a:p>
        </p:txBody>
      </p:sp>
      <p:sp>
        <p:nvSpPr>
          <p:cNvPr id="92164" name="Rectangle 4">
            <a:extLst>
              <a:ext uri="{FF2B5EF4-FFF2-40B4-BE49-F238E27FC236}">
                <a16:creationId xmlns:a16="http://schemas.microsoft.com/office/drawing/2014/main" id="{1E8DF02A-B814-CA4D-BBAC-1090353BD64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165" name="Rectangle 5">
            <a:extLst>
              <a:ext uri="{FF2B5EF4-FFF2-40B4-BE49-F238E27FC236}">
                <a16:creationId xmlns:a16="http://schemas.microsoft.com/office/drawing/2014/main" id="{23D9064B-0A6E-9C42-935C-D31DB19318D0}"/>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A46E807-F770-1C45-B2E3-CF8889625FAD}" type="slidenum">
              <a:rPr lang="en-US" altLang="en-US"/>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4F8E36-E2D8-AE41-81EC-5F47DC5AC3BE}"/>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 name="Date Placeholder 2">
            <a:extLst>
              <a:ext uri="{FF2B5EF4-FFF2-40B4-BE49-F238E27FC236}">
                <a16:creationId xmlns:a16="http://schemas.microsoft.com/office/drawing/2014/main" id="{571594F9-9689-FC40-8E3A-29687058350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F1B9AF2-2477-B346-829F-260AA8870C16}" type="datetimeFigureOut">
              <a:rPr lang="en-US" altLang="en-US"/>
              <a:pPr>
                <a:defRPr/>
              </a:pPr>
              <a:t>3/29/22</a:t>
            </a:fld>
            <a:endParaRPr lang="en-US" altLang="en-US"/>
          </a:p>
        </p:txBody>
      </p:sp>
      <p:sp>
        <p:nvSpPr>
          <p:cNvPr id="4" name="Slide Image Placeholder 3">
            <a:extLst>
              <a:ext uri="{FF2B5EF4-FFF2-40B4-BE49-F238E27FC236}">
                <a16:creationId xmlns:a16="http://schemas.microsoft.com/office/drawing/2014/main" id="{FE9450FE-9EF6-6D4B-96B1-66AD2670F9C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A1317CB3-8CCF-4F47-8B1C-5B9CC535D75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E957AC-C800-B340-983A-1CD405D2338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6687C697-C783-D849-8801-71C6A00D73F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C761A6E-6EDA-ED4C-94A6-589CCCBDEC5D}" type="slidenum">
              <a:rPr lang="en-US" altLang="en-US"/>
              <a:pPr/>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mn-lt"/>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mn-lt"/>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mn-lt"/>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mn-lt"/>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C761A6E-6EDA-ED4C-94A6-589CCCBDEC5D}" type="slidenum">
              <a:rPr lang="en-US" altLang="en-US" smtClean="0"/>
              <a:pPr/>
              <a:t>21</a:t>
            </a:fld>
            <a:endParaRPr lang="en-US" altLang="en-US"/>
          </a:p>
        </p:txBody>
      </p:sp>
    </p:spTree>
    <p:extLst>
      <p:ext uri="{BB962C8B-B14F-4D97-AF65-F5344CB8AC3E}">
        <p14:creationId xmlns:p14="http://schemas.microsoft.com/office/powerpoint/2010/main" val="3471662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2" descr="trust_ppt_bg1">
            <a:extLst>
              <a:ext uri="{FF2B5EF4-FFF2-40B4-BE49-F238E27FC236}">
                <a16:creationId xmlns:a16="http://schemas.microsoft.com/office/drawing/2014/main" id="{42C13232-C4B3-554B-8527-163B1A66C6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D154818A-54A6-804B-81F7-94EE26816D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73963" y="171450"/>
            <a:ext cx="9985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3BACCF"/>
                </a:solidFill>
                <a:miter lim="800000"/>
                <a:headEnd/>
                <a:tailEnd/>
              </a14:hiddenLine>
            </a:ext>
          </a:extLst>
        </p:spPr>
      </p:pic>
      <p:sp>
        <p:nvSpPr>
          <p:cNvPr id="58371" name="Rectangle 2"/>
          <p:cNvSpPr>
            <a:spLocks noGrp="1" noChangeArrowheads="1"/>
          </p:cNvSpPr>
          <p:nvPr>
            <p:ph type="ctrTitle"/>
          </p:nvPr>
        </p:nvSpPr>
        <p:spPr>
          <a:xfrm>
            <a:off x="831850" y="2924175"/>
            <a:ext cx="7772400" cy="1470025"/>
          </a:xfrm>
        </p:spPr>
        <p:txBody>
          <a:bodyPr/>
          <a:lstStyle>
            <a:lvl1pPr algn="l">
              <a:defRPr smtClean="0"/>
            </a:lvl1pPr>
          </a:lstStyle>
          <a:p>
            <a:pPr lvl="0"/>
            <a:r>
              <a:rPr lang="en-US" noProof="0"/>
              <a:t>Click to edit Master title style</a:t>
            </a:r>
          </a:p>
        </p:txBody>
      </p:sp>
      <p:sp>
        <p:nvSpPr>
          <p:cNvPr id="58372" name="Rectangle 3"/>
          <p:cNvSpPr>
            <a:spLocks noGrp="1" noChangeArrowheads="1"/>
          </p:cNvSpPr>
          <p:nvPr>
            <p:ph type="subTitle" idx="1"/>
          </p:nvPr>
        </p:nvSpPr>
        <p:spPr>
          <a:xfrm>
            <a:off x="2268538" y="5084763"/>
            <a:ext cx="6400800" cy="1295400"/>
          </a:xfrm>
        </p:spPr>
        <p:txBody>
          <a:bodyPr/>
          <a:lstStyle>
            <a:lvl1pPr marL="0" indent="0" algn="r">
              <a:buFontTx/>
              <a:buNone/>
              <a:defRPr sz="2400" smtClean="0"/>
            </a:lvl1pPr>
          </a:lstStyle>
          <a:p>
            <a:pPr lvl="0"/>
            <a:r>
              <a:rPr lang="en-US" noProof="0"/>
              <a:t>Click to edit Master subtitle style</a:t>
            </a:r>
          </a:p>
        </p:txBody>
      </p:sp>
    </p:spTree>
    <p:extLst>
      <p:ext uri="{BB962C8B-B14F-4D97-AF65-F5344CB8AC3E}">
        <p14:creationId xmlns:p14="http://schemas.microsoft.com/office/powerpoint/2010/main" val="257701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67020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796631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664769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9582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50618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634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1499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7404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618571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99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dirty="0"/>
              <a:t>Click to edit Master subtitle style</a:t>
            </a:r>
            <a:endParaRPr lang="en-US" dirty="0"/>
          </a:p>
        </p:txBody>
      </p:sp>
    </p:spTree>
    <p:extLst>
      <p:ext uri="{BB962C8B-B14F-4D97-AF65-F5344CB8AC3E}">
        <p14:creationId xmlns:p14="http://schemas.microsoft.com/office/powerpoint/2010/main" val="25673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8525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6861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6549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943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68313" y="260350"/>
            <a:ext cx="6019800" cy="5894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9719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6810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34526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2857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8515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2219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98652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097325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23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4703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7075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419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943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68313" y="260350"/>
            <a:ext cx="6019800" cy="5894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62225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202599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7722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941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1353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372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Tree>
    <p:extLst>
      <p:ext uri="{BB962C8B-B14F-4D97-AF65-F5344CB8AC3E}">
        <p14:creationId xmlns:p14="http://schemas.microsoft.com/office/powerpoint/2010/main" val="707504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24671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585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2941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395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39335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943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68313" y="260350"/>
            <a:ext cx="6019800" cy="5894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342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00322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800233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209587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7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360759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A575D574-A45F-7D43-9035-481CFBC14F62}"/>
              </a:ext>
            </a:extLst>
          </p:cNvPr>
          <p:cNvSpPr>
            <a:spLocks noGrp="1" noChangeArrowheads="1"/>
          </p:cNvSpPr>
          <p:nvPr>
            <p:ph type="title"/>
          </p:nvPr>
        </p:nvSpPr>
        <p:spPr bwMode="auto">
          <a:xfrm>
            <a:off x="323850" y="26035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41B897CC-755C-3848-8175-804B89D2F74A}"/>
              </a:ext>
            </a:extLst>
          </p:cNvPr>
          <p:cNvSpPr>
            <a:spLocks noGrp="1" noChangeArrowheads="1"/>
          </p:cNvSpPr>
          <p:nvPr>
            <p:ph type="body" idx="1"/>
          </p:nvPr>
        </p:nvSpPr>
        <p:spPr bwMode="auto">
          <a:xfrm>
            <a:off x="684213" y="1484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8">
            <a:extLst>
              <a:ext uri="{FF2B5EF4-FFF2-40B4-BE49-F238E27FC236}">
                <a16:creationId xmlns:a16="http://schemas.microsoft.com/office/drawing/2014/main" id="{DE81528B-6C28-B346-A8AF-2BB47256F26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573963" y="5805488"/>
            <a:ext cx="998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3BACCF"/>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9"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p:titleStyle>
    <p:bodyStyle>
      <a:lvl1pPr marL="342900" indent="-342900" algn="l" rtl="0" eaLnBrk="0" fontAlgn="base" hangingPunct="0">
        <a:spcBef>
          <a:spcPct val="20000"/>
        </a:spcBef>
        <a:spcAft>
          <a:spcPct val="0"/>
        </a:spcAft>
        <a:buChar char="•"/>
        <a:defRPr sz="3200">
          <a:solidFill>
            <a:srgbClr val="3D2008"/>
          </a:solidFill>
          <a:latin typeface="Tahoma" pitchFamily="34" charset="0"/>
          <a:ea typeface="+mn-ea"/>
          <a:cs typeface="+mn-cs"/>
        </a:defRPr>
      </a:lvl1pPr>
      <a:lvl2pPr marL="742950" indent="-285750" algn="l" rtl="0" eaLnBrk="0" fontAlgn="base" hangingPunct="0">
        <a:spcBef>
          <a:spcPct val="20000"/>
        </a:spcBef>
        <a:spcAft>
          <a:spcPct val="0"/>
        </a:spcAft>
        <a:buChar char="–"/>
        <a:defRPr sz="2800">
          <a:solidFill>
            <a:srgbClr val="3D2008"/>
          </a:solidFill>
          <a:latin typeface="Tahoma" pitchFamily="34" charset="0"/>
          <a:ea typeface="+mn-ea"/>
        </a:defRPr>
      </a:lvl2pPr>
      <a:lvl3pPr marL="1143000" indent="-228600" algn="l" rtl="0" eaLnBrk="0" fontAlgn="base" hangingPunct="0">
        <a:spcBef>
          <a:spcPct val="20000"/>
        </a:spcBef>
        <a:spcAft>
          <a:spcPct val="0"/>
        </a:spcAft>
        <a:buChar char="•"/>
        <a:defRPr sz="2400">
          <a:solidFill>
            <a:srgbClr val="3D2008"/>
          </a:solidFill>
          <a:latin typeface="Tahoma" pitchFamily="34" charset="0"/>
          <a:ea typeface="+mn-ea"/>
        </a:defRPr>
      </a:lvl3pPr>
      <a:lvl4pPr marL="1600200" indent="-228600" algn="l" rtl="0" eaLnBrk="0" fontAlgn="base" hangingPunct="0">
        <a:spcBef>
          <a:spcPct val="20000"/>
        </a:spcBef>
        <a:spcAft>
          <a:spcPct val="0"/>
        </a:spcAft>
        <a:buChar char="–"/>
        <a:defRPr sz="2000">
          <a:solidFill>
            <a:srgbClr val="3D2008"/>
          </a:solidFill>
          <a:latin typeface="Tahoma" pitchFamily="34" charset="0"/>
          <a:ea typeface="+mn-ea"/>
        </a:defRPr>
      </a:lvl4pPr>
      <a:lvl5pPr marL="2057400" indent="-228600" algn="l" rtl="0" eaLnBrk="0" fontAlgn="base" hangingPunct="0">
        <a:spcBef>
          <a:spcPct val="20000"/>
        </a:spcBef>
        <a:spcAft>
          <a:spcPct val="0"/>
        </a:spcAft>
        <a:buChar char="»"/>
        <a:defRPr sz="2000">
          <a:solidFill>
            <a:srgbClr val="3D2008"/>
          </a:solidFill>
          <a:latin typeface="Tahoma" pitchFamily="34" charset="0"/>
          <a:ea typeface="+mn-ea"/>
        </a:defRPr>
      </a:lvl5pPr>
      <a:lvl6pPr marL="2514600" indent="-228600" algn="l" rtl="0" fontAlgn="base">
        <a:spcBef>
          <a:spcPct val="20000"/>
        </a:spcBef>
        <a:spcAft>
          <a:spcPct val="0"/>
        </a:spcAft>
        <a:buChar char="»"/>
        <a:defRPr sz="2000">
          <a:solidFill>
            <a:srgbClr val="3D2008"/>
          </a:solidFill>
          <a:latin typeface="+mn-lt"/>
          <a:ea typeface="+mn-ea"/>
        </a:defRPr>
      </a:lvl6pPr>
      <a:lvl7pPr marL="2971800" indent="-228600" algn="l" rtl="0" fontAlgn="base">
        <a:spcBef>
          <a:spcPct val="20000"/>
        </a:spcBef>
        <a:spcAft>
          <a:spcPct val="0"/>
        </a:spcAft>
        <a:buChar char="»"/>
        <a:defRPr sz="2000">
          <a:solidFill>
            <a:srgbClr val="3D2008"/>
          </a:solidFill>
          <a:latin typeface="+mn-lt"/>
          <a:ea typeface="+mn-ea"/>
        </a:defRPr>
      </a:lvl7pPr>
      <a:lvl8pPr marL="3429000" indent="-228600" algn="l" rtl="0" fontAlgn="base">
        <a:spcBef>
          <a:spcPct val="20000"/>
        </a:spcBef>
        <a:spcAft>
          <a:spcPct val="0"/>
        </a:spcAft>
        <a:buChar char="»"/>
        <a:defRPr sz="2000">
          <a:solidFill>
            <a:srgbClr val="3D2008"/>
          </a:solidFill>
          <a:latin typeface="+mn-lt"/>
          <a:ea typeface="+mn-ea"/>
        </a:defRPr>
      </a:lvl8pPr>
      <a:lvl9pPr marL="3886200" indent="-228600" algn="l" rtl="0" fontAlgn="base">
        <a:spcBef>
          <a:spcPct val="20000"/>
        </a:spcBef>
        <a:spcAft>
          <a:spcPct val="0"/>
        </a:spcAft>
        <a:buChar char="»"/>
        <a:defRPr sz="2000">
          <a:solidFill>
            <a:srgbClr val="3D2008"/>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D6382C66-8BF8-F541-A8D9-1558760DE3EA}"/>
              </a:ext>
            </a:extLst>
          </p:cNvPr>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a:extLst>
              <a:ext uri="{FF2B5EF4-FFF2-40B4-BE49-F238E27FC236}">
                <a16:creationId xmlns:a16="http://schemas.microsoft.com/office/drawing/2014/main" id="{87E9F45A-9F12-2C45-9ECA-ABE3C8D2E941}"/>
              </a:ext>
            </a:extLst>
          </p:cNvPr>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3" name="Picture 7">
            <a:extLst>
              <a:ext uri="{FF2B5EF4-FFF2-40B4-BE49-F238E27FC236}">
                <a16:creationId xmlns:a16="http://schemas.microsoft.com/office/drawing/2014/main" id="{16EB3810-5604-BB48-ADFF-F73E0B16A61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73963" y="5805488"/>
            <a:ext cx="998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3BACCF"/>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rtl="0" eaLnBrk="0" fontAlgn="base" hangingPunct="0">
        <a:spcBef>
          <a:spcPct val="0"/>
        </a:spcBef>
        <a:spcAft>
          <a:spcPct val="0"/>
        </a:spcAft>
        <a:defRPr sz="4400">
          <a:solidFill>
            <a:srgbClr val="71BF4B"/>
          </a:solidFill>
          <a:latin typeface="+mj-lt"/>
          <a:ea typeface="ＭＳ Ｐゴシック" charset="0"/>
          <a:cs typeface="+mj-cs"/>
        </a:defRPr>
      </a:lvl1pPr>
      <a:lvl2pPr algn="ctr" rtl="0" eaLnBrk="0" fontAlgn="base" hangingPunct="0">
        <a:spcBef>
          <a:spcPct val="0"/>
        </a:spcBef>
        <a:spcAft>
          <a:spcPct val="0"/>
        </a:spcAft>
        <a:defRPr sz="4400">
          <a:solidFill>
            <a:srgbClr val="71BF4B"/>
          </a:solidFill>
          <a:latin typeface="Tahoma" pitchFamily="34" charset="0"/>
          <a:ea typeface="ＭＳ Ｐゴシック" charset="0"/>
          <a:cs typeface="Arial" charset="0"/>
        </a:defRPr>
      </a:lvl2pPr>
      <a:lvl3pPr algn="ctr" rtl="0" eaLnBrk="0" fontAlgn="base" hangingPunct="0">
        <a:spcBef>
          <a:spcPct val="0"/>
        </a:spcBef>
        <a:spcAft>
          <a:spcPct val="0"/>
        </a:spcAft>
        <a:defRPr sz="4400">
          <a:solidFill>
            <a:srgbClr val="71BF4B"/>
          </a:solidFill>
          <a:latin typeface="Tahoma" pitchFamily="34" charset="0"/>
          <a:ea typeface="ＭＳ Ｐゴシック" charset="0"/>
          <a:cs typeface="Arial" charset="0"/>
        </a:defRPr>
      </a:lvl3pPr>
      <a:lvl4pPr algn="ctr" rtl="0" eaLnBrk="0" fontAlgn="base" hangingPunct="0">
        <a:spcBef>
          <a:spcPct val="0"/>
        </a:spcBef>
        <a:spcAft>
          <a:spcPct val="0"/>
        </a:spcAft>
        <a:defRPr sz="4400">
          <a:solidFill>
            <a:srgbClr val="71BF4B"/>
          </a:solidFill>
          <a:latin typeface="Tahoma" pitchFamily="34" charset="0"/>
          <a:ea typeface="ＭＳ Ｐゴシック" charset="0"/>
          <a:cs typeface="Arial" charset="0"/>
        </a:defRPr>
      </a:lvl4pPr>
      <a:lvl5pPr algn="ctr" rtl="0" eaLnBrk="0" fontAlgn="base" hangingPunct="0">
        <a:spcBef>
          <a:spcPct val="0"/>
        </a:spcBef>
        <a:spcAft>
          <a:spcPct val="0"/>
        </a:spcAft>
        <a:defRPr sz="4400">
          <a:solidFill>
            <a:srgbClr val="71BF4B"/>
          </a:solidFill>
          <a:latin typeface="Tahoma" pitchFamily="34" charset="0"/>
          <a:ea typeface="ＭＳ Ｐゴシック" charset="0"/>
          <a:cs typeface="Arial" charset="0"/>
        </a:defRPr>
      </a:lvl5pPr>
      <a:lvl6pPr marL="457200" algn="ctr" rtl="0" fontAlgn="base">
        <a:spcBef>
          <a:spcPct val="0"/>
        </a:spcBef>
        <a:spcAft>
          <a:spcPct val="0"/>
        </a:spcAft>
        <a:defRPr sz="4400">
          <a:solidFill>
            <a:srgbClr val="71BF4B"/>
          </a:solidFill>
          <a:latin typeface="Tahoma" pitchFamily="34" charset="0"/>
          <a:cs typeface="Arial" charset="0"/>
        </a:defRPr>
      </a:lvl6pPr>
      <a:lvl7pPr marL="914400" algn="ctr" rtl="0" fontAlgn="base">
        <a:spcBef>
          <a:spcPct val="0"/>
        </a:spcBef>
        <a:spcAft>
          <a:spcPct val="0"/>
        </a:spcAft>
        <a:defRPr sz="4400">
          <a:solidFill>
            <a:srgbClr val="71BF4B"/>
          </a:solidFill>
          <a:latin typeface="Tahoma" pitchFamily="34" charset="0"/>
          <a:cs typeface="Arial" charset="0"/>
        </a:defRPr>
      </a:lvl7pPr>
      <a:lvl8pPr marL="1371600" algn="ctr" rtl="0" fontAlgn="base">
        <a:spcBef>
          <a:spcPct val="0"/>
        </a:spcBef>
        <a:spcAft>
          <a:spcPct val="0"/>
        </a:spcAft>
        <a:defRPr sz="4400">
          <a:solidFill>
            <a:srgbClr val="71BF4B"/>
          </a:solidFill>
          <a:latin typeface="Tahoma" pitchFamily="34" charset="0"/>
          <a:cs typeface="Arial" charset="0"/>
        </a:defRPr>
      </a:lvl8pPr>
      <a:lvl9pPr marL="1828800" algn="ctr" rtl="0" fontAlgn="base">
        <a:spcBef>
          <a:spcPct val="0"/>
        </a:spcBef>
        <a:spcAft>
          <a:spcPct val="0"/>
        </a:spcAft>
        <a:defRPr sz="4400">
          <a:solidFill>
            <a:srgbClr val="71BF4B"/>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497D3701-B337-0044-B282-C52C157F11B6}"/>
              </a:ext>
            </a:extLst>
          </p:cNvPr>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4">
            <a:extLst>
              <a:ext uri="{FF2B5EF4-FFF2-40B4-BE49-F238E27FC236}">
                <a16:creationId xmlns:a16="http://schemas.microsoft.com/office/drawing/2014/main" id="{C8B5DEEB-AACE-5743-9F0E-2FF2C11FC118}"/>
              </a:ext>
            </a:extLst>
          </p:cNvPr>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7" name="Picture 6">
            <a:extLst>
              <a:ext uri="{FF2B5EF4-FFF2-40B4-BE49-F238E27FC236}">
                <a16:creationId xmlns:a16="http://schemas.microsoft.com/office/drawing/2014/main" id="{4948EA4B-6A40-F047-8705-8ECF56CAA98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73963" y="5805488"/>
            <a:ext cx="998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3BACCF"/>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rtl="0" eaLnBrk="0" fontAlgn="base" hangingPunct="0">
        <a:spcBef>
          <a:spcPct val="0"/>
        </a:spcBef>
        <a:spcAft>
          <a:spcPct val="0"/>
        </a:spcAft>
        <a:defRPr sz="4400">
          <a:solidFill>
            <a:srgbClr val="3BACCF"/>
          </a:solidFill>
          <a:latin typeface="+mj-lt"/>
          <a:ea typeface="ＭＳ Ｐゴシック" charset="0"/>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2pPr>
      <a:lvl3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3pPr>
      <a:lvl4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4pPr>
      <a:lvl5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5pPr>
      <a:lvl6pPr marL="457200" algn="ctr" rtl="0" fontAlgn="base">
        <a:spcBef>
          <a:spcPct val="0"/>
        </a:spcBef>
        <a:spcAft>
          <a:spcPct val="0"/>
        </a:spcAft>
        <a:defRPr sz="4400">
          <a:solidFill>
            <a:srgbClr val="3BACCF"/>
          </a:solidFill>
          <a:latin typeface="Tahoma" pitchFamily="34" charset="0"/>
          <a:cs typeface="Arial" charset="0"/>
        </a:defRPr>
      </a:lvl6pPr>
      <a:lvl7pPr marL="914400" algn="ctr" rtl="0" fontAlgn="base">
        <a:spcBef>
          <a:spcPct val="0"/>
        </a:spcBef>
        <a:spcAft>
          <a:spcPct val="0"/>
        </a:spcAft>
        <a:defRPr sz="4400">
          <a:solidFill>
            <a:srgbClr val="3BACCF"/>
          </a:solidFill>
          <a:latin typeface="Tahoma" pitchFamily="34" charset="0"/>
          <a:cs typeface="Arial" charset="0"/>
        </a:defRPr>
      </a:lvl7pPr>
      <a:lvl8pPr marL="1371600" algn="ctr" rtl="0" fontAlgn="base">
        <a:spcBef>
          <a:spcPct val="0"/>
        </a:spcBef>
        <a:spcAft>
          <a:spcPct val="0"/>
        </a:spcAft>
        <a:defRPr sz="4400">
          <a:solidFill>
            <a:srgbClr val="3BACCF"/>
          </a:solidFill>
          <a:latin typeface="Tahoma" pitchFamily="34" charset="0"/>
          <a:cs typeface="Arial" charset="0"/>
        </a:defRPr>
      </a:lvl8pPr>
      <a:lvl9pPr marL="1828800" algn="ctr" rtl="0" fontAlgn="base">
        <a:spcBef>
          <a:spcPct val="0"/>
        </a:spcBef>
        <a:spcAft>
          <a:spcPct val="0"/>
        </a:spcAft>
        <a:defRPr sz="4400">
          <a:solidFill>
            <a:srgbClr val="3BACCF"/>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D0BA1604-5B20-714D-853F-72EA5C0C7825}"/>
              </a:ext>
            </a:extLst>
          </p:cNvPr>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4">
            <a:extLst>
              <a:ext uri="{FF2B5EF4-FFF2-40B4-BE49-F238E27FC236}">
                <a16:creationId xmlns:a16="http://schemas.microsoft.com/office/drawing/2014/main" id="{4D5E1F86-7376-884B-9EC1-11869D1D4222}"/>
              </a:ext>
            </a:extLst>
          </p:cNvPr>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01" name="Picture 6">
            <a:extLst>
              <a:ext uri="{FF2B5EF4-FFF2-40B4-BE49-F238E27FC236}">
                <a16:creationId xmlns:a16="http://schemas.microsoft.com/office/drawing/2014/main" id="{62973282-5C75-2D4E-B42A-1C6B28976D3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73963" y="5805488"/>
            <a:ext cx="998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3BACCF"/>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a:solidFill>
            <a:srgbClr val="3BACCF"/>
          </a:solidFill>
          <a:latin typeface="+mj-lt"/>
          <a:ea typeface="ＭＳ Ｐゴシック" charset="0"/>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2pPr>
      <a:lvl3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3pPr>
      <a:lvl4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4pPr>
      <a:lvl5pPr algn="ctr" rtl="0" eaLnBrk="0" fontAlgn="base" hangingPunct="0">
        <a:spcBef>
          <a:spcPct val="0"/>
        </a:spcBef>
        <a:spcAft>
          <a:spcPct val="0"/>
        </a:spcAft>
        <a:defRPr sz="4400">
          <a:solidFill>
            <a:srgbClr val="3BACCF"/>
          </a:solidFill>
          <a:latin typeface="Tahoma" pitchFamily="34" charset="0"/>
          <a:ea typeface="ＭＳ Ｐゴシック" charset="0"/>
          <a:cs typeface="Arial" charset="0"/>
        </a:defRPr>
      </a:lvl5pPr>
      <a:lvl6pPr marL="457200" algn="ctr" rtl="0" fontAlgn="base">
        <a:spcBef>
          <a:spcPct val="0"/>
        </a:spcBef>
        <a:spcAft>
          <a:spcPct val="0"/>
        </a:spcAft>
        <a:defRPr sz="4400">
          <a:solidFill>
            <a:srgbClr val="3BACCF"/>
          </a:solidFill>
          <a:latin typeface="Tahoma" pitchFamily="34" charset="0"/>
          <a:cs typeface="Arial" charset="0"/>
        </a:defRPr>
      </a:lvl6pPr>
      <a:lvl7pPr marL="914400" algn="ctr" rtl="0" fontAlgn="base">
        <a:spcBef>
          <a:spcPct val="0"/>
        </a:spcBef>
        <a:spcAft>
          <a:spcPct val="0"/>
        </a:spcAft>
        <a:defRPr sz="4400">
          <a:solidFill>
            <a:srgbClr val="3BACCF"/>
          </a:solidFill>
          <a:latin typeface="Tahoma" pitchFamily="34" charset="0"/>
          <a:cs typeface="Arial" charset="0"/>
        </a:defRPr>
      </a:lvl7pPr>
      <a:lvl8pPr marL="1371600" algn="ctr" rtl="0" fontAlgn="base">
        <a:spcBef>
          <a:spcPct val="0"/>
        </a:spcBef>
        <a:spcAft>
          <a:spcPct val="0"/>
        </a:spcAft>
        <a:defRPr sz="4400">
          <a:solidFill>
            <a:srgbClr val="3BACCF"/>
          </a:solidFill>
          <a:latin typeface="Tahoma" pitchFamily="34" charset="0"/>
          <a:cs typeface="Arial" charset="0"/>
        </a:defRPr>
      </a:lvl8pPr>
      <a:lvl9pPr marL="1828800" algn="ctr" rtl="0" fontAlgn="base">
        <a:spcBef>
          <a:spcPct val="0"/>
        </a:spcBef>
        <a:spcAft>
          <a:spcPct val="0"/>
        </a:spcAft>
        <a:defRPr sz="4400">
          <a:solidFill>
            <a:srgbClr val="3BACCF"/>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3475721-393A-9946-AB38-AF742870FEF6}"/>
              </a:ext>
            </a:extLst>
          </p:cNvPr>
          <p:cNvSpPr>
            <a:spLocks noGrp="1"/>
          </p:cNvSpPr>
          <p:nvPr>
            <p:ph type="ctrTitle"/>
          </p:nvPr>
        </p:nvSpPr>
        <p:spPr>
          <a:xfrm>
            <a:off x="755576" y="1196752"/>
            <a:ext cx="7777162" cy="2189162"/>
          </a:xfrm>
        </p:spPr>
        <p:txBody>
          <a:bodyPr/>
          <a:lstStyle/>
          <a:p>
            <a:r>
              <a:rPr lang="it-IT" sz="4000" b="1" dirty="0" err="1"/>
              <a:t>Trusted</a:t>
            </a:r>
            <a:r>
              <a:rPr lang="it-IT" sz="4000" b="1" dirty="0"/>
              <a:t> Data </a:t>
            </a:r>
            <a:r>
              <a:rPr lang="it-IT" sz="4000" b="1" dirty="0" err="1"/>
              <a:t>Forever</a:t>
            </a:r>
            <a:r>
              <a:rPr lang="it-IT" sz="4000" b="1" dirty="0"/>
              <a:t>: </a:t>
            </a:r>
            <a:br>
              <a:rPr lang="it-IT" sz="4000" b="1" dirty="0"/>
            </a:br>
            <a:r>
              <a:rPr lang="it-IT" sz="4000" b="1" dirty="0" err="1"/>
              <a:t>Is</a:t>
            </a:r>
            <a:r>
              <a:rPr lang="it-IT" sz="4000" b="1" dirty="0"/>
              <a:t> AI the </a:t>
            </a:r>
            <a:r>
              <a:rPr lang="it-IT" sz="4000" b="1" dirty="0" err="1"/>
              <a:t>Answer</a:t>
            </a:r>
            <a:r>
              <a:rPr lang="it-IT" sz="4000" b="1" dirty="0"/>
              <a:t>?</a:t>
            </a:r>
            <a:endParaRPr lang="en-CA" altLang="en-US" sz="4000" b="1" dirty="0">
              <a:solidFill>
                <a:srgbClr val="92D050"/>
              </a:solidFill>
            </a:endParaRPr>
          </a:p>
        </p:txBody>
      </p:sp>
      <p:sp>
        <p:nvSpPr>
          <p:cNvPr id="2" name="CasellaDiTesto 1">
            <a:extLst>
              <a:ext uri="{FF2B5EF4-FFF2-40B4-BE49-F238E27FC236}">
                <a16:creationId xmlns:a16="http://schemas.microsoft.com/office/drawing/2014/main" id="{8F1BBF6A-41A7-8448-A48F-A09E7378797F}"/>
              </a:ext>
            </a:extLst>
          </p:cNvPr>
          <p:cNvSpPr txBox="1"/>
          <p:nvPr/>
        </p:nvSpPr>
        <p:spPr>
          <a:xfrm>
            <a:off x="755576" y="2868315"/>
            <a:ext cx="7515840" cy="3724096"/>
          </a:xfrm>
          <a:prstGeom prst="rect">
            <a:avLst/>
          </a:prstGeom>
          <a:noFill/>
        </p:spPr>
        <p:txBody>
          <a:bodyPr wrap="none" rtlCol="0">
            <a:spAutoFit/>
          </a:bodyPr>
          <a:lstStyle/>
          <a:p>
            <a:br>
              <a:rPr lang="it-IT" sz="1200" dirty="0"/>
            </a:br>
            <a:endParaRPr lang="it-IT" sz="1200" dirty="0"/>
          </a:p>
          <a:p>
            <a:r>
              <a:rPr lang="it-IT" sz="1600" b="1" dirty="0">
                <a:solidFill>
                  <a:schemeClr val="tx1">
                    <a:lumMod val="50000"/>
                    <a:lumOff val="50000"/>
                  </a:schemeClr>
                </a:solidFill>
              </a:rPr>
              <a:t>Emanuele Frontoni</a:t>
            </a:r>
            <a:r>
              <a:rPr lang="it-IT" sz="1600" b="1" i="1" baseline="30000" dirty="0">
                <a:solidFill>
                  <a:schemeClr val="tx1">
                    <a:lumMod val="50000"/>
                    <a:lumOff val="50000"/>
                  </a:schemeClr>
                </a:solidFill>
              </a:rPr>
              <a:t>1</a:t>
            </a:r>
            <a:r>
              <a:rPr lang="it-IT" sz="1600" b="1" dirty="0">
                <a:solidFill>
                  <a:schemeClr val="tx1">
                    <a:lumMod val="50000"/>
                    <a:lumOff val="50000"/>
                  </a:schemeClr>
                </a:solidFill>
              </a:rPr>
              <a:t>, Marina Paolanti</a:t>
            </a:r>
            <a:r>
              <a:rPr lang="it-IT" sz="1600" b="1" i="1" baseline="30000" dirty="0">
                <a:solidFill>
                  <a:schemeClr val="tx1">
                    <a:lumMod val="50000"/>
                    <a:lumOff val="50000"/>
                  </a:schemeClr>
                </a:solidFill>
              </a:rPr>
              <a:t>1</a:t>
            </a:r>
            <a:r>
              <a:rPr lang="it-IT" sz="1600" b="1" dirty="0">
                <a:solidFill>
                  <a:schemeClr val="tx1">
                    <a:lumMod val="50000"/>
                    <a:lumOff val="50000"/>
                  </a:schemeClr>
                </a:solidFill>
              </a:rPr>
              <a:t>, Tracey P. Lauriault</a:t>
            </a:r>
            <a:r>
              <a:rPr lang="it-IT" sz="1600" b="1" i="1" baseline="30000" dirty="0">
                <a:solidFill>
                  <a:schemeClr val="tx1">
                    <a:lumMod val="50000"/>
                    <a:lumOff val="50000"/>
                  </a:schemeClr>
                </a:solidFill>
              </a:rPr>
              <a:t>2</a:t>
            </a:r>
            <a:r>
              <a:rPr lang="it-IT" sz="1600" b="1" dirty="0">
                <a:solidFill>
                  <a:schemeClr val="tx1">
                    <a:lumMod val="50000"/>
                    <a:lumOff val="50000"/>
                  </a:schemeClr>
                </a:solidFill>
              </a:rPr>
              <a:t>, Michael Stiber</a:t>
            </a:r>
            <a:r>
              <a:rPr lang="it-IT" sz="1600" b="1" i="1" baseline="30000" dirty="0">
                <a:solidFill>
                  <a:schemeClr val="tx1">
                    <a:lumMod val="50000"/>
                    <a:lumOff val="50000"/>
                  </a:schemeClr>
                </a:solidFill>
              </a:rPr>
              <a:t>3</a:t>
            </a:r>
            <a:r>
              <a:rPr lang="it-IT" sz="1600" b="1" dirty="0">
                <a:solidFill>
                  <a:schemeClr val="tx1">
                    <a:lumMod val="50000"/>
                    <a:lumOff val="50000"/>
                  </a:schemeClr>
                </a:solidFill>
              </a:rPr>
              <a:t>, </a:t>
            </a:r>
          </a:p>
          <a:p>
            <a:r>
              <a:rPr lang="it-IT" sz="1600" b="1" dirty="0">
                <a:solidFill>
                  <a:schemeClr val="tx1">
                    <a:lumMod val="50000"/>
                    <a:lumOff val="50000"/>
                  </a:schemeClr>
                </a:solidFill>
              </a:rPr>
              <a:t>Luciana Duranti</a:t>
            </a:r>
            <a:r>
              <a:rPr lang="it-IT" sz="1600" b="1" i="1" baseline="30000" dirty="0">
                <a:solidFill>
                  <a:schemeClr val="tx1">
                    <a:lumMod val="50000"/>
                    <a:lumOff val="50000"/>
                  </a:schemeClr>
                </a:solidFill>
              </a:rPr>
              <a:t>4</a:t>
            </a:r>
            <a:r>
              <a:rPr lang="it-IT" sz="1600" b="1" i="1" dirty="0">
                <a:solidFill>
                  <a:schemeClr val="tx1">
                    <a:lumMod val="50000"/>
                    <a:lumOff val="50000"/>
                  </a:schemeClr>
                </a:solidFill>
              </a:rPr>
              <a:t> </a:t>
            </a:r>
            <a:r>
              <a:rPr lang="it-IT" sz="1600" b="1" dirty="0">
                <a:solidFill>
                  <a:schemeClr val="tx1">
                    <a:lumMod val="50000"/>
                    <a:lumOff val="50000"/>
                  </a:schemeClr>
                </a:solidFill>
              </a:rPr>
              <a:t>and Muhammad Abdul-Mageed</a:t>
            </a:r>
            <a:r>
              <a:rPr lang="it-IT" sz="1600" b="1" i="1" baseline="30000" dirty="0">
                <a:solidFill>
                  <a:schemeClr val="tx1">
                    <a:lumMod val="50000"/>
                    <a:lumOff val="50000"/>
                  </a:schemeClr>
                </a:solidFill>
              </a:rPr>
              <a:t>5</a:t>
            </a:r>
            <a:r>
              <a:rPr lang="it-IT" sz="1600" b="1" i="1" dirty="0">
                <a:solidFill>
                  <a:schemeClr val="tx1">
                    <a:lumMod val="50000"/>
                    <a:lumOff val="50000"/>
                  </a:schemeClr>
                </a:solidFill>
              </a:rPr>
              <a:t> </a:t>
            </a:r>
          </a:p>
          <a:p>
            <a:endParaRPr lang="it-IT" sz="1600" b="1" dirty="0">
              <a:solidFill>
                <a:schemeClr val="tx1">
                  <a:lumMod val="50000"/>
                  <a:lumOff val="50000"/>
                </a:schemeClr>
              </a:solidFill>
            </a:endParaRPr>
          </a:p>
          <a:p>
            <a:r>
              <a:rPr lang="it-IT" sz="1200" i="1" dirty="0"/>
              <a:t>1 VRAI Vision </a:t>
            </a:r>
            <a:r>
              <a:rPr lang="it-IT" sz="1200" i="1" dirty="0" err="1"/>
              <a:t>Robotics</a:t>
            </a:r>
            <a:r>
              <a:rPr lang="it-IT" sz="1200" i="1" dirty="0"/>
              <a:t> and </a:t>
            </a:r>
            <a:r>
              <a:rPr lang="it-IT" sz="1200" i="1" dirty="0" err="1"/>
              <a:t>Artificial</a:t>
            </a:r>
            <a:r>
              <a:rPr lang="it-IT" sz="1200" i="1" dirty="0"/>
              <a:t> Intelligence Lab, </a:t>
            </a:r>
            <a:r>
              <a:rPr lang="it-IT" sz="1200" i="1" dirty="0" err="1"/>
              <a:t>University</a:t>
            </a:r>
            <a:r>
              <a:rPr lang="it-IT" sz="1200" i="1" dirty="0"/>
              <a:t> of Macerata, </a:t>
            </a:r>
            <a:r>
              <a:rPr lang="it-IT" sz="1200" i="1" dirty="0" err="1"/>
              <a:t>Italy</a:t>
            </a:r>
            <a:r>
              <a:rPr lang="it-IT" sz="1200" i="1" dirty="0"/>
              <a:t> </a:t>
            </a:r>
            <a:endParaRPr lang="it-IT" sz="1200" dirty="0"/>
          </a:p>
          <a:p>
            <a:r>
              <a:rPr lang="it-IT" sz="1200" i="1" dirty="0"/>
              <a:t>2 Critical Media and Big Data Lab, </a:t>
            </a:r>
            <a:r>
              <a:rPr lang="it-IT" sz="1200" i="1" dirty="0" err="1"/>
              <a:t>Carleton</a:t>
            </a:r>
            <a:r>
              <a:rPr lang="it-IT" sz="1200" i="1" dirty="0"/>
              <a:t> </a:t>
            </a:r>
            <a:r>
              <a:rPr lang="it-IT" sz="1200" i="1" dirty="0" err="1"/>
              <a:t>University</a:t>
            </a:r>
            <a:r>
              <a:rPr lang="it-IT" sz="1200" i="1" dirty="0"/>
              <a:t>, Ottawa, ON K1S 5B6, Canada </a:t>
            </a:r>
            <a:endParaRPr lang="it-IT" sz="1200" dirty="0"/>
          </a:p>
          <a:p>
            <a:r>
              <a:rPr lang="it-IT" sz="1200" i="1" dirty="0"/>
              <a:t>3 </a:t>
            </a:r>
            <a:r>
              <a:rPr lang="it-IT" sz="1200" i="1" dirty="0" err="1"/>
              <a:t>Intelligent</a:t>
            </a:r>
            <a:r>
              <a:rPr lang="it-IT" sz="1200" i="1" dirty="0"/>
              <a:t> Networks Lab, </a:t>
            </a:r>
            <a:r>
              <a:rPr lang="it-IT" sz="1200" i="1" dirty="0" err="1"/>
              <a:t>University</a:t>
            </a:r>
            <a:r>
              <a:rPr lang="it-IT" sz="1200" i="1" dirty="0"/>
              <a:t> of Washington </a:t>
            </a:r>
            <a:r>
              <a:rPr lang="it-IT" sz="1200" i="1" dirty="0" err="1"/>
              <a:t>Bothell</a:t>
            </a:r>
            <a:r>
              <a:rPr lang="it-IT" sz="1200" i="1" dirty="0"/>
              <a:t>, WA, USA </a:t>
            </a:r>
            <a:endParaRPr lang="it-IT" sz="1200" dirty="0"/>
          </a:p>
          <a:p>
            <a:r>
              <a:rPr lang="it-IT" sz="1200" i="1" dirty="0"/>
              <a:t>4 </a:t>
            </a:r>
            <a:r>
              <a:rPr lang="it-IT" sz="1200" i="1" dirty="0" err="1"/>
              <a:t>InterPARES</a:t>
            </a:r>
            <a:r>
              <a:rPr lang="it-IT" sz="1200" i="1" dirty="0"/>
              <a:t> Lab, </a:t>
            </a:r>
            <a:r>
              <a:rPr lang="it-IT" sz="1200" i="1" dirty="0" err="1"/>
              <a:t>University</a:t>
            </a:r>
            <a:r>
              <a:rPr lang="it-IT" sz="1200" i="1" dirty="0"/>
              <a:t> of </a:t>
            </a:r>
            <a:r>
              <a:rPr lang="it-IT" sz="1200" i="1" dirty="0" err="1"/>
              <a:t>British</a:t>
            </a:r>
            <a:r>
              <a:rPr lang="it-IT" sz="1200" i="1" dirty="0"/>
              <a:t> Columbia, Vancouver, BC V6T 1Z4, Canada </a:t>
            </a:r>
            <a:endParaRPr lang="it-IT" sz="1200" dirty="0"/>
          </a:p>
          <a:p>
            <a:r>
              <a:rPr lang="it-IT" sz="1200" i="1" dirty="0"/>
              <a:t>5 NLP and ML Lab, </a:t>
            </a:r>
            <a:r>
              <a:rPr lang="it-IT" sz="1200" i="1" dirty="0" err="1"/>
              <a:t>University</a:t>
            </a:r>
            <a:r>
              <a:rPr lang="it-IT" sz="1200" i="1" dirty="0"/>
              <a:t> of </a:t>
            </a:r>
            <a:r>
              <a:rPr lang="it-IT" sz="1200" i="1" dirty="0" err="1"/>
              <a:t>British</a:t>
            </a:r>
            <a:r>
              <a:rPr lang="it-IT" sz="1200" i="1" dirty="0"/>
              <a:t> Columbia, Vancouver, BC V6T 1Z4, Canada </a:t>
            </a:r>
          </a:p>
          <a:p>
            <a:endParaRPr lang="it-IT" sz="1200" i="1" dirty="0"/>
          </a:p>
          <a:p>
            <a:endParaRPr lang="it-IT" sz="1200" i="1" dirty="0"/>
          </a:p>
          <a:p>
            <a:endParaRPr lang="it-IT" sz="1200" i="1" dirty="0"/>
          </a:p>
          <a:p>
            <a:endParaRPr lang="it-IT" sz="1200" i="1" dirty="0"/>
          </a:p>
          <a:p>
            <a:r>
              <a:rPr lang="it-IT" sz="1600" dirty="0"/>
              <a:t>6th International workshop on Data Analytics </a:t>
            </a:r>
            <a:r>
              <a:rPr lang="it-IT" sz="1600" dirty="0" err="1"/>
              <a:t>solutions</a:t>
            </a:r>
            <a:r>
              <a:rPr lang="it-IT" sz="1600" dirty="0"/>
              <a:t> for Real-</a:t>
            </a:r>
            <a:r>
              <a:rPr lang="it-IT" sz="1600" dirty="0" err="1"/>
              <a:t>LIfe</a:t>
            </a:r>
            <a:r>
              <a:rPr lang="it-IT" sz="1600" dirty="0"/>
              <a:t> </a:t>
            </a:r>
            <a:r>
              <a:rPr lang="it-IT" sz="1600" dirty="0" err="1"/>
              <a:t>APplications</a:t>
            </a:r>
            <a:r>
              <a:rPr lang="it-IT" sz="1600" dirty="0"/>
              <a:t> </a:t>
            </a:r>
          </a:p>
          <a:p>
            <a:r>
              <a:rPr lang="it-IT" sz="1600" dirty="0"/>
              <a:t>29th March-1st April, 2022 </a:t>
            </a:r>
            <a:r>
              <a:rPr lang="it-IT" sz="1600" dirty="0" err="1"/>
              <a:t>Edinburgh</a:t>
            </a:r>
            <a:r>
              <a:rPr lang="it-IT" sz="1600" dirty="0"/>
              <a:t>, UK</a:t>
            </a:r>
          </a:p>
          <a:p>
            <a:endParaRPr lang="it-IT" sz="1200" dirty="0"/>
          </a:p>
          <a:p>
            <a:endParaRPr lang="it-IT" sz="1200" dirty="0"/>
          </a:p>
        </p:txBody>
      </p:sp>
      <p:pic>
        <p:nvPicPr>
          <p:cNvPr id="1026" name="Picture 2" descr="EDBT-ICDT-Edinburgh">
            <a:extLst>
              <a:ext uri="{FF2B5EF4-FFF2-40B4-BE49-F238E27FC236}">
                <a16:creationId xmlns:a16="http://schemas.microsoft.com/office/drawing/2014/main" id="{23366349-DE26-5E43-A2F9-636345D5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4664"/>
            <a:ext cx="154704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323528" y="188640"/>
            <a:ext cx="8568952" cy="1143000"/>
          </a:xfrm>
        </p:spPr>
        <p:txBody>
          <a:bodyPr/>
          <a:lstStyle/>
          <a:p>
            <a:pPr eaLnBrk="1" hangingPunct="1">
              <a:defRPr/>
            </a:pPr>
            <a:r>
              <a:rPr lang="en-CA" sz="3200" dirty="0"/>
              <a:t>THE SIGNUM: A USEFUL MARKER</a:t>
            </a:r>
          </a:p>
        </p:txBody>
      </p:sp>
      <p:sp>
        <p:nvSpPr>
          <p:cNvPr id="2" name="Content Placeholder 1">
            <a:extLst>
              <a:ext uri="{FF2B5EF4-FFF2-40B4-BE49-F238E27FC236}">
                <a16:creationId xmlns:a16="http://schemas.microsoft.com/office/drawing/2014/main" id="{3843EEB1-8907-724D-871C-62BAEADFC8FF}"/>
              </a:ext>
            </a:extLst>
          </p:cNvPr>
          <p:cNvSpPr>
            <a:spLocks noGrp="1"/>
          </p:cNvSpPr>
          <p:nvPr>
            <p:ph idx="1"/>
          </p:nvPr>
        </p:nvSpPr>
        <p:spPr>
          <a:xfrm>
            <a:off x="179512" y="1412776"/>
            <a:ext cx="8640960" cy="2808312"/>
          </a:xfrm>
        </p:spPr>
        <p:txBody>
          <a:bodyPr/>
          <a:lstStyle/>
          <a:p>
            <a:pPr algn="just"/>
            <a:r>
              <a:rPr lang="en-GB" sz="2000" dirty="0"/>
              <a:t>The signum or Notarial sign is a specific and personal drawn mark used by a single notary before his signature.</a:t>
            </a:r>
          </a:p>
          <a:p>
            <a:pPr algn="just"/>
            <a:r>
              <a:rPr lang="en-GB" sz="2000" dirty="0"/>
              <a:t>Identifying the signum means that every notary could be recognised and tracked in a virtually infinite series of documents.</a:t>
            </a:r>
          </a:p>
          <a:p>
            <a:pPr algn="just"/>
            <a:r>
              <a:rPr lang="en-GB" sz="2000" dirty="0"/>
              <a:t>The AI will contribute either in create a library of signa and investigate their less visible features.</a:t>
            </a:r>
          </a:p>
          <a:p>
            <a:pPr>
              <a:defRPr/>
            </a:pPr>
            <a:endParaRPr lang="en-US" sz="2000" dirty="0">
              <a:ea typeface="ＭＳ Ｐゴシック" panose="020B0600070205080204" pitchFamily="34" charset="-128"/>
            </a:endParaRPr>
          </a:p>
        </p:txBody>
      </p:sp>
      <p:pic>
        <p:nvPicPr>
          <p:cNvPr id="5" name="Immagine 4">
            <a:extLst>
              <a:ext uri="{FF2B5EF4-FFF2-40B4-BE49-F238E27FC236}">
                <a16:creationId xmlns:a16="http://schemas.microsoft.com/office/drawing/2014/main" id="{EF9C9FB6-0FB7-7744-B745-B11B44B6B0E0}"/>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952418" y="4319907"/>
            <a:ext cx="1433784" cy="1411726"/>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5EE2525B-1D83-B346-A096-2389CF5B6D75}"/>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793636" y="4319907"/>
            <a:ext cx="771955" cy="1411726"/>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55317DEE-A336-1F41-8B68-CC5D042080EF}"/>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4139952" y="4365104"/>
            <a:ext cx="1295693" cy="1411726"/>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DBD33D61-2AB8-3142-A005-FFC49C1AA9E5}"/>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6010007" y="4319907"/>
            <a:ext cx="2188967" cy="1411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7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561FBAE-D137-3344-B6B5-96C6F8265359}"/>
              </a:ext>
            </a:extLst>
          </p:cNvPr>
          <p:cNvPicPr>
            <a:picLocks noChangeAspect="1"/>
          </p:cNvPicPr>
          <p:nvPr/>
        </p:nvPicPr>
        <p:blipFill>
          <a:blip r:embed="rId2">
            <a:duotone>
              <a:schemeClr val="bg2">
                <a:shade val="45000"/>
                <a:satMod val="135000"/>
              </a:schemeClr>
              <a:prstClr val="white"/>
            </a:duotone>
          </a:blip>
          <a:stretch>
            <a:fillRect/>
          </a:stretch>
        </p:blipFill>
        <p:spPr>
          <a:xfrm>
            <a:off x="5868144" y="2276872"/>
            <a:ext cx="2708622" cy="38548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467544" y="476672"/>
            <a:ext cx="8229600" cy="1143000"/>
          </a:xfrm>
        </p:spPr>
        <p:txBody>
          <a:bodyPr/>
          <a:lstStyle/>
          <a:p>
            <a:pPr eaLnBrk="1" hangingPunct="1">
              <a:defRPr/>
            </a:pPr>
            <a:r>
              <a:rPr lang="en-CA" sz="3200" dirty="0"/>
              <a:t>MAIN OBJECTIVE: </a:t>
            </a:r>
            <a:br>
              <a:rPr lang="en-CA" sz="3200" dirty="0"/>
            </a:br>
            <a:r>
              <a:rPr lang="en-CA" sz="3200" dirty="0"/>
              <a:t>BUILDING UP A NOTARIAL MATRICULA BEFORE AD 1350 </a:t>
            </a:r>
          </a:p>
        </p:txBody>
      </p:sp>
      <p:sp>
        <p:nvSpPr>
          <p:cNvPr id="2" name="Content Placeholder 1">
            <a:extLst>
              <a:ext uri="{FF2B5EF4-FFF2-40B4-BE49-F238E27FC236}">
                <a16:creationId xmlns:a16="http://schemas.microsoft.com/office/drawing/2014/main" id="{3843EEB1-8907-724D-871C-62BAEADFC8FF}"/>
              </a:ext>
            </a:extLst>
          </p:cNvPr>
          <p:cNvSpPr>
            <a:spLocks noGrp="1"/>
          </p:cNvSpPr>
          <p:nvPr>
            <p:ph idx="1"/>
          </p:nvPr>
        </p:nvSpPr>
        <p:spPr>
          <a:xfrm>
            <a:off x="32602" y="2492896"/>
            <a:ext cx="5616624" cy="3744416"/>
          </a:xfrm>
        </p:spPr>
        <p:txBody>
          <a:bodyPr/>
          <a:lstStyle/>
          <a:p>
            <a:pPr algn="just"/>
            <a:r>
              <a:rPr lang="en-GB" sz="2000" dirty="0"/>
              <a:t>The aim of the project is to use the AI to build up a Matricula of Milanese notaries of the twelfth and thirteenth centuries (in separate steps).</a:t>
            </a:r>
          </a:p>
          <a:p>
            <a:pPr algn="just"/>
            <a:r>
              <a:rPr lang="en-GB" sz="2000" dirty="0"/>
              <a:t>The progressive investigation of all the parchment documents of the </a:t>
            </a:r>
            <a:r>
              <a:rPr lang="en-GB" sz="2000" dirty="0" err="1"/>
              <a:t>ASMi</a:t>
            </a:r>
            <a:r>
              <a:rPr lang="en-GB" sz="2000" dirty="0"/>
              <a:t> will lead to a complete list of notaries and their identification.</a:t>
            </a:r>
          </a:p>
          <a:p>
            <a:pPr algn="just"/>
            <a:r>
              <a:rPr lang="en-GB" sz="2000" dirty="0"/>
              <a:t>The process will also generate a list of all the surviving documents related to every single notary.</a:t>
            </a:r>
          </a:p>
          <a:p>
            <a:pPr>
              <a:defRPr/>
            </a:pPr>
            <a:endParaRPr lang="en-US" sz="2000" dirty="0">
              <a:ea typeface="ＭＳ Ｐゴシック" panose="020B0600070205080204" pitchFamily="34" charset="-128"/>
            </a:endParaRPr>
          </a:p>
        </p:txBody>
      </p:sp>
    </p:spTree>
    <p:extLst>
      <p:ext uri="{BB962C8B-B14F-4D97-AF65-F5344CB8AC3E}">
        <p14:creationId xmlns:p14="http://schemas.microsoft.com/office/powerpoint/2010/main" val="212121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2142E98-9F5B-7D45-A4E7-3C8324C950B5}"/>
              </a:ext>
            </a:extLst>
          </p:cNvPr>
          <p:cNvPicPr>
            <a:picLocks noChangeAspect="1"/>
          </p:cNvPicPr>
          <p:nvPr/>
        </p:nvPicPr>
        <p:blipFill>
          <a:blip r:embed="rId2"/>
          <a:stretch>
            <a:fillRect/>
          </a:stretch>
        </p:blipFill>
        <p:spPr>
          <a:xfrm rot="935933">
            <a:off x="4128851" y="2260931"/>
            <a:ext cx="4638625" cy="3450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467544" y="476672"/>
            <a:ext cx="8229600" cy="1143000"/>
          </a:xfrm>
        </p:spPr>
        <p:txBody>
          <a:bodyPr/>
          <a:lstStyle/>
          <a:p>
            <a:pPr eaLnBrk="1" hangingPunct="1">
              <a:defRPr/>
            </a:pPr>
            <a:r>
              <a:rPr lang="en-CA" dirty="0"/>
              <a:t>MAIN OBJECTIVE: </a:t>
            </a:r>
            <a:br>
              <a:rPr lang="en-CA" dirty="0"/>
            </a:br>
            <a:r>
              <a:rPr lang="en-CA" dirty="0"/>
              <a:t>BUILDING UP A NOTARIAL MATRICULA BEFORE AD 1350 </a:t>
            </a:r>
          </a:p>
        </p:txBody>
      </p:sp>
      <p:sp>
        <p:nvSpPr>
          <p:cNvPr id="2" name="Content Placeholder 1">
            <a:extLst>
              <a:ext uri="{FF2B5EF4-FFF2-40B4-BE49-F238E27FC236}">
                <a16:creationId xmlns:a16="http://schemas.microsoft.com/office/drawing/2014/main" id="{3843EEB1-8907-724D-871C-62BAEADFC8FF}"/>
              </a:ext>
            </a:extLst>
          </p:cNvPr>
          <p:cNvSpPr>
            <a:spLocks noGrp="1"/>
          </p:cNvSpPr>
          <p:nvPr>
            <p:ph idx="1"/>
          </p:nvPr>
        </p:nvSpPr>
        <p:spPr>
          <a:xfrm>
            <a:off x="32602" y="2492896"/>
            <a:ext cx="5043454" cy="3744416"/>
          </a:xfrm>
        </p:spPr>
        <p:txBody>
          <a:bodyPr/>
          <a:lstStyle/>
          <a:p>
            <a:pPr algn="just"/>
            <a:r>
              <a:rPr lang="en-GB" sz="2000" dirty="0"/>
              <a:t>The oldest notarial Matricula preserved in </a:t>
            </a:r>
            <a:r>
              <a:rPr lang="en-GB" sz="2000" dirty="0" err="1"/>
              <a:t>ASMi</a:t>
            </a:r>
            <a:r>
              <a:rPr lang="en-GB" sz="2000" dirty="0"/>
              <a:t> (</a:t>
            </a:r>
            <a:r>
              <a:rPr lang="en-GB" sz="2000" dirty="0" err="1"/>
              <a:t>Archivio</a:t>
            </a:r>
            <a:r>
              <a:rPr lang="en-GB" sz="2000" dirty="0"/>
              <a:t> </a:t>
            </a:r>
            <a:r>
              <a:rPr lang="en-GB" sz="2000" dirty="0" err="1"/>
              <a:t>Notarile</a:t>
            </a:r>
            <a:r>
              <a:rPr lang="en-GB" sz="2000" dirty="0"/>
              <a:t>, </a:t>
            </a:r>
            <a:r>
              <a:rPr lang="en-GB" sz="2000" dirty="0" err="1"/>
              <a:t>Matricola</a:t>
            </a:r>
            <a:r>
              <a:rPr lang="en-GB" sz="2000" dirty="0"/>
              <a:t> </a:t>
            </a:r>
            <a:r>
              <a:rPr lang="en-GB" sz="2000" dirty="0" err="1"/>
              <a:t>dei</a:t>
            </a:r>
            <a:r>
              <a:rPr lang="en-GB" sz="2000" dirty="0"/>
              <a:t> </a:t>
            </a:r>
            <a:r>
              <a:rPr lang="en-GB" sz="2000" dirty="0" err="1"/>
              <a:t>notai</a:t>
            </a:r>
            <a:r>
              <a:rPr lang="en-GB" sz="2000" dirty="0"/>
              <a:t> 1337-1510).</a:t>
            </a:r>
          </a:p>
          <a:p>
            <a:pPr algn="just"/>
            <a:r>
              <a:rPr lang="en-GB" sz="2000" dirty="0"/>
              <a:t>It is possible to guess the huge number of notaries created in a year (for instance in 1337 at least 489).</a:t>
            </a:r>
          </a:p>
          <a:p>
            <a:pPr algn="just"/>
            <a:r>
              <a:rPr lang="en-GB" sz="2000" dirty="0"/>
              <a:t>Each Matricula registers the notarial sign and the subscription of every new notary who worked in Milan.</a:t>
            </a:r>
          </a:p>
          <a:p>
            <a:pPr>
              <a:defRPr/>
            </a:pPr>
            <a:endParaRPr lang="en-US" sz="2000" dirty="0">
              <a:ea typeface="ＭＳ Ｐゴシック" panose="020B0600070205080204" pitchFamily="34" charset="-128"/>
            </a:endParaRPr>
          </a:p>
        </p:txBody>
      </p:sp>
    </p:spTree>
    <p:extLst>
      <p:ext uri="{BB962C8B-B14F-4D97-AF65-F5344CB8AC3E}">
        <p14:creationId xmlns:p14="http://schemas.microsoft.com/office/powerpoint/2010/main" val="3595996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467544" y="188640"/>
            <a:ext cx="8229600" cy="1143000"/>
          </a:xfrm>
        </p:spPr>
        <p:txBody>
          <a:bodyPr/>
          <a:lstStyle/>
          <a:p>
            <a:pPr eaLnBrk="1" hangingPunct="1">
              <a:defRPr/>
            </a:pPr>
            <a:r>
              <a:rPr lang="en-CA" sz="3200" dirty="0"/>
              <a:t>PERGANET</a:t>
            </a:r>
          </a:p>
        </p:txBody>
      </p:sp>
      <p:pic>
        <p:nvPicPr>
          <p:cNvPr id="3" name="Immagine 2">
            <a:extLst>
              <a:ext uri="{FF2B5EF4-FFF2-40B4-BE49-F238E27FC236}">
                <a16:creationId xmlns:a16="http://schemas.microsoft.com/office/drawing/2014/main" id="{25F4AB6B-925E-0245-A749-87B5105E32CF}"/>
              </a:ext>
            </a:extLst>
          </p:cNvPr>
          <p:cNvPicPr>
            <a:picLocks noChangeAspect="1"/>
          </p:cNvPicPr>
          <p:nvPr/>
        </p:nvPicPr>
        <p:blipFill>
          <a:blip r:embed="rId2"/>
          <a:stretch>
            <a:fillRect/>
          </a:stretch>
        </p:blipFill>
        <p:spPr>
          <a:xfrm>
            <a:off x="892188" y="1275193"/>
            <a:ext cx="7380312" cy="4307613"/>
          </a:xfrm>
          <a:prstGeom prst="rect">
            <a:avLst/>
          </a:prstGeom>
        </p:spPr>
      </p:pic>
    </p:spTree>
    <p:extLst>
      <p:ext uri="{BB962C8B-B14F-4D97-AF65-F5344CB8AC3E}">
        <p14:creationId xmlns:p14="http://schemas.microsoft.com/office/powerpoint/2010/main" val="397912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467544" y="260648"/>
            <a:ext cx="8229600" cy="1143000"/>
          </a:xfrm>
        </p:spPr>
        <p:txBody>
          <a:bodyPr/>
          <a:lstStyle/>
          <a:p>
            <a:pPr eaLnBrk="1" hangingPunct="1">
              <a:defRPr/>
            </a:pPr>
            <a:r>
              <a:rPr lang="en-CA" sz="3200" dirty="0"/>
              <a:t>BINARY CLASSIFICATION RECTO/VERSO</a:t>
            </a:r>
          </a:p>
        </p:txBody>
      </p:sp>
      <p:pic>
        <p:nvPicPr>
          <p:cNvPr id="3" name="Immagine 2">
            <a:extLst>
              <a:ext uri="{FF2B5EF4-FFF2-40B4-BE49-F238E27FC236}">
                <a16:creationId xmlns:a16="http://schemas.microsoft.com/office/drawing/2014/main" id="{F73713E1-FC73-654E-985D-DF30AE7C5DCF}"/>
              </a:ext>
            </a:extLst>
          </p:cNvPr>
          <p:cNvPicPr>
            <a:picLocks noChangeAspect="1"/>
          </p:cNvPicPr>
          <p:nvPr/>
        </p:nvPicPr>
        <p:blipFill>
          <a:blip r:embed="rId2"/>
          <a:stretch>
            <a:fillRect/>
          </a:stretch>
        </p:blipFill>
        <p:spPr>
          <a:xfrm>
            <a:off x="251520" y="3140968"/>
            <a:ext cx="4191000" cy="1625600"/>
          </a:xfrm>
          <a:prstGeom prst="rect">
            <a:avLst/>
          </a:prstGeom>
        </p:spPr>
      </p:pic>
      <p:pic>
        <p:nvPicPr>
          <p:cNvPr id="4" name="Immagine 3">
            <a:extLst>
              <a:ext uri="{FF2B5EF4-FFF2-40B4-BE49-F238E27FC236}">
                <a16:creationId xmlns:a16="http://schemas.microsoft.com/office/drawing/2014/main" id="{3A60B3F8-50B6-9045-9965-607A6018F0F5}"/>
              </a:ext>
            </a:extLst>
          </p:cNvPr>
          <p:cNvPicPr>
            <a:picLocks noChangeAspect="1"/>
          </p:cNvPicPr>
          <p:nvPr/>
        </p:nvPicPr>
        <p:blipFill>
          <a:blip r:embed="rId3"/>
          <a:stretch>
            <a:fillRect/>
          </a:stretch>
        </p:blipFill>
        <p:spPr>
          <a:xfrm>
            <a:off x="4642885" y="2060848"/>
            <a:ext cx="4483100" cy="3454400"/>
          </a:xfrm>
          <a:prstGeom prst="rect">
            <a:avLst/>
          </a:prstGeom>
        </p:spPr>
      </p:pic>
    </p:spTree>
    <p:extLst>
      <p:ext uri="{BB962C8B-B14F-4D97-AF65-F5344CB8AC3E}">
        <p14:creationId xmlns:p14="http://schemas.microsoft.com/office/powerpoint/2010/main" val="334257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395536" y="260648"/>
            <a:ext cx="8229600" cy="1143000"/>
          </a:xfrm>
        </p:spPr>
        <p:txBody>
          <a:bodyPr/>
          <a:lstStyle/>
          <a:p>
            <a:pPr eaLnBrk="1" hangingPunct="1">
              <a:defRPr/>
            </a:pPr>
            <a:r>
              <a:rPr lang="en-CA" sz="3200" dirty="0"/>
              <a:t>BINARY CLASSIFICATION RECTO/VERSO: RESULTS</a:t>
            </a:r>
          </a:p>
        </p:txBody>
      </p:sp>
      <p:pic>
        <p:nvPicPr>
          <p:cNvPr id="3" name="Immagine 2">
            <a:extLst>
              <a:ext uri="{FF2B5EF4-FFF2-40B4-BE49-F238E27FC236}">
                <a16:creationId xmlns:a16="http://schemas.microsoft.com/office/drawing/2014/main" id="{011C21CA-C15F-1748-985E-0971F8784804}"/>
              </a:ext>
            </a:extLst>
          </p:cNvPr>
          <p:cNvPicPr>
            <a:picLocks noChangeAspect="1"/>
          </p:cNvPicPr>
          <p:nvPr/>
        </p:nvPicPr>
        <p:blipFill>
          <a:blip r:embed="rId2"/>
          <a:stretch>
            <a:fillRect/>
          </a:stretch>
        </p:blipFill>
        <p:spPr>
          <a:xfrm>
            <a:off x="755576" y="1844824"/>
            <a:ext cx="7594600" cy="3860800"/>
          </a:xfrm>
          <a:prstGeom prst="rect">
            <a:avLst/>
          </a:prstGeom>
        </p:spPr>
      </p:pic>
    </p:spTree>
    <p:extLst>
      <p:ext uri="{BB962C8B-B14F-4D97-AF65-F5344CB8AC3E}">
        <p14:creationId xmlns:p14="http://schemas.microsoft.com/office/powerpoint/2010/main" val="294106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260648"/>
            <a:ext cx="8697144" cy="1143000"/>
          </a:xfrm>
        </p:spPr>
        <p:txBody>
          <a:bodyPr/>
          <a:lstStyle/>
          <a:p>
            <a:pPr eaLnBrk="1" hangingPunct="1">
              <a:defRPr/>
            </a:pPr>
            <a:r>
              <a:rPr lang="en-CA" sz="3200" dirty="0"/>
              <a:t>PARCHMENTS TEXT DETECTION</a:t>
            </a:r>
          </a:p>
        </p:txBody>
      </p:sp>
      <p:pic>
        <p:nvPicPr>
          <p:cNvPr id="2" name="Immagine 1">
            <a:extLst>
              <a:ext uri="{FF2B5EF4-FFF2-40B4-BE49-F238E27FC236}">
                <a16:creationId xmlns:a16="http://schemas.microsoft.com/office/drawing/2014/main" id="{FBB780D8-E4C9-1A4D-BF78-3331D9B7EE34}"/>
              </a:ext>
            </a:extLst>
          </p:cNvPr>
          <p:cNvPicPr>
            <a:picLocks noChangeAspect="1"/>
          </p:cNvPicPr>
          <p:nvPr/>
        </p:nvPicPr>
        <p:blipFill>
          <a:blip r:embed="rId2"/>
          <a:stretch>
            <a:fillRect/>
          </a:stretch>
        </p:blipFill>
        <p:spPr>
          <a:xfrm>
            <a:off x="539552" y="2420888"/>
            <a:ext cx="3136900" cy="2705100"/>
          </a:xfrm>
          <a:prstGeom prst="rect">
            <a:avLst/>
          </a:prstGeom>
        </p:spPr>
      </p:pic>
      <p:pic>
        <p:nvPicPr>
          <p:cNvPr id="5" name="Immagine 4">
            <a:extLst>
              <a:ext uri="{FF2B5EF4-FFF2-40B4-BE49-F238E27FC236}">
                <a16:creationId xmlns:a16="http://schemas.microsoft.com/office/drawing/2014/main" id="{8C08CA08-D0DF-A84D-A84A-BBFD3751AAD6}"/>
              </a:ext>
            </a:extLst>
          </p:cNvPr>
          <p:cNvPicPr>
            <a:picLocks noChangeAspect="1"/>
          </p:cNvPicPr>
          <p:nvPr/>
        </p:nvPicPr>
        <p:blipFill>
          <a:blip r:embed="rId3"/>
          <a:stretch>
            <a:fillRect/>
          </a:stretch>
        </p:blipFill>
        <p:spPr>
          <a:xfrm>
            <a:off x="4067944" y="2636912"/>
            <a:ext cx="4826000" cy="2324100"/>
          </a:xfrm>
          <a:prstGeom prst="rect">
            <a:avLst/>
          </a:prstGeom>
        </p:spPr>
      </p:pic>
    </p:spTree>
    <p:extLst>
      <p:ext uri="{BB962C8B-B14F-4D97-AF65-F5344CB8AC3E}">
        <p14:creationId xmlns:p14="http://schemas.microsoft.com/office/powerpoint/2010/main" val="280874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PARCHMENTS TEXT DETECTION: EXPERIMENTS</a:t>
            </a:r>
          </a:p>
        </p:txBody>
      </p:sp>
      <p:sp>
        <p:nvSpPr>
          <p:cNvPr id="8" name="CasellaDiTesto 30">
            <a:extLst>
              <a:ext uri="{FF2B5EF4-FFF2-40B4-BE49-F238E27FC236}">
                <a16:creationId xmlns:a16="http://schemas.microsoft.com/office/drawing/2014/main" id="{B80577B2-F419-CA43-8721-06264FB4B5E1}"/>
              </a:ext>
            </a:extLst>
          </p:cNvPr>
          <p:cNvSpPr txBox="1"/>
          <p:nvPr/>
        </p:nvSpPr>
        <p:spPr>
          <a:xfrm>
            <a:off x="350923" y="2485659"/>
            <a:ext cx="416842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5" rIns="17145">
            <a:spAutoFit/>
          </a:bodyPr>
          <a:lstStyle>
            <a:lvl1pPr defTabSz="914400">
              <a:spcBef>
                <a:spcPts val="0"/>
              </a:spcBef>
              <a:defRPr sz="5000">
                <a:solidFill>
                  <a:srgbClr val="161919"/>
                </a:solidFill>
                <a:latin typeface="Raleway"/>
                <a:ea typeface="Raleway"/>
                <a:cs typeface="Raleway"/>
                <a:sym typeface="Raleway"/>
              </a:defRPr>
            </a:lvl1pPr>
          </a:lstStyle>
          <a:p>
            <a:r>
              <a:rPr lang="it-IT" sz="2400" dirty="0">
                <a:latin typeface="+mj-lt"/>
                <a:cs typeface="Futura Medium" panose="020B0602020204020303" pitchFamily="34" charset="-79"/>
              </a:rPr>
              <a:t>Word </a:t>
            </a:r>
            <a:r>
              <a:rPr lang="it-IT" sz="2400" dirty="0" err="1">
                <a:latin typeface="+mj-lt"/>
                <a:cs typeface="Futura Medium" panose="020B0602020204020303" pitchFamily="34" charset="-79"/>
              </a:rPr>
              <a:t>detection</a:t>
            </a:r>
            <a:endParaRPr lang="it-IT" sz="2400" dirty="0">
              <a:latin typeface="+mj-lt"/>
              <a:cs typeface="Futura Medium" panose="020B0602020204020303" pitchFamily="34" charset="-79"/>
            </a:endParaRPr>
          </a:p>
        </p:txBody>
      </p:sp>
      <p:sp>
        <p:nvSpPr>
          <p:cNvPr id="9" name="CasellaDiTesto 8">
            <a:extLst>
              <a:ext uri="{FF2B5EF4-FFF2-40B4-BE49-F238E27FC236}">
                <a16:creationId xmlns:a16="http://schemas.microsoft.com/office/drawing/2014/main" id="{C6C28F73-4054-0B43-9CD2-0B5749D14F74}"/>
              </a:ext>
            </a:extLst>
          </p:cNvPr>
          <p:cNvSpPr txBox="1"/>
          <p:nvPr/>
        </p:nvSpPr>
        <p:spPr>
          <a:xfrm>
            <a:off x="467544" y="2852936"/>
            <a:ext cx="4051807" cy="1531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a:lstStyle>
          <a:p>
            <a:pPr defTabSz="342900">
              <a:spcBef>
                <a:spcPts val="0"/>
              </a:spcBef>
              <a:defRPr sz="5000">
                <a:solidFill>
                  <a:srgbClr val="161919"/>
                </a:solidFill>
                <a:latin typeface="Raleway"/>
                <a:ea typeface="Raleway"/>
                <a:cs typeface="Raleway"/>
                <a:sym typeface="Raleway"/>
              </a:defRPr>
            </a:pPr>
            <a:endParaRPr lang="it-IT" sz="1350" dirty="0">
              <a:latin typeface="Futura Medium" panose="020B0602020204020303" pitchFamily="34" charset="-79"/>
              <a:cs typeface="Futura Medium" panose="020B0602020204020303" pitchFamily="34" charset="-79"/>
            </a:endParaRPr>
          </a:p>
          <a:p>
            <a:pPr marL="257175" indent="-257175" defTabSz="342900">
              <a:spcBef>
                <a:spcPts val="0"/>
              </a:spcBef>
              <a:buFont typeface="Arial" panose="020B0604020202020204" pitchFamily="34" charset="0"/>
              <a:buChar char="•"/>
              <a:defRPr sz="5000">
                <a:solidFill>
                  <a:srgbClr val="161919"/>
                </a:solidFill>
                <a:latin typeface="Raleway"/>
                <a:ea typeface="Raleway"/>
                <a:cs typeface="Raleway"/>
                <a:sym typeface="Raleway"/>
              </a:defRPr>
            </a:pPr>
            <a:r>
              <a:rPr lang="it-IT" sz="2000" dirty="0">
                <a:latin typeface="+mj-lt"/>
                <a:cs typeface="Futura Medium" panose="020B0602020204020303" pitchFamily="34" charset="-79"/>
              </a:rPr>
              <a:t>DNN Model: EAST</a:t>
            </a:r>
          </a:p>
          <a:p>
            <a:pPr marL="257175" indent="-257175" defTabSz="342900">
              <a:spcBef>
                <a:spcPts val="0"/>
              </a:spcBef>
              <a:buFont typeface="Arial" panose="020B0604020202020204" pitchFamily="34" charset="0"/>
              <a:buChar char="•"/>
              <a:defRPr sz="5000">
                <a:solidFill>
                  <a:srgbClr val="161919"/>
                </a:solidFill>
                <a:latin typeface="Raleway"/>
                <a:ea typeface="Raleway"/>
                <a:cs typeface="Raleway"/>
                <a:sym typeface="Raleway"/>
              </a:defRPr>
            </a:pPr>
            <a:r>
              <a:rPr lang="it-IT" sz="2000" dirty="0">
                <a:latin typeface="+mj-lt"/>
                <a:cs typeface="Futura Medium" panose="020B0602020204020303" pitchFamily="34" charset="-79"/>
              </a:rPr>
              <a:t>Use of </a:t>
            </a:r>
            <a:r>
              <a:rPr lang="it-IT" sz="2000" dirty="0" err="1">
                <a:latin typeface="+mj-lt"/>
                <a:cs typeface="Futura Medium" panose="020B0602020204020303" pitchFamily="34" charset="-79"/>
              </a:rPr>
              <a:t>trained</a:t>
            </a:r>
            <a:r>
              <a:rPr lang="it-IT" sz="2000" dirty="0">
                <a:latin typeface="+mj-lt"/>
                <a:cs typeface="Futura Medium" panose="020B0602020204020303" pitchFamily="34" charset="-79"/>
              </a:rPr>
              <a:t> model (</a:t>
            </a:r>
            <a:r>
              <a:rPr lang="it-IT" sz="2000" dirty="0" err="1">
                <a:latin typeface="+mj-lt"/>
                <a:cs typeface="Futura Medium" panose="020B0602020204020303" pitchFamily="34" charset="-79"/>
              </a:rPr>
              <a:t>tested</a:t>
            </a:r>
            <a:r>
              <a:rPr lang="it-IT" sz="2000" dirty="0">
                <a:latin typeface="+mj-lt"/>
                <a:cs typeface="Futura Medium" panose="020B0602020204020303" pitchFamily="34" charset="-79"/>
              </a:rPr>
              <a:t> over datasets: ICDAR 2015, MSRA-TD500, COCO-Text)</a:t>
            </a:r>
          </a:p>
        </p:txBody>
      </p:sp>
      <p:pic>
        <p:nvPicPr>
          <p:cNvPr id="10" name="Immagine 9">
            <a:extLst>
              <a:ext uri="{FF2B5EF4-FFF2-40B4-BE49-F238E27FC236}">
                <a16:creationId xmlns:a16="http://schemas.microsoft.com/office/drawing/2014/main" id="{F1A59BC2-983D-7E4C-9341-76AC2EBA86F5}"/>
              </a:ext>
            </a:extLst>
          </p:cNvPr>
          <p:cNvPicPr>
            <a:picLocks noChangeAspect="1"/>
          </p:cNvPicPr>
          <p:nvPr/>
        </p:nvPicPr>
        <p:blipFill>
          <a:blip r:embed="rId2"/>
          <a:stretch>
            <a:fillRect/>
          </a:stretch>
        </p:blipFill>
        <p:spPr>
          <a:xfrm>
            <a:off x="4788024" y="2060848"/>
            <a:ext cx="3623112" cy="3658517"/>
          </a:xfrm>
          <a:prstGeom prst="rect">
            <a:avLst/>
          </a:prstGeom>
        </p:spPr>
      </p:pic>
    </p:spTree>
    <p:extLst>
      <p:ext uri="{BB962C8B-B14F-4D97-AF65-F5344CB8AC3E}">
        <p14:creationId xmlns:p14="http://schemas.microsoft.com/office/powerpoint/2010/main" val="115364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PARCHMENTS TEXT DETECTION: RESULTS</a:t>
            </a:r>
          </a:p>
        </p:txBody>
      </p:sp>
      <p:pic>
        <p:nvPicPr>
          <p:cNvPr id="3" name="Immagine 2">
            <a:extLst>
              <a:ext uri="{FF2B5EF4-FFF2-40B4-BE49-F238E27FC236}">
                <a16:creationId xmlns:a16="http://schemas.microsoft.com/office/drawing/2014/main" id="{47246DA9-C60E-A342-B417-1315432028CD}"/>
              </a:ext>
            </a:extLst>
          </p:cNvPr>
          <p:cNvPicPr>
            <a:picLocks noChangeAspect="1"/>
          </p:cNvPicPr>
          <p:nvPr/>
        </p:nvPicPr>
        <p:blipFill>
          <a:blip r:embed="rId2"/>
          <a:stretch>
            <a:fillRect/>
          </a:stretch>
        </p:blipFill>
        <p:spPr>
          <a:xfrm>
            <a:off x="251520" y="2348880"/>
            <a:ext cx="8585200" cy="2984500"/>
          </a:xfrm>
          <a:prstGeom prst="rect">
            <a:avLst/>
          </a:prstGeom>
        </p:spPr>
      </p:pic>
    </p:spTree>
    <p:extLst>
      <p:ext uri="{BB962C8B-B14F-4D97-AF65-F5344CB8AC3E}">
        <p14:creationId xmlns:p14="http://schemas.microsoft.com/office/powerpoint/2010/main" val="335593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PARCHMENTS TEXT DETECTION: RESULTS</a:t>
            </a:r>
          </a:p>
        </p:txBody>
      </p:sp>
      <p:pic>
        <p:nvPicPr>
          <p:cNvPr id="3" name="Immagine 2">
            <a:extLst>
              <a:ext uri="{FF2B5EF4-FFF2-40B4-BE49-F238E27FC236}">
                <a16:creationId xmlns:a16="http://schemas.microsoft.com/office/drawing/2014/main" id="{49E5E5E8-12E7-2B4A-AED7-06D5C8965F13}"/>
              </a:ext>
            </a:extLst>
          </p:cNvPr>
          <p:cNvPicPr>
            <a:picLocks noChangeAspect="1"/>
          </p:cNvPicPr>
          <p:nvPr/>
        </p:nvPicPr>
        <p:blipFill>
          <a:blip r:embed="rId2"/>
          <a:stretch>
            <a:fillRect/>
          </a:stretch>
        </p:blipFill>
        <p:spPr>
          <a:xfrm>
            <a:off x="755576" y="2132856"/>
            <a:ext cx="7620000" cy="3530600"/>
          </a:xfrm>
          <a:prstGeom prst="rect">
            <a:avLst/>
          </a:prstGeom>
        </p:spPr>
      </p:pic>
    </p:spTree>
    <p:extLst>
      <p:ext uri="{BB962C8B-B14F-4D97-AF65-F5344CB8AC3E}">
        <p14:creationId xmlns:p14="http://schemas.microsoft.com/office/powerpoint/2010/main" val="181704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564108D-99C4-5F49-B6F6-F4F999608709}"/>
              </a:ext>
            </a:extLst>
          </p:cNvPr>
          <p:cNvPicPr>
            <a:picLocks noChangeAspect="1"/>
          </p:cNvPicPr>
          <p:nvPr/>
        </p:nvPicPr>
        <p:blipFill>
          <a:blip r:embed="rId2"/>
          <a:stretch>
            <a:fillRect/>
          </a:stretch>
        </p:blipFill>
        <p:spPr>
          <a:xfrm>
            <a:off x="-1" y="366798"/>
            <a:ext cx="9144000" cy="1441302"/>
          </a:xfrm>
          <a:prstGeom prst="rect">
            <a:avLst/>
          </a:prstGeom>
        </p:spPr>
      </p:pic>
      <p:sp>
        <p:nvSpPr>
          <p:cNvPr id="5" name="Rettangolo 4">
            <a:extLst>
              <a:ext uri="{FF2B5EF4-FFF2-40B4-BE49-F238E27FC236}">
                <a16:creationId xmlns:a16="http://schemas.microsoft.com/office/drawing/2014/main" id="{3D4731AA-0797-CF4D-BDC3-766152514F03}"/>
              </a:ext>
            </a:extLst>
          </p:cNvPr>
          <p:cNvSpPr/>
          <p:nvPr/>
        </p:nvSpPr>
        <p:spPr>
          <a:xfrm>
            <a:off x="2649037" y="6021288"/>
            <a:ext cx="3845925" cy="461665"/>
          </a:xfrm>
          <a:prstGeom prst="rect">
            <a:avLst/>
          </a:prstGeom>
        </p:spPr>
        <p:txBody>
          <a:bodyPr wrap="none">
            <a:spAutoFit/>
          </a:bodyPr>
          <a:lstStyle/>
          <a:p>
            <a:r>
              <a:rPr lang="it-IT" dirty="0" err="1">
                <a:solidFill>
                  <a:schemeClr val="tx1">
                    <a:lumMod val="50000"/>
                    <a:lumOff val="50000"/>
                  </a:schemeClr>
                </a:solidFill>
              </a:rPr>
              <a:t>https</a:t>
            </a:r>
            <a:r>
              <a:rPr lang="it-IT" dirty="0">
                <a:solidFill>
                  <a:schemeClr val="tx1">
                    <a:lumMod val="50000"/>
                    <a:lumOff val="50000"/>
                  </a:schemeClr>
                </a:solidFill>
              </a:rPr>
              <a:t>://</a:t>
            </a:r>
            <a:r>
              <a:rPr lang="it-IT" dirty="0" err="1">
                <a:solidFill>
                  <a:schemeClr val="tx1">
                    <a:lumMod val="50000"/>
                    <a:lumOff val="50000"/>
                  </a:schemeClr>
                </a:solidFill>
              </a:rPr>
              <a:t>interparestrustai.org</a:t>
            </a:r>
            <a:endParaRPr lang="it-IT" dirty="0">
              <a:solidFill>
                <a:schemeClr val="tx1">
                  <a:lumMod val="50000"/>
                  <a:lumOff val="50000"/>
                </a:schemeClr>
              </a:solidFill>
            </a:endParaRPr>
          </a:p>
        </p:txBody>
      </p:sp>
      <p:sp>
        <p:nvSpPr>
          <p:cNvPr id="6" name="Rettangolo 5">
            <a:extLst>
              <a:ext uri="{FF2B5EF4-FFF2-40B4-BE49-F238E27FC236}">
                <a16:creationId xmlns:a16="http://schemas.microsoft.com/office/drawing/2014/main" id="{85FB1FB9-1BD3-4F43-B1B5-00E9223A6632}"/>
              </a:ext>
            </a:extLst>
          </p:cNvPr>
          <p:cNvSpPr/>
          <p:nvPr/>
        </p:nvSpPr>
        <p:spPr>
          <a:xfrm>
            <a:off x="876596" y="2204864"/>
            <a:ext cx="7390806" cy="1200329"/>
          </a:xfrm>
          <a:prstGeom prst="rect">
            <a:avLst/>
          </a:prstGeom>
        </p:spPr>
        <p:txBody>
          <a:bodyPr wrap="none">
            <a:spAutoFit/>
          </a:bodyPr>
          <a:lstStyle/>
          <a:p>
            <a:r>
              <a:rPr lang="it-IT" dirty="0">
                <a:solidFill>
                  <a:schemeClr val="tx1">
                    <a:lumMod val="50000"/>
                    <a:lumOff val="50000"/>
                  </a:schemeClr>
                </a:solidFill>
              </a:rPr>
              <a:t>A long story … with more </a:t>
            </a:r>
            <a:r>
              <a:rPr lang="it-IT" dirty="0" err="1">
                <a:solidFill>
                  <a:schemeClr val="tx1">
                    <a:lumMod val="50000"/>
                    <a:lumOff val="50000"/>
                  </a:schemeClr>
                </a:solidFill>
              </a:rPr>
              <a:t>than</a:t>
            </a:r>
            <a:r>
              <a:rPr lang="it-IT" dirty="0">
                <a:solidFill>
                  <a:schemeClr val="tx1">
                    <a:lumMod val="50000"/>
                    <a:lumOff val="50000"/>
                  </a:schemeClr>
                </a:solidFill>
              </a:rPr>
              <a:t> 80 </a:t>
            </a:r>
            <a:r>
              <a:rPr lang="it-IT" dirty="0" err="1">
                <a:solidFill>
                  <a:schemeClr val="tx1">
                    <a:lumMod val="50000"/>
                    <a:lumOff val="50000"/>
                  </a:schemeClr>
                </a:solidFill>
              </a:rPr>
              <a:t>partners</a:t>
            </a:r>
            <a:r>
              <a:rPr lang="it-IT" dirty="0">
                <a:solidFill>
                  <a:schemeClr val="tx1">
                    <a:lumMod val="50000"/>
                    <a:lumOff val="50000"/>
                  </a:schemeClr>
                </a:solidFill>
              </a:rPr>
              <a:t> </a:t>
            </a:r>
            <a:r>
              <a:rPr lang="it-IT" dirty="0" err="1">
                <a:solidFill>
                  <a:schemeClr val="tx1">
                    <a:lumMod val="50000"/>
                    <a:lumOff val="50000"/>
                  </a:schemeClr>
                </a:solidFill>
              </a:rPr>
              <a:t>worldwide</a:t>
            </a:r>
            <a:endParaRPr lang="it-IT" dirty="0">
              <a:solidFill>
                <a:schemeClr val="tx1">
                  <a:lumMod val="50000"/>
                  <a:lumOff val="50000"/>
                </a:schemeClr>
              </a:solidFill>
            </a:endParaRPr>
          </a:p>
          <a:p>
            <a:endParaRPr lang="it-IT" dirty="0">
              <a:solidFill>
                <a:schemeClr val="tx1">
                  <a:lumMod val="50000"/>
                  <a:lumOff val="50000"/>
                </a:schemeClr>
              </a:solidFill>
            </a:endParaRPr>
          </a:p>
          <a:p>
            <a:pPr algn="ctr"/>
            <a:r>
              <a:rPr lang="it-IT" dirty="0" err="1">
                <a:solidFill>
                  <a:schemeClr val="tx1">
                    <a:lumMod val="50000"/>
                    <a:lumOff val="50000"/>
                  </a:schemeClr>
                </a:solidFill>
              </a:rPr>
              <a:t>Archival</a:t>
            </a:r>
            <a:r>
              <a:rPr lang="it-IT" dirty="0">
                <a:solidFill>
                  <a:schemeClr val="tx1">
                    <a:lumMod val="50000"/>
                    <a:lumOff val="50000"/>
                  </a:schemeClr>
                </a:solidFill>
              </a:rPr>
              <a:t> science + Data Science &amp; AI</a:t>
            </a:r>
          </a:p>
        </p:txBody>
      </p:sp>
      <p:sp>
        <p:nvSpPr>
          <p:cNvPr id="7" name="Rettangolo 6">
            <a:extLst>
              <a:ext uri="{FF2B5EF4-FFF2-40B4-BE49-F238E27FC236}">
                <a16:creationId xmlns:a16="http://schemas.microsoft.com/office/drawing/2014/main" id="{F02D38B0-A04D-994F-B405-7E8C1769E5E5}"/>
              </a:ext>
            </a:extLst>
          </p:cNvPr>
          <p:cNvSpPr/>
          <p:nvPr/>
        </p:nvSpPr>
        <p:spPr>
          <a:xfrm>
            <a:off x="876596" y="3913311"/>
            <a:ext cx="7439818" cy="1569660"/>
          </a:xfrm>
          <a:prstGeom prst="rect">
            <a:avLst/>
          </a:prstGeom>
        </p:spPr>
        <p:txBody>
          <a:bodyPr wrap="square">
            <a:spAutoFit/>
          </a:bodyPr>
          <a:lstStyle/>
          <a:p>
            <a:r>
              <a:rPr lang="it-IT" sz="1600" dirty="0" err="1">
                <a:solidFill>
                  <a:schemeClr val="bg1">
                    <a:lumMod val="65000"/>
                  </a:schemeClr>
                </a:solidFill>
                <a:latin typeface="Helvetica" pitchFamily="2" charset="0"/>
              </a:rPr>
              <a:t>InterPARES</a:t>
            </a:r>
            <a:r>
              <a:rPr lang="it-IT" sz="1600" dirty="0">
                <a:solidFill>
                  <a:schemeClr val="bg1">
                    <a:lumMod val="65000"/>
                  </a:schemeClr>
                </a:solidFill>
                <a:latin typeface="Helvetica" pitchFamily="2" charset="0"/>
              </a:rPr>
              <a:t> Trust AI (“I Trust AI") </a:t>
            </a:r>
            <a:r>
              <a:rPr lang="it-IT" sz="1600" dirty="0" err="1">
                <a:solidFill>
                  <a:schemeClr val="bg1">
                    <a:lumMod val="65000"/>
                  </a:schemeClr>
                </a:solidFill>
                <a:latin typeface="Helvetica" pitchFamily="2" charset="0"/>
              </a:rPr>
              <a:t>international</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research</a:t>
            </a:r>
            <a:r>
              <a:rPr lang="it-IT" sz="1600" dirty="0">
                <a:solidFill>
                  <a:schemeClr val="bg1">
                    <a:lumMod val="65000"/>
                  </a:schemeClr>
                </a:solidFill>
                <a:latin typeface="Helvetica" pitchFamily="2" charset="0"/>
              </a:rPr>
              <a:t> partnership, </a:t>
            </a:r>
            <a:r>
              <a:rPr lang="it-IT" sz="1600" dirty="0" err="1">
                <a:solidFill>
                  <a:schemeClr val="bg1">
                    <a:lumMod val="65000"/>
                  </a:schemeClr>
                </a:solidFill>
                <a:latin typeface="Helvetica" pitchFamily="2" charset="0"/>
              </a:rPr>
              <a:t>aims</a:t>
            </a:r>
            <a:r>
              <a:rPr lang="it-IT" sz="1600" dirty="0">
                <a:solidFill>
                  <a:schemeClr val="bg1">
                    <a:lumMod val="65000"/>
                  </a:schemeClr>
                </a:solidFill>
                <a:latin typeface="Helvetica" pitchFamily="2" charset="0"/>
              </a:rPr>
              <a:t> to </a:t>
            </a:r>
          </a:p>
          <a:p>
            <a:r>
              <a:rPr lang="it-IT" sz="1600" dirty="0">
                <a:solidFill>
                  <a:schemeClr val="bg1">
                    <a:lumMod val="65000"/>
                  </a:schemeClr>
                </a:solidFill>
                <a:latin typeface="Helvetica" pitchFamily="2" charset="0"/>
              </a:rPr>
              <a:t>(1) </a:t>
            </a:r>
            <a:r>
              <a:rPr lang="it-IT" sz="1600" dirty="0" err="1">
                <a:solidFill>
                  <a:schemeClr val="bg1">
                    <a:lumMod val="65000"/>
                  </a:schemeClr>
                </a:solidFill>
                <a:latin typeface="Helvetica" pitchFamily="2" charset="0"/>
              </a:rPr>
              <a:t>identify</a:t>
            </a:r>
            <a:r>
              <a:rPr lang="it-IT" sz="1600" dirty="0">
                <a:solidFill>
                  <a:schemeClr val="bg1">
                    <a:lumMod val="65000"/>
                  </a:schemeClr>
                </a:solidFill>
                <a:latin typeface="Helvetica" pitchFamily="2" charset="0"/>
              </a:rPr>
              <a:t> and </a:t>
            </a:r>
            <a:r>
              <a:rPr lang="it-IT" sz="1600" dirty="0" err="1">
                <a:solidFill>
                  <a:schemeClr val="bg1">
                    <a:lumMod val="65000"/>
                  </a:schemeClr>
                </a:solidFill>
                <a:latin typeface="Helvetica" pitchFamily="2" charset="0"/>
              </a:rPr>
              <a:t>develop</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specific</a:t>
            </a:r>
            <a:r>
              <a:rPr lang="it-IT" sz="1600" dirty="0">
                <a:solidFill>
                  <a:schemeClr val="bg1">
                    <a:lumMod val="65000"/>
                  </a:schemeClr>
                </a:solidFill>
                <a:latin typeface="Helvetica" pitchFamily="2" charset="0"/>
              </a:rPr>
              <a:t> AI </a:t>
            </a:r>
            <a:r>
              <a:rPr lang="it-IT" sz="1600" dirty="0" err="1">
                <a:solidFill>
                  <a:schemeClr val="bg1">
                    <a:lumMod val="65000"/>
                  </a:schemeClr>
                </a:solidFill>
                <a:latin typeface="Helvetica" pitchFamily="2" charset="0"/>
              </a:rPr>
              <a:t>technologies</a:t>
            </a:r>
            <a:r>
              <a:rPr lang="it-IT" sz="1600" dirty="0">
                <a:solidFill>
                  <a:schemeClr val="bg1">
                    <a:lumMod val="65000"/>
                  </a:schemeClr>
                </a:solidFill>
                <a:latin typeface="Helvetica" pitchFamily="2" charset="0"/>
              </a:rPr>
              <a:t> to </a:t>
            </a:r>
            <a:r>
              <a:rPr lang="it-IT" sz="1600" dirty="0" err="1">
                <a:solidFill>
                  <a:schemeClr val="bg1">
                    <a:lumMod val="65000"/>
                  </a:schemeClr>
                </a:solidFill>
                <a:latin typeface="Helvetica" pitchFamily="2" charset="0"/>
              </a:rPr>
              <a:t>address</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critical</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records</a:t>
            </a:r>
            <a:r>
              <a:rPr lang="it-IT" sz="1600" dirty="0">
                <a:solidFill>
                  <a:schemeClr val="bg1">
                    <a:lumMod val="65000"/>
                  </a:schemeClr>
                </a:solidFill>
                <a:latin typeface="Helvetica" pitchFamily="2" charset="0"/>
              </a:rPr>
              <a:t> and </a:t>
            </a:r>
            <a:r>
              <a:rPr lang="it-IT" sz="1600" dirty="0" err="1">
                <a:solidFill>
                  <a:schemeClr val="bg1">
                    <a:lumMod val="65000"/>
                  </a:schemeClr>
                </a:solidFill>
                <a:latin typeface="Helvetica" pitchFamily="2" charset="0"/>
              </a:rPr>
              <a:t>archives</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challenges</a:t>
            </a:r>
            <a:r>
              <a:rPr lang="it-IT" sz="1600" dirty="0">
                <a:solidFill>
                  <a:schemeClr val="bg1">
                    <a:lumMod val="65000"/>
                  </a:schemeClr>
                </a:solidFill>
                <a:latin typeface="Helvetica" pitchFamily="2" charset="0"/>
              </a:rPr>
              <a:t>; (2) </a:t>
            </a:r>
            <a:r>
              <a:rPr lang="it-IT" sz="1600" dirty="0" err="1">
                <a:solidFill>
                  <a:schemeClr val="bg1">
                    <a:lumMod val="65000"/>
                  </a:schemeClr>
                </a:solidFill>
                <a:latin typeface="Helvetica" pitchFamily="2" charset="0"/>
              </a:rPr>
              <a:t>determine</a:t>
            </a:r>
            <a:r>
              <a:rPr lang="it-IT" sz="1600" dirty="0">
                <a:solidFill>
                  <a:schemeClr val="bg1">
                    <a:lumMod val="65000"/>
                  </a:schemeClr>
                </a:solidFill>
                <a:latin typeface="Helvetica" pitchFamily="2" charset="0"/>
              </a:rPr>
              <a:t> the benefits and </a:t>
            </a:r>
            <a:r>
              <a:rPr lang="it-IT" sz="1600" dirty="0" err="1">
                <a:solidFill>
                  <a:schemeClr val="bg1">
                    <a:lumMod val="65000"/>
                  </a:schemeClr>
                </a:solidFill>
                <a:latin typeface="Helvetica" pitchFamily="2" charset="0"/>
              </a:rPr>
              <a:t>risks</a:t>
            </a:r>
            <a:r>
              <a:rPr lang="it-IT" sz="1600" dirty="0">
                <a:solidFill>
                  <a:schemeClr val="bg1">
                    <a:lumMod val="65000"/>
                  </a:schemeClr>
                </a:solidFill>
                <a:latin typeface="Helvetica" pitchFamily="2" charset="0"/>
              </a:rPr>
              <a:t> of </a:t>
            </a:r>
            <a:r>
              <a:rPr lang="it-IT" sz="1600" dirty="0" err="1">
                <a:solidFill>
                  <a:schemeClr val="bg1">
                    <a:lumMod val="65000"/>
                  </a:schemeClr>
                </a:solidFill>
                <a:latin typeface="Helvetica" pitchFamily="2" charset="0"/>
              </a:rPr>
              <a:t>employing</a:t>
            </a:r>
            <a:r>
              <a:rPr lang="it-IT" sz="1600" dirty="0">
                <a:solidFill>
                  <a:schemeClr val="bg1">
                    <a:lumMod val="65000"/>
                  </a:schemeClr>
                </a:solidFill>
                <a:latin typeface="Helvetica" pitchFamily="2" charset="0"/>
              </a:rPr>
              <a:t> AI </a:t>
            </a:r>
            <a:r>
              <a:rPr lang="it-IT" sz="1600" dirty="0" err="1">
                <a:solidFill>
                  <a:schemeClr val="bg1">
                    <a:lumMod val="65000"/>
                  </a:schemeClr>
                </a:solidFill>
                <a:latin typeface="Helvetica" pitchFamily="2" charset="0"/>
              </a:rPr>
              <a:t>technologies</a:t>
            </a:r>
            <a:r>
              <a:rPr lang="it-IT" sz="1600" dirty="0">
                <a:solidFill>
                  <a:schemeClr val="bg1">
                    <a:lumMod val="65000"/>
                  </a:schemeClr>
                </a:solidFill>
                <a:latin typeface="Helvetica" pitchFamily="2" charset="0"/>
              </a:rPr>
              <a:t> on </a:t>
            </a:r>
            <a:r>
              <a:rPr lang="it-IT" sz="1600" dirty="0" err="1">
                <a:solidFill>
                  <a:schemeClr val="bg1">
                    <a:lumMod val="65000"/>
                  </a:schemeClr>
                </a:solidFill>
                <a:latin typeface="Helvetica" pitchFamily="2" charset="0"/>
              </a:rPr>
              <a:t>records</a:t>
            </a:r>
            <a:r>
              <a:rPr lang="it-IT" sz="1600" dirty="0">
                <a:solidFill>
                  <a:schemeClr val="bg1">
                    <a:lumMod val="65000"/>
                  </a:schemeClr>
                </a:solidFill>
                <a:latin typeface="Helvetica" pitchFamily="2" charset="0"/>
              </a:rPr>
              <a:t> and </a:t>
            </a:r>
            <a:r>
              <a:rPr lang="it-IT" sz="1600" dirty="0" err="1">
                <a:solidFill>
                  <a:schemeClr val="bg1">
                    <a:lumMod val="65000"/>
                  </a:schemeClr>
                </a:solidFill>
                <a:latin typeface="Helvetica" pitchFamily="2" charset="0"/>
              </a:rPr>
              <a:t>archives</a:t>
            </a:r>
            <a:r>
              <a:rPr lang="it-IT" sz="1600" dirty="0">
                <a:solidFill>
                  <a:schemeClr val="bg1">
                    <a:lumMod val="65000"/>
                  </a:schemeClr>
                </a:solidFill>
                <a:latin typeface="Helvetica" pitchFamily="2" charset="0"/>
              </a:rPr>
              <a:t>; (3) </a:t>
            </a:r>
            <a:r>
              <a:rPr lang="it-IT" sz="1600" dirty="0" err="1">
                <a:solidFill>
                  <a:schemeClr val="bg1">
                    <a:lumMod val="65000"/>
                  </a:schemeClr>
                </a:solidFill>
                <a:latin typeface="Helvetica" pitchFamily="2" charset="0"/>
              </a:rPr>
              <a:t>ensure</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that</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archival</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concepts</a:t>
            </a:r>
            <a:r>
              <a:rPr lang="it-IT" sz="1600" dirty="0">
                <a:solidFill>
                  <a:schemeClr val="bg1">
                    <a:lumMod val="65000"/>
                  </a:schemeClr>
                </a:solidFill>
                <a:latin typeface="Helvetica" pitchFamily="2" charset="0"/>
              </a:rPr>
              <a:t> and </a:t>
            </a:r>
            <a:r>
              <a:rPr lang="it-IT" sz="1600" dirty="0" err="1">
                <a:solidFill>
                  <a:schemeClr val="bg1">
                    <a:lumMod val="65000"/>
                  </a:schemeClr>
                </a:solidFill>
                <a:latin typeface="Helvetica" pitchFamily="2" charset="0"/>
              </a:rPr>
              <a:t>principles</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inform</a:t>
            </a:r>
            <a:r>
              <a:rPr lang="it-IT" sz="1600" dirty="0">
                <a:solidFill>
                  <a:schemeClr val="bg1">
                    <a:lumMod val="65000"/>
                  </a:schemeClr>
                </a:solidFill>
                <a:latin typeface="Helvetica" pitchFamily="2" charset="0"/>
              </a:rPr>
              <a:t> the </a:t>
            </a:r>
            <a:r>
              <a:rPr lang="it-IT" sz="1600" dirty="0" err="1">
                <a:solidFill>
                  <a:schemeClr val="bg1">
                    <a:lumMod val="65000"/>
                  </a:schemeClr>
                </a:solidFill>
                <a:latin typeface="Helvetica" pitchFamily="2" charset="0"/>
              </a:rPr>
              <a:t>development</a:t>
            </a:r>
            <a:r>
              <a:rPr lang="it-IT" sz="1600" dirty="0">
                <a:solidFill>
                  <a:schemeClr val="bg1">
                    <a:lumMod val="65000"/>
                  </a:schemeClr>
                </a:solidFill>
                <a:latin typeface="Helvetica" pitchFamily="2" charset="0"/>
              </a:rPr>
              <a:t> of </a:t>
            </a:r>
            <a:r>
              <a:rPr lang="it-IT" sz="1600" dirty="0" err="1">
                <a:solidFill>
                  <a:schemeClr val="bg1">
                    <a:lumMod val="65000"/>
                  </a:schemeClr>
                </a:solidFill>
                <a:latin typeface="Helvetica" pitchFamily="2" charset="0"/>
              </a:rPr>
              <a:t>responsible</a:t>
            </a:r>
            <a:r>
              <a:rPr lang="it-IT" sz="1600" dirty="0">
                <a:solidFill>
                  <a:schemeClr val="bg1">
                    <a:lumMod val="65000"/>
                  </a:schemeClr>
                </a:solidFill>
                <a:latin typeface="Helvetica" pitchFamily="2" charset="0"/>
              </a:rPr>
              <a:t> AI; and (4) validate </a:t>
            </a:r>
            <a:r>
              <a:rPr lang="it-IT" sz="1600" dirty="0" err="1">
                <a:solidFill>
                  <a:schemeClr val="bg1">
                    <a:lumMod val="65000"/>
                  </a:schemeClr>
                </a:solidFill>
                <a:latin typeface="Helvetica" pitchFamily="2" charset="0"/>
              </a:rPr>
              <a:t>outcomes</a:t>
            </a:r>
            <a:r>
              <a:rPr lang="it-IT" sz="1600" dirty="0">
                <a:solidFill>
                  <a:schemeClr val="bg1">
                    <a:lumMod val="65000"/>
                  </a:schemeClr>
                </a:solidFill>
                <a:latin typeface="Helvetica" pitchFamily="2" charset="0"/>
              </a:rPr>
              <a:t> </a:t>
            </a:r>
            <a:r>
              <a:rPr lang="it-IT" sz="1600" dirty="0" err="1">
                <a:solidFill>
                  <a:schemeClr val="bg1">
                    <a:lumMod val="65000"/>
                  </a:schemeClr>
                </a:solidFill>
                <a:latin typeface="Helvetica" pitchFamily="2" charset="0"/>
              </a:rPr>
              <a:t>through</a:t>
            </a:r>
            <a:r>
              <a:rPr lang="it-IT" sz="1600" dirty="0">
                <a:solidFill>
                  <a:schemeClr val="bg1">
                    <a:lumMod val="65000"/>
                  </a:schemeClr>
                </a:solidFill>
                <a:latin typeface="Helvetica" pitchFamily="2" charset="0"/>
              </a:rPr>
              <a:t> a conglomerate of case </a:t>
            </a:r>
            <a:r>
              <a:rPr lang="it-IT" sz="1600" dirty="0" err="1">
                <a:solidFill>
                  <a:schemeClr val="bg1">
                    <a:lumMod val="65000"/>
                  </a:schemeClr>
                </a:solidFill>
                <a:latin typeface="Helvetica" pitchFamily="2" charset="0"/>
              </a:rPr>
              <a:t>studies</a:t>
            </a:r>
            <a:r>
              <a:rPr lang="it-IT" sz="1600" dirty="0">
                <a:solidFill>
                  <a:schemeClr val="bg1">
                    <a:lumMod val="65000"/>
                  </a:schemeClr>
                </a:solidFill>
                <a:latin typeface="Helvetica" pitchFamily="2" charset="0"/>
              </a:rPr>
              <a:t> and </a:t>
            </a:r>
            <a:r>
              <a:rPr lang="it-IT" sz="1600" dirty="0" err="1">
                <a:solidFill>
                  <a:schemeClr val="bg1">
                    <a:lumMod val="65000"/>
                  </a:schemeClr>
                </a:solidFill>
                <a:latin typeface="Helvetica" pitchFamily="2" charset="0"/>
              </a:rPr>
              <a:t>demonstrations</a:t>
            </a:r>
            <a:r>
              <a:rPr lang="it-IT" sz="1600" dirty="0">
                <a:solidFill>
                  <a:schemeClr val="bg1">
                    <a:lumMod val="65000"/>
                  </a:schemeClr>
                </a:solidFill>
                <a:latin typeface="Helvetica" pitchFamily="2" charset="0"/>
              </a:rPr>
              <a:t>. </a:t>
            </a:r>
          </a:p>
        </p:txBody>
      </p:sp>
    </p:spTree>
    <p:extLst>
      <p:ext uri="{BB962C8B-B14F-4D97-AF65-F5344CB8AC3E}">
        <p14:creationId xmlns:p14="http://schemas.microsoft.com/office/powerpoint/2010/main" val="1017419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SIGNA TABELLIONIS DETECTION AND RECOGNITION</a:t>
            </a:r>
          </a:p>
        </p:txBody>
      </p:sp>
      <p:pic>
        <p:nvPicPr>
          <p:cNvPr id="2" name="Immagine 1">
            <a:extLst>
              <a:ext uri="{FF2B5EF4-FFF2-40B4-BE49-F238E27FC236}">
                <a16:creationId xmlns:a16="http://schemas.microsoft.com/office/drawing/2014/main" id="{1F2F52EF-CA3A-6449-BA44-AEA8A4663117}"/>
              </a:ext>
            </a:extLst>
          </p:cNvPr>
          <p:cNvPicPr>
            <a:picLocks noChangeAspect="1"/>
          </p:cNvPicPr>
          <p:nvPr/>
        </p:nvPicPr>
        <p:blipFill>
          <a:blip r:embed="rId2"/>
          <a:stretch>
            <a:fillRect/>
          </a:stretch>
        </p:blipFill>
        <p:spPr>
          <a:xfrm>
            <a:off x="251520" y="2554064"/>
            <a:ext cx="8623300" cy="3251200"/>
          </a:xfrm>
          <a:prstGeom prst="rect">
            <a:avLst/>
          </a:prstGeom>
        </p:spPr>
      </p:pic>
    </p:spTree>
    <p:extLst>
      <p:ext uri="{BB962C8B-B14F-4D97-AF65-F5344CB8AC3E}">
        <p14:creationId xmlns:p14="http://schemas.microsoft.com/office/powerpoint/2010/main" val="207438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260648"/>
            <a:ext cx="8697144" cy="1143000"/>
          </a:xfrm>
        </p:spPr>
        <p:txBody>
          <a:bodyPr/>
          <a:lstStyle/>
          <a:p>
            <a:pPr eaLnBrk="1" hangingPunct="1">
              <a:defRPr/>
            </a:pPr>
            <a:r>
              <a:rPr lang="en-CA" sz="3200" dirty="0"/>
              <a:t>NOTARIAL MATRICULA ANNOTATION</a:t>
            </a:r>
          </a:p>
        </p:txBody>
      </p:sp>
      <p:sp>
        <p:nvSpPr>
          <p:cNvPr id="5" name="CasellaDiTesto 30">
            <a:extLst>
              <a:ext uri="{FF2B5EF4-FFF2-40B4-BE49-F238E27FC236}">
                <a16:creationId xmlns:a16="http://schemas.microsoft.com/office/drawing/2014/main" id="{4ED3EFD1-C700-6840-BDC0-79C161D93E44}"/>
              </a:ext>
            </a:extLst>
          </p:cNvPr>
          <p:cNvSpPr txBox="1"/>
          <p:nvPr/>
        </p:nvSpPr>
        <p:spPr>
          <a:xfrm>
            <a:off x="251520" y="2060848"/>
            <a:ext cx="416842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5" rIns="17145">
            <a:spAutoFit/>
          </a:bodyPr>
          <a:lstStyle>
            <a:lvl1pPr defTabSz="914400">
              <a:spcBef>
                <a:spcPts val="0"/>
              </a:spcBef>
              <a:defRPr sz="5000">
                <a:solidFill>
                  <a:srgbClr val="161919"/>
                </a:solidFill>
                <a:latin typeface="Raleway"/>
                <a:ea typeface="Raleway"/>
                <a:cs typeface="Raleway"/>
                <a:sym typeface="Raleway"/>
              </a:defRPr>
            </a:lvl1pPr>
          </a:lstStyle>
          <a:p>
            <a:pPr eaLnBrk="1" fontAlgn="auto" hangingPunct="1">
              <a:spcAft>
                <a:spcPts val="0"/>
              </a:spcAft>
            </a:pPr>
            <a:r>
              <a:rPr lang="it-IT" sz="1800" dirty="0">
                <a:latin typeface="+mj-lt"/>
                <a:cs typeface="Futura Medium" panose="020B0602020204020303" pitchFamily="34" charset="-79"/>
              </a:rPr>
              <a:t>- 2768 </a:t>
            </a:r>
            <a:r>
              <a:rPr lang="it-IT" sz="1800" dirty="0" err="1">
                <a:latin typeface="+mj-lt"/>
                <a:cs typeface="Futura Medium" panose="020B0602020204020303" pitchFamily="34" charset="-79"/>
              </a:rPr>
              <a:t>signa</a:t>
            </a:r>
            <a:endParaRPr lang="it-IT" sz="1800" dirty="0">
              <a:latin typeface="+mj-lt"/>
              <a:cs typeface="Futura Medium" panose="020B0602020204020303" pitchFamily="34" charset="-79"/>
            </a:endParaRPr>
          </a:p>
        </p:txBody>
      </p:sp>
      <p:pic>
        <p:nvPicPr>
          <p:cNvPr id="3" name="Immagine 2">
            <a:extLst>
              <a:ext uri="{FF2B5EF4-FFF2-40B4-BE49-F238E27FC236}">
                <a16:creationId xmlns:a16="http://schemas.microsoft.com/office/drawing/2014/main" id="{179C84B6-00ED-7247-871F-82A29755B695}"/>
              </a:ext>
            </a:extLst>
          </p:cNvPr>
          <p:cNvPicPr>
            <a:picLocks noChangeAspect="1"/>
          </p:cNvPicPr>
          <p:nvPr/>
        </p:nvPicPr>
        <p:blipFill>
          <a:blip r:embed="rId3"/>
          <a:stretch>
            <a:fillRect/>
          </a:stretch>
        </p:blipFill>
        <p:spPr>
          <a:xfrm>
            <a:off x="251520" y="2564904"/>
            <a:ext cx="5080000" cy="2108200"/>
          </a:xfrm>
          <a:prstGeom prst="rect">
            <a:avLst/>
          </a:prstGeom>
        </p:spPr>
      </p:pic>
      <p:pic>
        <p:nvPicPr>
          <p:cNvPr id="23" name="Immagine 22">
            <a:extLst>
              <a:ext uri="{FF2B5EF4-FFF2-40B4-BE49-F238E27FC236}">
                <a16:creationId xmlns:a16="http://schemas.microsoft.com/office/drawing/2014/main" id="{BFEB5331-6023-C846-8A42-79D4029051EF}"/>
              </a:ext>
            </a:extLst>
          </p:cNvPr>
          <p:cNvPicPr>
            <a:picLocks noChangeAspect="1"/>
          </p:cNvPicPr>
          <p:nvPr/>
        </p:nvPicPr>
        <p:blipFill>
          <a:blip r:embed="rId4"/>
          <a:stretch>
            <a:fillRect/>
          </a:stretch>
        </p:blipFill>
        <p:spPr>
          <a:xfrm>
            <a:off x="5364088" y="1556792"/>
            <a:ext cx="3403600" cy="5194300"/>
          </a:xfrm>
          <a:prstGeom prst="rect">
            <a:avLst/>
          </a:prstGeom>
        </p:spPr>
      </p:pic>
    </p:spTree>
    <p:extLst>
      <p:ext uri="{BB962C8B-B14F-4D97-AF65-F5344CB8AC3E}">
        <p14:creationId xmlns:p14="http://schemas.microsoft.com/office/powerpoint/2010/main" val="1258704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SIGNA TABELLIONIS DETECTION AND RECOGNITION: RESULTS</a:t>
            </a:r>
          </a:p>
        </p:txBody>
      </p:sp>
      <p:pic>
        <p:nvPicPr>
          <p:cNvPr id="3" name="Immagine 2">
            <a:extLst>
              <a:ext uri="{FF2B5EF4-FFF2-40B4-BE49-F238E27FC236}">
                <a16:creationId xmlns:a16="http://schemas.microsoft.com/office/drawing/2014/main" id="{48060F0E-1FD9-2F47-B958-02F55AC83037}"/>
              </a:ext>
            </a:extLst>
          </p:cNvPr>
          <p:cNvPicPr>
            <a:picLocks noChangeAspect="1"/>
          </p:cNvPicPr>
          <p:nvPr/>
        </p:nvPicPr>
        <p:blipFill>
          <a:blip r:embed="rId2"/>
          <a:stretch>
            <a:fillRect/>
          </a:stretch>
        </p:blipFill>
        <p:spPr>
          <a:xfrm>
            <a:off x="1763688" y="1988840"/>
            <a:ext cx="5270500" cy="4279900"/>
          </a:xfrm>
          <a:prstGeom prst="rect">
            <a:avLst/>
          </a:prstGeom>
        </p:spPr>
      </p:pic>
    </p:spTree>
    <p:extLst>
      <p:ext uri="{BB962C8B-B14F-4D97-AF65-F5344CB8AC3E}">
        <p14:creationId xmlns:p14="http://schemas.microsoft.com/office/powerpoint/2010/main" val="4292607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SIGNA TABELLIONIS DETECTION AND RECOGNITION: RESULTS</a:t>
            </a:r>
          </a:p>
        </p:txBody>
      </p:sp>
      <p:grpSp>
        <p:nvGrpSpPr>
          <p:cNvPr id="6" name="Gruppo 5">
            <a:extLst>
              <a:ext uri="{FF2B5EF4-FFF2-40B4-BE49-F238E27FC236}">
                <a16:creationId xmlns:a16="http://schemas.microsoft.com/office/drawing/2014/main" id="{3C4E7328-0FA3-4F9A-B19E-64FBAD7D2F9C}"/>
              </a:ext>
            </a:extLst>
          </p:cNvPr>
          <p:cNvGrpSpPr/>
          <p:nvPr/>
        </p:nvGrpSpPr>
        <p:grpSpPr>
          <a:xfrm>
            <a:off x="185737" y="2572469"/>
            <a:ext cx="8772525" cy="3952875"/>
            <a:chOff x="179512" y="1916832"/>
            <a:chExt cx="8772525" cy="3952875"/>
          </a:xfrm>
        </p:grpSpPr>
        <p:pic>
          <p:nvPicPr>
            <p:cNvPr id="4" name="Immagine 3" descr="Immagine che contiene testo&#10;&#10;Descrizione generata automaticamente">
              <a:extLst>
                <a:ext uri="{FF2B5EF4-FFF2-40B4-BE49-F238E27FC236}">
                  <a16:creationId xmlns:a16="http://schemas.microsoft.com/office/drawing/2014/main" id="{C04338AA-F962-462D-9325-F10FD85DE391}"/>
                </a:ext>
              </a:extLst>
            </p:cNvPr>
            <p:cNvPicPr>
              <a:picLocks noChangeAspect="1"/>
            </p:cNvPicPr>
            <p:nvPr/>
          </p:nvPicPr>
          <p:blipFill>
            <a:blip r:embed="rId2"/>
            <a:stretch>
              <a:fillRect/>
            </a:stretch>
          </p:blipFill>
          <p:spPr>
            <a:xfrm>
              <a:off x="179512" y="1916832"/>
              <a:ext cx="8772525" cy="3952875"/>
            </a:xfrm>
            <a:prstGeom prst="rect">
              <a:avLst/>
            </a:prstGeom>
          </p:spPr>
        </p:pic>
        <p:sp>
          <p:nvSpPr>
            <p:cNvPr id="5" name="Rettangolo 4">
              <a:extLst>
                <a:ext uri="{FF2B5EF4-FFF2-40B4-BE49-F238E27FC236}">
                  <a16:creationId xmlns:a16="http://schemas.microsoft.com/office/drawing/2014/main" id="{EC09F5FB-3C12-41AF-96DC-CFE3E897E9E4}"/>
                </a:ext>
              </a:extLst>
            </p:cNvPr>
            <p:cNvSpPr/>
            <p:nvPr/>
          </p:nvSpPr>
          <p:spPr>
            <a:xfrm>
              <a:off x="594360" y="1991564"/>
              <a:ext cx="1817400" cy="302076"/>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b="1" dirty="0">
                  <a:latin typeface="Calibri" panose="020F0502020204030204" pitchFamily="34" charset="0"/>
                </a:rPr>
                <a:t>signum  0.64</a:t>
              </a:r>
            </a:p>
          </p:txBody>
        </p:sp>
        <p:sp>
          <p:nvSpPr>
            <p:cNvPr id="7" name="Rettangolo 6">
              <a:extLst>
                <a:ext uri="{FF2B5EF4-FFF2-40B4-BE49-F238E27FC236}">
                  <a16:creationId xmlns:a16="http://schemas.microsoft.com/office/drawing/2014/main" id="{36D17213-9947-4086-AF8D-DB478D25864E}"/>
                </a:ext>
              </a:extLst>
            </p:cNvPr>
            <p:cNvSpPr/>
            <p:nvPr/>
          </p:nvSpPr>
          <p:spPr>
            <a:xfrm>
              <a:off x="755576" y="4583851"/>
              <a:ext cx="1817400" cy="302077"/>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b="1" dirty="0">
                  <a:latin typeface="Calibri" panose="020F0502020204030204" pitchFamily="34" charset="0"/>
                </a:rPr>
                <a:t>signum  0.60</a:t>
              </a:r>
            </a:p>
          </p:txBody>
        </p:sp>
      </p:grpSp>
      <p:sp>
        <p:nvSpPr>
          <p:cNvPr id="10" name="CasellaDiTesto 9">
            <a:extLst>
              <a:ext uri="{FF2B5EF4-FFF2-40B4-BE49-F238E27FC236}">
                <a16:creationId xmlns:a16="http://schemas.microsoft.com/office/drawing/2014/main" id="{5FA1D3B6-D44B-4618-93DB-E3C9DCDC7212}"/>
              </a:ext>
            </a:extLst>
          </p:cNvPr>
          <p:cNvSpPr txBox="1"/>
          <p:nvPr/>
        </p:nvSpPr>
        <p:spPr>
          <a:xfrm>
            <a:off x="179512" y="1917993"/>
            <a:ext cx="8634734" cy="430887"/>
          </a:xfrm>
          <a:prstGeom prst="rect">
            <a:avLst/>
          </a:prstGeom>
          <a:noFill/>
        </p:spPr>
        <p:txBody>
          <a:bodyPr wrap="square">
            <a:spAutoFit/>
          </a:bodyPr>
          <a:lstStyle/>
          <a:p>
            <a:r>
              <a:rPr lang="it-IT" sz="2200" b="1" dirty="0"/>
              <a:t>For </a:t>
            </a:r>
            <a:r>
              <a:rPr lang="it-IT" sz="2200" b="1" dirty="0" err="1"/>
              <a:t>each</a:t>
            </a:r>
            <a:r>
              <a:rPr lang="it-IT" sz="2200" b="1" dirty="0"/>
              <a:t> </a:t>
            </a:r>
            <a:r>
              <a:rPr lang="it-IT" sz="2200" b="1" dirty="0" err="1"/>
              <a:t>prediction</a:t>
            </a:r>
            <a:r>
              <a:rPr lang="it-IT" sz="2200" b="1" dirty="0"/>
              <a:t> </a:t>
            </a:r>
            <a:r>
              <a:rPr lang="it-IT" sz="2200" b="1" dirty="0" err="1"/>
              <a:t>is</a:t>
            </a:r>
            <a:r>
              <a:rPr lang="it-IT" sz="2200" b="1" dirty="0"/>
              <a:t> </a:t>
            </a:r>
            <a:r>
              <a:rPr lang="it-IT" sz="2200" b="1" dirty="0" err="1"/>
              <a:t>showed</a:t>
            </a:r>
            <a:r>
              <a:rPr lang="it-IT" sz="2200" b="1" dirty="0"/>
              <a:t> class (signum) and confidence</a:t>
            </a:r>
          </a:p>
        </p:txBody>
      </p:sp>
    </p:spTree>
    <p:extLst>
      <p:ext uri="{BB962C8B-B14F-4D97-AF65-F5344CB8AC3E}">
        <p14:creationId xmlns:p14="http://schemas.microsoft.com/office/powerpoint/2010/main" val="42383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179512" y="476672"/>
            <a:ext cx="8697144" cy="1143000"/>
          </a:xfrm>
        </p:spPr>
        <p:txBody>
          <a:bodyPr/>
          <a:lstStyle/>
          <a:p>
            <a:pPr eaLnBrk="1" hangingPunct="1">
              <a:defRPr/>
            </a:pPr>
            <a:r>
              <a:rPr lang="en-CA" sz="3200" dirty="0"/>
              <a:t>SIGNA TABELLIONIS DETECTION AND RECOGNITION: RESULTS</a:t>
            </a:r>
          </a:p>
        </p:txBody>
      </p:sp>
      <p:grpSp>
        <p:nvGrpSpPr>
          <p:cNvPr id="5" name="Gruppo 4">
            <a:extLst>
              <a:ext uri="{FF2B5EF4-FFF2-40B4-BE49-F238E27FC236}">
                <a16:creationId xmlns:a16="http://schemas.microsoft.com/office/drawing/2014/main" id="{037EE115-A689-4175-8079-E0D613BC9C3A}"/>
              </a:ext>
            </a:extLst>
          </p:cNvPr>
          <p:cNvGrpSpPr/>
          <p:nvPr/>
        </p:nvGrpSpPr>
        <p:grpSpPr>
          <a:xfrm>
            <a:off x="0" y="1916832"/>
            <a:ext cx="9144000" cy="4849306"/>
            <a:chOff x="13590" y="1004347"/>
            <a:chExt cx="9144000" cy="4849306"/>
          </a:xfrm>
        </p:grpSpPr>
        <p:pic>
          <p:nvPicPr>
            <p:cNvPr id="3" name="Immagine 2" descr="Immagine che contiene testo&#10;&#10;Descrizione generata automaticamente">
              <a:extLst>
                <a:ext uri="{FF2B5EF4-FFF2-40B4-BE49-F238E27FC236}">
                  <a16:creationId xmlns:a16="http://schemas.microsoft.com/office/drawing/2014/main" id="{4DB66C94-3088-4336-91D4-40F177000C8A}"/>
                </a:ext>
              </a:extLst>
            </p:cNvPr>
            <p:cNvPicPr>
              <a:picLocks noChangeAspect="1"/>
            </p:cNvPicPr>
            <p:nvPr/>
          </p:nvPicPr>
          <p:blipFill>
            <a:blip r:embed="rId2"/>
            <a:stretch>
              <a:fillRect/>
            </a:stretch>
          </p:blipFill>
          <p:spPr>
            <a:xfrm>
              <a:off x="13590" y="1004347"/>
              <a:ext cx="9144000" cy="4849306"/>
            </a:xfrm>
            <a:prstGeom prst="rect">
              <a:avLst/>
            </a:prstGeom>
          </p:spPr>
        </p:pic>
        <p:sp>
          <p:nvSpPr>
            <p:cNvPr id="6" name="Rettangolo 5">
              <a:extLst>
                <a:ext uri="{FF2B5EF4-FFF2-40B4-BE49-F238E27FC236}">
                  <a16:creationId xmlns:a16="http://schemas.microsoft.com/office/drawing/2014/main" id="{DB6541EC-1830-4EF4-8A8F-5387BF94C18E}"/>
                </a:ext>
              </a:extLst>
            </p:cNvPr>
            <p:cNvSpPr/>
            <p:nvPr/>
          </p:nvSpPr>
          <p:spPr>
            <a:xfrm>
              <a:off x="267344" y="1124744"/>
              <a:ext cx="1490192" cy="245660"/>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latin typeface="Calibri" panose="020F0502020204030204" pitchFamily="34" charset="0"/>
                </a:rPr>
                <a:t>signum  0.73</a:t>
              </a:r>
            </a:p>
          </p:txBody>
        </p:sp>
        <p:sp>
          <p:nvSpPr>
            <p:cNvPr id="7" name="Rettangolo 6">
              <a:extLst>
                <a:ext uri="{FF2B5EF4-FFF2-40B4-BE49-F238E27FC236}">
                  <a16:creationId xmlns:a16="http://schemas.microsoft.com/office/drawing/2014/main" id="{6181FEE7-07E2-4640-A857-2CE625CA9E92}"/>
                </a:ext>
              </a:extLst>
            </p:cNvPr>
            <p:cNvSpPr/>
            <p:nvPr/>
          </p:nvSpPr>
          <p:spPr>
            <a:xfrm>
              <a:off x="426857" y="4869714"/>
              <a:ext cx="1490192" cy="245660"/>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latin typeface="Calibri" panose="020F0502020204030204" pitchFamily="34" charset="0"/>
                </a:rPr>
                <a:t>signum  0.72</a:t>
              </a:r>
            </a:p>
          </p:txBody>
        </p:sp>
        <p:sp>
          <p:nvSpPr>
            <p:cNvPr id="8" name="Rettangolo 7">
              <a:extLst>
                <a:ext uri="{FF2B5EF4-FFF2-40B4-BE49-F238E27FC236}">
                  <a16:creationId xmlns:a16="http://schemas.microsoft.com/office/drawing/2014/main" id="{CB85A3CA-BB0F-4FD4-839C-922FA4042EAF}"/>
                </a:ext>
              </a:extLst>
            </p:cNvPr>
            <p:cNvSpPr/>
            <p:nvPr/>
          </p:nvSpPr>
          <p:spPr>
            <a:xfrm>
              <a:off x="395955" y="4554500"/>
              <a:ext cx="1490192" cy="245660"/>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latin typeface="Calibri" panose="020F0502020204030204" pitchFamily="34" charset="0"/>
                </a:rPr>
                <a:t>signum  0.76</a:t>
              </a:r>
            </a:p>
          </p:txBody>
        </p:sp>
        <p:sp>
          <p:nvSpPr>
            <p:cNvPr id="9" name="Rettangolo 8">
              <a:extLst>
                <a:ext uri="{FF2B5EF4-FFF2-40B4-BE49-F238E27FC236}">
                  <a16:creationId xmlns:a16="http://schemas.microsoft.com/office/drawing/2014/main" id="{75503D5F-61C8-4D7D-99CD-2709033B83C5}"/>
                </a:ext>
              </a:extLst>
            </p:cNvPr>
            <p:cNvSpPr/>
            <p:nvPr/>
          </p:nvSpPr>
          <p:spPr>
            <a:xfrm>
              <a:off x="419744" y="4221088"/>
              <a:ext cx="1490192" cy="245660"/>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latin typeface="Calibri" panose="020F0502020204030204" pitchFamily="34" charset="0"/>
                </a:rPr>
                <a:t>signum  0.32</a:t>
              </a:r>
            </a:p>
          </p:txBody>
        </p:sp>
        <p:sp>
          <p:nvSpPr>
            <p:cNvPr id="10" name="Rettangolo 9">
              <a:extLst>
                <a:ext uri="{FF2B5EF4-FFF2-40B4-BE49-F238E27FC236}">
                  <a16:creationId xmlns:a16="http://schemas.microsoft.com/office/drawing/2014/main" id="{97BD92D0-A02A-46E7-840A-2A4422B939C5}"/>
                </a:ext>
              </a:extLst>
            </p:cNvPr>
            <p:cNvSpPr/>
            <p:nvPr/>
          </p:nvSpPr>
          <p:spPr>
            <a:xfrm>
              <a:off x="323528" y="3861048"/>
              <a:ext cx="1490192" cy="245660"/>
            </a:xfrm>
            <a:prstGeom prst="rect">
              <a:avLst/>
            </a:prstGeom>
            <a:solidFill>
              <a:srgbClr val="FE3938"/>
            </a:solidFill>
            <a:ln>
              <a:solidFill>
                <a:srgbClr val="FE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latin typeface="Calibri" panose="020F0502020204030204" pitchFamily="34" charset="0"/>
                </a:rPr>
                <a:t>signum  0.36</a:t>
              </a:r>
            </a:p>
          </p:txBody>
        </p:sp>
      </p:grpSp>
    </p:spTree>
    <p:extLst>
      <p:ext uri="{BB962C8B-B14F-4D97-AF65-F5344CB8AC3E}">
        <p14:creationId xmlns:p14="http://schemas.microsoft.com/office/powerpoint/2010/main" val="210809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DC34EE8-7A8F-D44E-AA43-48B63A74DF3C}"/>
              </a:ext>
            </a:extLst>
          </p:cNvPr>
          <p:cNvSpPr txBox="1"/>
          <p:nvPr/>
        </p:nvSpPr>
        <p:spPr>
          <a:xfrm>
            <a:off x="4855029" y="1110343"/>
            <a:ext cx="184731" cy="461665"/>
          </a:xfrm>
          <a:prstGeom prst="rect">
            <a:avLst/>
          </a:prstGeom>
          <a:noFill/>
        </p:spPr>
        <p:txBody>
          <a:bodyPr wrap="none" rtlCol="0">
            <a:spAutoFit/>
          </a:bodyPr>
          <a:lstStyle/>
          <a:p>
            <a:endParaRPr lang="it-IT" dirty="0"/>
          </a:p>
        </p:txBody>
      </p:sp>
      <p:sp>
        <p:nvSpPr>
          <p:cNvPr id="6" name="Rettangolo 5">
            <a:extLst>
              <a:ext uri="{FF2B5EF4-FFF2-40B4-BE49-F238E27FC236}">
                <a16:creationId xmlns:a16="http://schemas.microsoft.com/office/drawing/2014/main" id="{8407770E-7DC5-854E-B76F-1D8B050FF447}"/>
              </a:ext>
            </a:extLst>
          </p:cNvPr>
          <p:cNvSpPr/>
          <p:nvPr/>
        </p:nvSpPr>
        <p:spPr>
          <a:xfrm>
            <a:off x="431540" y="1368761"/>
            <a:ext cx="8280920" cy="3785652"/>
          </a:xfrm>
          <a:prstGeom prst="rect">
            <a:avLst/>
          </a:prstGeom>
        </p:spPr>
        <p:txBody>
          <a:bodyPr wrap="square">
            <a:spAutoFit/>
          </a:bodyPr>
          <a:lstStyle/>
          <a:p>
            <a:r>
              <a:rPr lang="en-GB" sz="1600" dirty="0">
                <a:latin typeface="Helvetica" pitchFamily="2" charset="0"/>
              </a:rPr>
              <a:t>Archival institutions and programs worldwide work to ensure that the </a:t>
            </a:r>
            <a:r>
              <a:rPr lang="en-GB" sz="1600" b="1" dirty="0">
                <a:latin typeface="Helvetica" pitchFamily="2" charset="0"/>
              </a:rPr>
              <a:t>records of governments, organizations, communities, and individuals are preserved for future generations as cultural heritage, as sources of rights, and as vehicles for holding the past accountable and to inform the future</a:t>
            </a:r>
            <a:r>
              <a:rPr lang="en-GB" sz="1600" dirty="0">
                <a:latin typeface="Helvetica" pitchFamily="2" charset="0"/>
              </a:rPr>
              <a:t>. </a:t>
            </a:r>
          </a:p>
          <a:p>
            <a:endParaRPr lang="en-GB" sz="1600" dirty="0">
              <a:latin typeface="Helvetica" pitchFamily="2" charset="0"/>
            </a:endParaRPr>
          </a:p>
          <a:p>
            <a:r>
              <a:rPr lang="en-GB" sz="1600" dirty="0">
                <a:latin typeface="Helvetica" pitchFamily="2" charset="0"/>
              </a:rPr>
              <a:t>This commitment is guaranteed through the adoption of strategic and technical measures for the long-term preservation of digital assets in any medium and form — textual, visual, or aural. Public and private </a:t>
            </a:r>
            <a:r>
              <a:rPr lang="en-GB" sz="1600" b="1" dirty="0">
                <a:latin typeface="Helvetica" pitchFamily="2" charset="0"/>
              </a:rPr>
              <a:t>archives are the largest providers of data big and small in the world and collectively host yottabytes of trusted data, to be preserved forever</a:t>
            </a:r>
            <a:r>
              <a:rPr lang="en-GB" sz="1600" dirty="0">
                <a:latin typeface="Helvetica" pitchFamily="2" charset="0"/>
              </a:rPr>
              <a:t>. Several aspects of retention and preservation, arrangement and description, management and administrations, and access and use are still open to improvement. </a:t>
            </a:r>
          </a:p>
          <a:p>
            <a:endParaRPr lang="en-GB" sz="1600" dirty="0">
              <a:latin typeface="Helvetica" pitchFamily="2" charset="0"/>
            </a:endParaRPr>
          </a:p>
          <a:p>
            <a:r>
              <a:rPr lang="en-GB" sz="1600" dirty="0">
                <a:latin typeface="Helvetica" pitchFamily="2" charset="0"/>
              </a:rPr>
              <a:t>In particular, recent advances in Artificial Intelligence (AI) open the discussion as to whether AI can support the ongoing availability and accessibility of trustworthy public records. </a:t>
            </a:r>
            <a:endParaRPr lang="en-GB" sz="1600" dirty="0">
              <a:effectLst/>
              <a:latin typeface="Helvetica" pitchFamily="2" charset="0"/>
            </a:endParaRPr>
          </a:p>
        </p:txBody>
      </p:sp>
      <p:sp>
        <p:nvSpPr>
          <p:cNvPr id="7" name="Title 1">
            <a:extLst>
              <a:ext uri="{FF2B5EF4-FFF2-40B4-BE49-F238E27FC236}">
                <a16:creationId xmlns:a16="http://schemas.microsoft.com/office/drawing/2014/main" id="{70244377-5745-5541-B661-2F35F70E71BE}"/>
              </a:ext>
            </a:extLst>
          </p:cNvPr>
          <p:cNvSpPr txBox="1">
            <a:spLocks/>
          </p:cNvSpPr>
          <p:nvPr/>
        </p:nvSpPr>
        <p:spPr bwMode="auto">
          <a:xfrm>
            <a:off x="251520" y="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a:lstStyle>
          <a:p>
            <a:pPr eaLnBrk="1" hangingPunct="1"/>
            <a:r>
              <a:rPr lang="en-CA" altLang="en-US" kern="0" dirty="0"/>
              <a:t>VISION</a:t>
            </a:r>
          </a:p>
        </p:txBody>
      </p:sp>
      <p:sp>
        <p:nvSpPr>
          <p:cNvPr id="8" name="Title 1">
            <a:extLst>
              <a:ext uri="{FF2B5EF4-FFF2-40B4-BE49-F238E27FC236}">
                <a16:creationId xmlns:a16="http://schemas.microsoft.com/office/drawing/2014/main" id="{458CB231-F225-7948-AA79-0BC369D7B91B}"/>
              </a:ext>
            </a:extLst>
          </p:cNvPr>
          <p:cNvSpPr>
            <a:spLocks noGrp="1"/>
          </p:cNvSpPr>
          <p:nvPr>
            <p:ph type="ctrTitle"/>
          </p:nvPr>
        </p:nvSpPr>
        <p:spPr>
          <a:xfrm>
            <a:off x="431540" y="4869160"/>
            <a:ext cx="7777162" cy="2189162"/>
          </a:xfrm>
        </p:spPr>
        <p:txBody>
          <a:bodyPr/>
          <a:lstStyle/>
          <a:p>
            <a:pPr algn="l"/>
            <a:r>
              <a:rPr lang="it-IT" sz="2800" b="1" dirty="0" err="1"/>
              <a:t>Trusted</a:t>
            </a:r>
            <a:r>
              <a:rPr lang="it-IT" sz="2800" b="1" dirty="0"/>
              <a:t> Data </a:t>
            </a:r>
            <a:r>
              <a:rPr lang="it-IT" sz="2800" b="1" dirty="0" err="1"/>
              <a:t>Forever</a:t>
            </a:r>
            <a:r>
              <a:rPr lang="it-IT" sz="2800" b="1" dirty="0"/>
              <a:t>: </a:t>
            </a:r>
            <a:br>
              <a:rPr lang="it-IT" sz="2800" b="1" dirty="0"/>
            </a:br>
            <a:r>
              <a:rPr lang="it-IT" sz="2800" b="1" dirty="0" err="1"/>
              <a:t>Is</a:t>
            </a:r>
            <a:r>
              <a:rPr lang="it-IT" sz="2800" b="1" dirty="0"/>
              <a:t> AI the </a:t>
            </a:r>
            <a:r>
              <a:rPr lang="it-IT" sz="2800" b="1" dirty="0" err="1"/>
              <a:t>Answer</a:t>
            </a:r>
            <a:r>
              <a:rPr lang="it-IT" sz="2800" b="1" dirty="0"/>
              <a:t>?</a:t>
            </a:r>
            <a:endParaRPr lang="en-CA" altLang="en-US" sz="2800" b="1" dirty="0">
              <a:solidFill>
                <a:srgbClr val="92D050"/>
              </a:solidFill>
            </a:endParaRPr>
          </a:p>
        </p:txBody>
      </p:sp>
    </p:spTree>
    <p:extLst>
      <p:ext uri="{BB962C8B-B14F-4D97-AF65-F5344CB8AC3E}">
        <p14:creationId xmlns:p14="http://schemas.microsoft.com/office/powerpoint/2010/main" val="51860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DC34EE8-7A8F-D44E-AA43-48B63A74DF3C}"/>
              </a:ext>
            </a:extLst>
          </p:cNvPr>
          <p:cNvSpPr txBox="1"/>
          <p:nvPr/>
        </p:nvSpPr>
        <p:spPr>
          <a:xfrm>
            <a:off x="4855029" y="1110343"/>
            <a:ext cx="184731" cy="461665"/>
          </a:xfrm>
          <a:prstGeom prst="rect">
            <a:avLst/>
          </a:prstGeom>
          <a:noFill/>
        </p:spPr>
        <p:txBody>
          <a:bodyPr wrap="none" rtlCol="0">
            <a:spAutoFit/>
          </a:bodyPr>
          <a:lstStyle/>
          <a:p>
            <a:endParaRPr lang="it-IT" dirty="0"/>
          </a:p>
        </p:txBody>
      </p:sp>
      <p:sp>
        <p:nvSpPr>
          <p:cNvPr id="7" name="Title 1">
            <a:extLst>
              <a:ext uri="{FF2B5EF4-FFF2-40B4-BE49-F238E27FC236}">
                <a16:creationId xmlns:a16="http://schemas.microsoft.com/office/drawing/2014/main" id="{70244377-5745-5541-B661-2F35F70E71BE}"/>
              </a:ext>
            </a:extLst>
          </p:cNvPr>
          <p:cNvSpPr txBox="1">
            <a:spLocks/>
          </p:cNvSpPr>
          <p:nvPr/>
        </p:nvSpPr>
        <p:spPr bwMode="auto">
          <a:xfrm>
            <a:off x="251520" y="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a:lstStyle>
          <a:p>
            <a:pPr eaLnBrk="1" hangingPunct="1"/>
            <a:r>
              <a:rPr lang="en-CA" altLang="en-US" sz="3200" kern="0" dirty="0"/>
              <a:t>A VARIETY OF STUDIES … AND DATA </a:t>
            </a:r>
          </a:p>
        </p:txBody>
      </p:sp>
      <p:sp>
        <p:nvSpPr>
          <p:cNvPr id="3" name="CasellaDiTesto 2">
            <a:extLst>
              <a:ext uri="{FF2B5EF4-FFF2-40B4-BE49-F238E27FC236}">
                <a16:creationId xmlns:a16="http://schemas.microsoft.com/office/drawing/2014/main" id="{570F1FE1-98E5-C141-97D9-217ED306DA7F}"/>
              </a:ext>
            </a:extLst>
          </p:cNvPr>
          <p:cNvSpPr txBox="1"/>
          <p:nvPr/>
        </p:nvSpPr>
        <p:spPr>
          <a:xfrm>
            <a:off x="353537" y="1168823"/>
            <a:ext cx="8436925" cy="3416320"/>
          </a:xfrm>
          <a:prstGeom prst="rect">
            <a:avLst/>
          </a:prstGeom>
          <a:noFill/>
        </p:spPr>
        <p:txBody>
          <a:bodyPr wrap="none" rtlCol="0">
            <a:spAutoFit/>
          </a:bodyPr>
          <a:lstStyle/>
          <a:p>
            <a:r>
              <a:rPr lang="it-IT" b="1" dirty="0">
                <a:solidFill>
                  <a:schemeClr val="bg1">
                    <a:lumMod val="65000"/>
                  </a:schemeClr>
                </a:solidFill>
              </a:rPr>
              <a:t>EXAMPLES (from more </a:t>
            </a:r>
            <a:r>
              <a:rPr lang="it-IT" b="1" dirty="0" err="1">
                <a:solidFill>
                  <a:schemeClr val="bg1">
                    <a:lumMod val="65000"/>
                  </a:schemeClr>
                </a:solidFill>
              </a:rPr>
              <a:t>than</a:t>
            </a:r>
            <a:r>
              <a:rPr lang="it-IT" b="1" dirty="0">
                <a:solidFill>
                  <a:schemeClr val="bg1">
                    <a:lumMod val="65000"/>
                  </a:schemeClr>
                </a:solidFill>
              </a:rPr>
              <a:t> 50 </a:t>
            </a:r>
            <a:r>
              <a:rPr lang="it-IT" b="1" dirty="0" err="1">
                <a:solidFill>
                  <a:schemeClr val="bg1">
                    <a:lumMod val="65000"/>
                  </a:schemeClr>
                </a:solidFill>
              </a:rPr>
              <a:t>studies</a:t>
            </a:r>
            <a:r>
              <a:rPr lang="it-IT" b="1" dirty="0">
                <a:solidFill>
                  <a:schemeClr val="bg1">
                    <a:lumMod val="65000"/>
                  </a:schemeClr>
                </a:solidFill>
              </a:rPr>
              <a:t>)</a:t>
            </a:r>
          </a:p>
          <a:p>
            <a:endParaRPr lang="it-IT" dirty="0"/>
          </a:p>
          <a:p>
            <a:pPr marL="342900" indent="-342900">
              <a:buFont typeface="Arial" panose="020B0604020202020204" pitchFamily="34" charset="0"/>
              <a:buChar char="•"/>
            </a:pPr>
            <a:r>
              <a:rPr lang="it-IT" dirty="0"/>
              <a:t>Building and </a:t>
            </a:r>
            <a:r>
              <a:rPr lang="it-IT" dirty="0" err="1"/>
              <a:t>Creating</a:t>
            </a:r>
            <a:r>
              <a:rPr lang="it-IT" dirty="0"/>
              <a:t> a Digital Twin for </a:t>
            </a:r>
            <a:r>
              <a:rPr lang="it-IT" dirty="0" err="1"/>
              <a:t>Preservation</a:t>
            </a:r>
            <a:endParaRPr lang="it-IT" dirty="0"/>
          </a:p>
          <a:p>
            <a:endParaRPr lang="it-IT" dirty="0"/>
          </a:p>
          <a:p>
            <a:pPr marL="342900" indent="-342900">
              <a:buFont typeface="Arial" panose="020B0604020202020204" pitchFamily="34" charset="0"/>
              <a:buChar char="•"/>
            </a:pPr>
            <a:r>
              <a:rPr lang="it-IT" dirty="0"/>
              <a:t>Data from Emergency Services Communications Systems</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a:t>AI in the Middle Age Learning from </a:t>
            </a:r>
            <a:r>
              <a:rPr lang="it-IT" dirty="0" err="1"/>
              <a:t>Parchments</a:t>
            </a:r>
            <a:r>
              <a:rPr lang="it-IT" dirty="0"/>
              <a:t> </a:t>
            </a:r>
          </a:p>
          <a:p>
            <a:endParaRPr lang="it-IT" dirty="0"/>
          </a:p>
          <a:p>
            <a:endParaRPr lang="it-IT" dirty="0"/>
          </a:p>
        </p:txBody>
      </p:sp>
      <p:pic>
        <p:nvPicPr>
          <p:cNvPr id="4" name="Immagine 3">
            <a:extLst>
              <a:ext uri="{FF2B5EF4-FFF2-40B4-BE49-F238E27FC236}">
                <a16:creationId xmlns:a16="http://schemas.microsoft.com/office/drawing/2014/main" id="{A23AB070-0227-1C4C-B813-933A33F8F151}"/>
              </a:ext>
            </a:extLst>
          </p:cNvPr>
          <p:cNvPicPr>
            <a:picLocks noChangeAspect="1"/>
          </p:cNvPicPr>
          <p:nvPr/>
        </p:nvPicPr>
        <p:blipFill>
          <a:blip r:embed="rId2"/>
          <a:stretch>
            <a:fillRect/>
          </a:stretch>
        </p:blipFill>
        <p:spPr>
          <a:xfrm>
            <a:off x="0" y="4530401"/>
            <a:ext cx="9144000" cy="2317551"/>
          </a:xfrm>
          <a:prstGeom prst="rect">
            <a:avLst/>
          </a:prstGeom>
        </p:spPr>
      </p:pic>
    </p:spTree>
    <p:extLst>
      <p:ext uri="{BB962C8B-B14F-4D97-AF65-F5344CB8AC3E}">
        <p14:creationId xmlns:p14="http://schemas.microsoft.com/office/powerpoint/2010/main" val="249114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9DA11D-8FF1-5C42-AF37-F1080A95C43F}"/>
              </a:ext>
            </a:extLst>
          </p:cNvPr>
          <p:cNvPicPr>
            <a:picLocks noChangeAspect="1"/>
          </p:cNvPicPr>
          <p:nvPr/>
        </p:nvPicPr>
        <p:blipFill>
          <a:blip r:embed="rId2"/>
          <a:stretch>
            <a:fillRect/>
          </a:stretch>
        </p:blipFill>
        <p:spPr>
          <a:xfrm>
            <a:off x="713098" y="2204864"/>
            <a:ext cx="7573143" cy="3546698"/>
          </a:xfrm>
          <a:prstGeom prst="rect">
            <a:avLst/>
          </a:prstGeom>
        </p:spPr>
      </p:pic>
      <p:sp>
        <p:nvSpPr>
          <p:cNvPr id="5" name="Title 1">
            <a:extLst>
              <a:ext uri="{FF2B5EF4-FFF2-40B4-BE49-F238E27FC236}">
                <a16:creationId xmlns:a16="http://schemas.microsoft.com/office/drawing/2014/main" id="{499F4ACB-598C-2E4E-8379-A7B8C4339256}"/>
              </a:ext>
            </a:extLst>
          </p:cNvPr>
          <p:cNvSpPr txBox="1">
            <a:spLocks/>
          </p:cNvSpPr>
          <p:nvPr/>
        </p:nvSpPr>
        <p:spPr bwMode="auto">
          <a:xfrm>
            <a:off x="251520" y="12576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a:lstStyle>
          <a:p>
            <a:r>
              <a:rPr lang="it-IT" sz="3200" dirty="0"/>
              <a:t>BUILDING AND CREATING A DIGITAL TWIN FOR PRESERVATION</a:t>
            </a:r>
          </a:p>
        </p:txBody>
      </p:sp>
      <p:sp>
        <p:nvSpPr>
          <p:cNvPr id="7" name="Rettangolo 6">
            <a:extLst>
              <a:ext uri="{FF2B5EF4-FFF2-40B4-BE49-F238E27FC236}">
                <a16:creationId xmlns:a16="http://schemas.microsoft.com/office/drawing/2014/main" id="{E0FEA733-3FA0-FC41-97F4-B2181FF8DFC4}"/>
              </a:ext>
            </a:extLst>
          </p:cNvPr>
          <p:cNvSpPr/>
          <p:nvPr/>
        </p:nvSpPr>
        <p:spPr>
          <a:xfrm>
            <a:off x="2339752" y="1516283"/>
            <a:ext cx="7045184" cy="461665"/>
          </a:xfrm>
          <a:prstGeom prst="rect">
            <a:avLst/>
          </a:prstGeom>
        </p:spPr>
        <p:txBody>
          <a:bodyPr wrap="square">
            <a:spAutoFit/>
          </a:bodyPr>
          <a:lstStyle/>
          <a:p>
            <a:r>
              <a:rPr lang="it-IT" dirty="0">
                <a:latin typeface="Helvetica" pitchFamily="2" charset="0"/>
              </a:rPr>
              <a:t>IDEA: Archives and </a:t>
            </a:r>
            <a:r>
              <a:rPr lang="it-IT" dirty="0" err="1">
                <a:latin typeface="Helvetica" pitchFamily="2" charset="0"/>
              </a:rPr>
              <a:t>digital</a:t>
            </a:r>
            <a:r>
              <a:rPr lang="it-IT" dirty="0">
                <a:latin typeface="Helvetica" pitchFamily="2" charset="0"/>
              </a:rPr>
              <a:t> twin </a:t>
            </a:r>
            <a:endParaRPr lang="it-IT" dirty="0">
              <a:effectLst/>
              <a:latin typeface="Helvetica" pitchFamily="2" charset="0"/>
            </a:endParaRPr>
          </a:p>
        </p:txBody>
      </p:sp>
    </p:spTree>
    <p:extLst>
      <p:ext uri="{BB962C8B-B14F-4D97-AF65-F5344CB8AC3E}">
        <p14:creationId xmlns:p14="http://schemas.microsoft.com/office/powerpoint/2010/main" val="264029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9F4ACB-598C-2E4E-8379-A7B8C4339256}"/>
              </a:ext>
            </a:extLst>
          </p:cNvPr>
          <p:cNvSpPr txBox="1">
            <a:spLocks/>
          </p:cNvSpPr>
          <p:nvPr/>
        </p:nvSpPr>
        <p:spPr bwMode="auto">
          <a:xfrm>
            <a:off x="251520" y="12576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a:lstStyle>
          <a:p>
            <a:r>
              <a:rPr lang="it-IT" sz="3200" dirty="0"/>
              <a:t>DATA FROM EMERGENCY SERVICES COMMUNICATIONS SYSTEMS</a:t>
            </a:r>
          </a:p>
        </p:txBody>
      </p:sp>
      <p:sp>
        <p:nvSpPr>
          <p:cNvPr id="2" name="Rettangolo 1">
            <a:extLst>
              <a:ext uri="{FF2B5EF4-FFF2-40B4-BE49-F238E27FC236}">
                <a16:creationId xmlns:a16="http://schemas.microsoft.com/office/drawing/2014/main" id="{59E7E564-E392-8B4A-AA92-B8B8BE69DB93}"/>
              </a:ext>
            </a:extLst>
          </p:cNvPr>
          <p:cNvSpPr/>
          <p:nvPr/>
        </p:nvSpPr>
        <p:spPr>
          <a:xfrm>
            <a:off x="1115616" y="1717770"/>
            <a:ext cx="7045184" cy="461665"/>
          </a:xfrm>
          <a:prstGeom prst="rect">
            <a:avLst/>
          </a:prstGeom>
        </p:spPr>
        <p:txBody>
          <a:bodyPr wrap="square">
            <a:spAutoFit/>
          </a:bodyPr>
          <a:lstStyle/>
          <a:p>
            <a:r>
              <a:rPr lang="it-IT" dirty="0">
                <a:latin typeface="Helvetica" pitchFamily="2" charset="0"/>
              </a:rPr>
              <a:t>IDEA: US “</a:t>
            </a:r>
            <a:r>
              <a:rPr lang="it-IT" dirty="0" err="1">
                <a:latin typeface="Helvetica" pitchFamily="2" charset="0"/>
              </a:rPr>
              <a:t>Next</a:t>
            </a:r>
            <a:r>
              <a:rPr lang="it-IT" dirty="0">
                <a:latin typeface="Helvetica" pitchFamily="2" charset="0"/>
              </a:rPr>
              <a:t> Generation 911” (NG911) </a:t>
            </a:r>
            <a:r>
              <a:rPr lang="it-IT" dirty="0" err="1">
                <a:latin typeface="Helvetica" pitchFamily="2" charset="0"/>
              </a:rPr>
              <a:t>project</a:t>
            </a:r>
            <a:r>
              <a:rPr lang="it-IT" dirty="0">
                <a:latin typeface="Helvetica" pitchFamily="2" charset="0"/>
              </a:rPr>
              <a:t> </a:t>
            </a:r>
            <a:endParaRPr lang="it-IT" dirty="0">
              <a:effectLst/>
              <a:latin typeface="Helvetica" pitchFamily="2" charset="0"/>
            </a:endParaRPr>
          </a:p>
        </p:txBody>
      </p:sp>
      <p:sp>
        <p:nvSpPr>
          <p:cNvPr id="3" name="Rettangolo 2">
            <a:extLst>
              <a:ext uri="{FF2B5EF4-FFF2-40B4-BE49-F238E27FC236}">
                <a16:creationId xmlns:a16="http://schemas.microsoft.com/office/drawing/2014/main" id="{EA9FE3CB-5CEB-3A4F-8C43-E1801C3EA6C4}"/>
              </a:ext>
            </a:extLst>
          </p:cNvPr>
          <p:cNvSpPr/>
          <p:nvPr/>
        </p:nvSpPr>
        <p:spPr>
          <a:xfrm>
            <a:off x="251520" y="2594521"/>
            <a:ext cx="5976664" cy="3908762"/>
          </a:xfrm>
          <a:prstGeom prst="rect">
            <a:avLst/>
          </a:prstGeom>
        </p:spPr>
        <p:txBody>
          <a:bodyPr wrap="square">
            <a:spAutoFit/>
          </a:bodyPr>
          <a:lstStyle/>
          <a:p>
            <a:r>
              <a:rPr lang="it-IT" sz="1400" dirty="0" err="1">
                <a:solidFill>
                  <a:srgbClr val="000000"/>
                </a:solidFill>
                <a:latin typeface="pal-reg"/>
              </a:rPr>
              <a:t>This</a:t>
            </a:r>
            <a:r>
              <a:rPr lang="it-IT" sz="1400" dirty="0">
                <a:solidFill>
                  <a:srgbClr val="000000"/>
                </a:solidFill>
                <a:latin typeface="pal-reg"/>
              </a:rPr>
              <a:t> </a:t>
            </a:r>
            <a:r>
              <a:rPr lang="it-IT" sz="1400" dirty="0" err="1">
                <a:solidFill>
                  <a:srgbClr val="000000"/>
                </a:solidFill>
                <a:latin typeface="pal-reg"/>
              </a:rPr>
              <a:t>study</a:t>
            </a:r>
            <a:r>
              <a:rPr lang="it-IT" sz="1400" dirty="0">
                <a:solidFill>
                  <a:srgbClr val="000000"/>
                </a:solidFill>
                <a:latin typeface="pal-reg"/>
              </a:rPr>
              <a:t> </a:t>
            </a:r>
            <a:r>
              <a:rPr lang="it-IT" sz="1400" dirty="0" err="1">
                <a:solidFill>
                  <a:srgbClr val="000000"/>
                </a:solidFill>
                <a:latin typeface="pal-reg"/>
              </a:rPr>
              <a:t>will</a:t>
            </a:r>
            <a:r>
              <a:rPr lang="it-IT" sz="1400" dirty="0">
                <a:solidFill>
                  <a:srgbClr val="000000"/>
                </a:solidFill>
                <a:latin typeface="pal-reg"/>
              </a:rPr>
              <a:t> </a:t>
            </a:r>
            <a:r>
              <a:rPr lang="it-IT" sz="1400" dirty="0" err="1">
                <a:solidFill>
                  <a:srgbClr val="000000"/>
                </a:solidFill>
                <a:latin typeface="pal-reg"/>
              </a:rPr>
              <a:t>explore</a:t>
            </a:r>
            <a:r>
              <a:rPr lang="it-IT" sz="1400" dirty="0">
                <a:solidFill>
                  <a:srgbClr val="000000"/>
                </a:solidFill>
                <a:latin typeface="pal-reg"/>
              </a:rPr>
              <a:t> </a:t>
            </a:r>
            <a:r>
              <a:rPr lang="it-IT" sz="1400" dirty="0" err="1">
                <a:solidFill>
                  <a:srgbClr val="000000"/>
                </a:solidFill>
                <a:latin typeface="pal-reg"/>
              </a:rPr>
              <a:t>fundamental</a:t>
            </a:r>
            <a:r>
              <a:rPr lang="it-IT" sz="1400" dirty="0">
                <a:solidFill>
                  <a:srgbClr val="000000"/>
                </a:solidFill>
                <a:latin typeface="pal-reg"/>
              </a:rPr>
              <a:t> </a:t>
            </a:r>
            <a:r>
              <a:rPr lang="it-IT" sz="1400" dirty="0" err="1">
                <a:solidFill>
                  <a:srgbClr val="000000"/>
                </a:solidFill>
                <a:latin typeface="pal-reg"/>
              </a:rPr>
              <a:t>challenges</a:t>
            </a:r>
            <a:r>
              <a:rPr lang="it-IT" sz="1400" dirty="0">
                <a:solidFill>
                  <a:srgbClr val="000000"/>
                </a:solidFill>
                <a:latin typeface="pal-reg"/>
              </a:rPr>
              <a:t> </a:t>
            </a:r>
            <a:r>
              <a:rPr lang="it-IT" sz="1400" dirty="0" err="1">
                <a:solidFill>
                  <a:srgbClr val="000000"/>
                </a:solidFill>
                <a:latin typeface="pal-reg"/>
              </a:rPr>
              <a:t>associated</a:t>
            </a:r>
            <a:r>
              <a:rPr lang="it-IT" sz="1400" dirty="0">
                <a:solidFill>
                  <a:srgbClr val="000000"/>
                </a:solidFill>
                <a:latin typeface="pal-reg"/>
              </a:rPr>
              <a:t> with a </a:t>
            </a:r>
            <a:r>
              <a:rPr lang="it-IT" sz="1400" dirty="0" err="1">
                <a:solidFill>
                  <a:srgbClr val="000000"/>
                </a:solidFill>
                <a:latin typeface="pal-reg"/>
              </a:rPr>
              <a:t>particular</a:t>
            </a:r>
            <a:r>
              <a:rPr lang="it-IT" sz="1400" dirty="0">
                <a:solidFill>
                  <a:srgbClr val="000000"/>
                </a:solidFill>
                <a:latin typeface="pal-reg"/>
              </a:rPr>
              <a:t> use case for AI in </a:t>
            </a:r>
            <a:r>
              <a:rPr lang="it-IT" sz="1400" dirty="0" err="1">
                <a:solidFill>
                  <a:srgbClr val="000000"/>
                </a:solidFill>
                <a:latin typeface="pal-reg"/>
              </a:rPr>
              <a:t>records</a:t>
            </a:r>
            <a:r>
              <a:rPr lang="it-IT" sz="1400" dirty="0">
                <a:solidFill>
                  <a:srgbClr val="000000"/>
                </a:solidFill>
                <a:latin typeface="pal-reg"/>
              </a:rPr>
              <a:t> and </a:t>
            </a:r>
            <a:r>
              <a:rPr lang="it-IT" sz="1400" dirty="0" err="1">
                <a:solidFill>
                  <a:srgbClr val="000000"/>
                </a:solidFill>
                <a:latin typeface="pal-reg"/>
              </a:rPr>
              <a:t>archives</a:t>
            </a:r>
            <a:r>
              <a:rPr lang="it-IT" sz="1400" dirty="0">
                <a:solidFill>
                  <a:srgbClr val="000000"/>
                </a:solidFill>
                <a:latin typeface="pal-reg"/>
              </a:rPr>
              <a:t>: </a:t>
            </a:r>
            <a:r>
              <a:rPr lang="it-IT" sz="1800" b="1" dirty="0">
                <a:solidFill>
                  <a:srgbClr val="000000"/>
                </a:solidFill>
                <a:latin typeface="pal-reg"/>
              </a:rPr>
              <a:t>data from </a:t>
            </a:r>
            <a:r>
              <a:rPr lang="it-IT" sz="1800" b="1" dirty="0" err="1">
                <a:solidFill>
                  <a:srgbClr val="000000"/>
                </a:solidFill>
                <a:latin typeface="pal-reg"/>
              </a:rPr>
              <a:t>critical</a:t>
            </a:r>
            <a:r>
              <a:rPr lang="it-IT" sz="1800" b="1" dirty="0">
                <a:solidFill>
                  <a:srgbClr val="000000"/>
                </a:solidFill>
                <a:latin typeface="pal-reg"/>
              </a:rPr>
              <a:t> </a:t>
            </a:r>
            <a:r>
              <a:rPr lang="it-IT" sz="1800" b="1" dirty="0" err="1">
                <a:solidFill>
                  <a:srgbClr val="000000"/>
                </a:solidFill>
                <a:latin typeface="pal-reg"/>
              </a:rPr>
              <a:t>systems</a:t>
            </a:r>
            <a:r>
              <a:rPr lang="it-IT" sz="1800" b="1" dirty="0">
                <a:solidFill>
                  <a:srgbClr val="000000"/>
                </a:solidFill>
                <a:latin typeface="pal-reg"/>
              </a:rPr>
              <a:t> </a:t>
            </a:r>
            <a:r>
              <a:rPr lang="it-IT" sz="1800" b="1" dirty="0" err="1">
                <a:solidFill>
                  <a:srgbClr val="000000"/>
                </a:solidFill>
                <a:latin typeface="pal-reg"/>
              </a:rPr>
              <a:t>surrounding</a:t>
            </a:r>
            <a:r>
              <a:rPr lang="it-IT" sz="1800" b="1" dirty="0">
                <a:solidFill>
                  <a:srgbClr val="000000"/>
                </a:solidFill>
                <a:latin typeface="pal-reg"/>
              </a:rPr>
              <a:t> </a:t>
            </a:r>
            <a:r>
              <a:rPr lang="it-IT" sz="1800" b="1" dirty="0" err="1">
                <a:solidFill>
                  <a:srgbClr val="000000"/>
                </a:solidFill>
                <a:latin typeface="pal-reg"/>
              </a:rPr>
              <a:t>incidents</a:t>
            </a:r>
            <a:r>
              <a:rPr lang="it-IT" sz="1800" b="1" dirty="0">
                <a:solidFill>
                  <a:srgbClr val="000000"/>
                </a:solidFill>
                <a:latin typeface="pal-reg"/>
              </a:rPr>
              <a:t> </a:t>
            </a:r>
            <a:r>
              <a:rPr lang="it-IT" sz="1800" b="1" dirty="0" err="1">
                <a:solidFill>
                  <a:srgbClr val="000000"/>
                </a:solidFill>
                <a:latin typeface="pal-reg"/>
              </a:rPr>
              <a:t>such</a:t>
            </a:r>
            <a:r>
              <a:rPr lang="it-IT" sz="1800" b="1" dirty="0">
                <a:solidFill>
                  <a:srgbClr val="000000"/>
                </a:solidFill>
                <a:latin typeface="pal-reg"/>
              </a:rPr>
              <a:t> </a:t>
            </a:r>
            <a:r>
              <a:rPr lang="it-IT" sz="1800" b="1" dirty="0" err="1">
                <a:solidFill>
                  <a:srgbClr val="000000"/>
                </a:solidFill>
                <a:latin typeface="pal-reg"/>
              </a:rPr>
              <a:t>as</a:t>
            </a:r>
            <a:r>
              <a:rPr lang="it-IT" sz="1800" b="1" dirty="0">
                <a:solidFill>
                  <a:srgbClr val="000000"/>
                </a:solidFill>
                <a:latin typeface="pal-reg"/>
              </a:rPr>
              <a:t> </a:t>
            </a:r>
            <a:r>
              <a:rPr lang="it-IT" sz="1800" b="1" dirty="0" err="1">
                <a:solidFill>
                  <a:srgbClr val="000000"/>
                </a:solidFill>
                <a:latin typeface="pal-reg"/>
              </a:rPr>
              <a:t>natural</a:t>
            </a:r>
            <a:r>
              <a:rPr lang="it-IT" sz="1800" b="1" dirty="0">
                <a:solidFill>
                  <a:srgbClr val="000000"/>
                </a:solidFill>
                <a:latin typeface="pal-reg"/>
              </a:rPr>
              <a:t> </a:t>
            </a:r>
            <a:r>
              <a:rPr lang="it-IT" sz="1800" b="1" dirty="0" err="1">
                <a:solidFill>
                  <a:srgbClr val="000000"/>
                </a:solidFill>
                <a:latin typeface="pal-reg"/>
              </a:rPr>
              <a:t>disasters</a:t>
            </a:r>
            <a:r>
              <a:rPr lang="it-IT" sz="1800" dirty="0">
                <a:solidFill>
                  <a:srgbClr val="000000"/>
                </a:solidFill>
                <a:latin typeface="pal-reg"/>
              </a:rPr>
              <a:t> </a:t>
            </a:r>
            <a:r>
              <a:rPr lang="it-IT" sz="1400" dirty="0">
                <a:solidFill>
                  <a:srgbClr val="000000"/>
                </a:solidFill>
                <a:latin typeface="pal-reg"/>
              </a:rPr>
              <a:t>or </a:t>
            </a:r>
            <a:r>
              <a:rPr lang="it-IT" sz="1400" dirty="0" err="1">
                <a:solidFill>
                  <a:srgbClr val="000000"/>
                </a:solidFill>
                <a:latin typeface="pal-reg"/>
              </a:rPr>
              <a:t>actions</a:t>
            </a:r>
            <a:r>
              <a:rPr lang="it-IT" sz="1400" dirty="0">
                <a:solidFill>
                  <a:srgbClr val="000000"/>
                </a:solidFill>
                <a:latin typeface="pal-reg"/>
              </a:rPr>
              <a:t> by </a:t>
            </a:r>
            <a:r>
              <a:rPr lang="it-IT" sz="1400" dirty="0" err="1">
                <a:solidFill>
                  <a:srgbClr val="000000"/>
                </a:solidFill>
                <a:latin typeface="pal-reg"/>
              </a:rPr>
              <a:t>bad</a:t>
            </a:r>
            <a:r>
              <a:rPr lang="it-IT" sz="1400" dirty="0">
                <a:solidFill>
                  <a:srgbClr val="000000"/>
                </a:solidFill>
                <a:latin typeface="pal-reg"/>
              </a:rPr>
              <a:t> </a:t>
            </a:r>
            <a:r>
              <a:rPr lang="it-IT" sz="1400" dirty="0" err="1">
                <a:solidFill>
                  <a:srgbClr val="000000"/>
                </a:solidFill>
                <a:latin typeface="pal-reg"/>
              </a:rPr>
              <a:t>actors</a:t>
            </a:r>
            <a:r>
              <a:rPr lang="it-IT" sz="1400" dirty="0">
                <a:solidFill>
                  <a:srgbClr val="000000"/>
                </a:solidFill>
                <a:latin typeface="pal-reg"/>
              </a:rPr>
              <a:t>. </a:t>
            </a:r>
            <a:r>
              <a:rPr lang="it-IT" sz="1400" dirty="0" err="1">
                <a:solidFill>
                  <a:srgbClr val="000000"/>
                </a:solidFill>
                <a:latin typeface="pal-reg"/>
              </a:rPr>
              <a:t>This</a:t>
            </a:r>
            <a:r>
              <a:rPr lang="it-IT" sz="1400" dirty="0">
                <a:solidFill>
                  <a:srgbClr val="000000"/>
                </a:solidFill>
                <a:latin typeface="pal-reg"/>
              </a:rPr>
              <a:t> </a:t>
            </a:r>
            <a:r>
              <a:rPr lang="it-IT" sz="1400" dirty="0" err="1">
                <a:solidFill>
                  <a:srgbClr val="000000"/>
                </a:solidFill>
                <a:latin typeface="pal-reg"/>
              </a:rPr>
              <a:t>study</a:t>
            </a:r>
            <a:r>
              <a:rPr lang="it-IT" sz="1400" dirty="0">
                <a:solidFill>
                  <a:srgbClr val="000000"/>
                </a:solidFill>
                <a:latin typeface="pal-reg"/>
              </a:rPr>
              <a:t> </a:t>
            </a:r>
            <a:r>
              <a:rPr lang="it-IT" sz="1400" dirty="0" err="1">
                <a:solidFill>
                  <a:srgbClr val="000000"/>
                </a:solidFill>
                <a:latin typeface="pal-reg"/>
              </a:rPr>
              <a:t>leverages</a:t>
            </a:r>
            <a:r>
              <a:rPr lang="it-IT" sz="1400" dirty="0">
                <a:solidFill>
                  <a:srgbClr val="000000"/>
                </a:solidFill>
                <a:latin typeface="pal-reg"/>
              </a:rPr>
              <a:t> work </a:t>
            </a:r>
            <a:r>
              <a:rPr lang="it-IT" sz="1400" dirty="0" err="1">
                <a:solidFill>
                  <a:srgbClr val="000000"/>
                </a:solidFill>
                <a:latin typeface="pal-reg"/>
              </a:rPr>
              <a:t>ongoing</a:t>
            </a:r>
            <a:r>
              <a:rPr lang="it-IT" sz="1400" dirty="0">
                <a:solidFill>
                  <a:srgbClr val="000000"/>
                </a:solidFill>
                <a:latin typeface="pal-reg"/>
              </a:rPr>
              <a:t> </a:t>
            </a:r>
            <a:r>
              <a:rPr lang="it-IT" sz="1400" dirty="0" err="1">
                <a:solidFill>
                  <a:srgbClr val="000000"/>
                </a:solidFill>
                <a:latin typeface="pal-reg"/>
              </a:rPr>
              <a:t>at</a:t>
            </a:r>
            <a:r>
              <a:rPr lang="it-IT" sz="1400" dirty="0">
                <a:solidFill>
                  <a:srgbClr val="000000"/>
                </a:solidFill>
                <a:latin typeface="pal-reg"/>
              </a:rPr>
              <a:t> the </a:t>
            </a:r>
            <a:r>
              <a:rPr lang="it-IT" sz="1400" dirty="0" err="1">
                <a:solidFill>
                  <a:srgbClr val="000000"/>
                </a:solidFill>
                <a:latin typeface="pal-reg"/>
              </a:rPr>
              <a:t>University</a:t>
            </a:r>
            <a:r>
              <a:rPr lang="it-IT" sz="1400" dirty="0">
                <a:solidFill>
                  <a:srgbClr val="000000"/>
                </a:solidFill>
                <a:latin typeface="pal-reg"/>
              </a:rPr>
              <a:t> of Washington </a:t>
            </a:r>
            <a:r>
              <a:rPr lang="it-IT" sz="1400" dirty="0" err="1">
                <a:solidFill>
                  <a:srgbClr val="000000"/>
                </a:solidFill>
                <a:latin typeface="pal-reg"/>
              </a:rPr>
              <a:t>Bothell</a:t>
            </a:r>
            <a:r>
              <a:rPr lang="it-IT" sz="1400" dirty="0">
                <a:solidFill>
                  <a:srgbClr val="000000"/>
                </a:solidFill>
                <a:latin typeface="pal-reg"/>
              </a:rPr>
              <a:t> (UWB) and </a:t>
            </a:r>
            <a:r>
              <a:rPr lang="it-IT" sz="1400" dirty="0" err="1">
                <a:solidFill>
                  <a:srgbClr val="000000"/>
                </a:solidFill>
                <a:latin typeface="pal-reg"/>
              </a:rPr>
              <a:t>at</a:t>
            </a:r>
            <a:r>
              <a:rPr lang="it-IT" sz="1400" dirty="0">
                <a:solidFill>
                  <a:srgbClr val="000000"/>
                </a:solidFill>
                <a:latin typeface="pal-reg"/>
              </a:rPr>
              <a:t> the </a:t>
            </a:r>
            <a:r>
              <a:rPr lang="it-IT" sz="1400" dirty="0" err="1">
                <a:solidFill>
                  <a:srgbClr val="000000"/>
                </a:solidFill>
                <a:latin typeface="pal-reg"/>
              </a:rPr>
              <a:t>University</a:t>
            </a:r>
            <a:r>
              <a:rPr lang="it-IT" sz="1400" dirty="0">
                <a:solidFill>
                  <a:srgbClr val="000000"/>
                </a:solidFill>
                <a:latin typeface="pal-reg"/>
              </a:rPr>
              <a:t> of </a:t>
            </a:r>
            <a:r>
              <a:rPr lang="it-IT" sz="1400" dirty="0" err="1">
                <a:solidFill>
                  <a:srgbClr val="000000"/>
                </a:solidFill>
                <a:latin typeface="pal-reg"/>
              </a:rPr>
              <a:t>British</a:t>
            </a:r>
            <a:r>
              <a:rPr lang="it-IT" sz="1400" dirty="0">
                <a:solidFill>
                  <a:srgbClr val="000000"/>
                </a:solidFill>
                <a:latin typeface="pal-reg"/>
              </a:rPr>
              <a:t> Columbia (UBC). </a:t>
            </a:r>
          </a:p>
          <a:p>
            <a:endParaRPr lang="it-IT" sz="1400" dirty="0">
              <a:solidFill>
                <a:srgbClr val="000000"/>
              </a:solidFill>
              <a:latin typeface="pal-reg"/>
            </a:endParaRPr>
          </a:p>
          <a:p>
            <a:r>
              <a:rPr lang="it-IT" sz="1400" dirty="0">
                <a:solidFill>
                  <a:srgbClr val="000000"/>
                </a:solidFill>
                <a:latin typeface="pal-reg"/>
              </a:rPr>
              <a:t>At UWB the work </a:t>
            </a:r>
            <a:r>
              <a:rPr lang="it-IT" sz="1400" dirty="0" err="1">
                <a:solidFill>
                  <a:srgbClr val="000000"/>
                </a:solidFill>
                <a:latin typeface="pal-reg"/>
              </a:rPr>
              <a:t>has</a:t>
            </a:r>
            <a:r>
              <a:rPr lang="it-IT" sz="1400" dirty="0">
                <a:solidFill>
                  <a:srgbClr val="000000"/>
                </a:solidFill>
                <a:latin typeface="pal-reg"/>
              </a:rPr>
              <a:t> </a:t>
            </a:r>
            <a:r>
              <a:rPr lang="it-IT" sz="1400" dirty="0" err="1">
                <a:solidFill>
                  <a:srgbClr val="000000"/>
                </a:solidFill>
                <a:latin typeface="pal-reg"/>
              </a:rPr>
              <a:t>been</a:t>
            </a:r>
            <a:r>
              <a:rPr lang="it-IT" sz="1400" dirty="0">
                <a:solidFill>
                  <a:srgbClr val="000000"/>
                </a:solidFill>
                <a:latin typeface="pal-reg"/>
              </a:rPr>
              <a:t> </a:t>
            </a:r>
            <a:r>
              <a:rPr lang="it-IT" sz="1400" dirty="0" err="1">
                <a:solidFill>
                  <a:srgbClr val="000000"/>
                </a:solidFill>
                <a:latin typeface="pal-reg"/>
              </a:rPr>
              <a:t>focused</a:t>
            </a:r>
            <a:r>
              <a:rPr lang="it-IT" sz="1400" dirty="0">
                <a:solidFill>
                  <a:srgbClr val="000000"/>
                </a:solidFill>
                <a:latin typeface="pal-reg"/>
              </a:rPr>
              <a:t> on </a:t>
            </a:r>
            <a:r>
              <a:rPr lang="it-IT" sz="1800" b="1" dirty="0" err="1">
                <a:solidFill>
                  <a:srgbClr val="000000"/>
                </a:solidFill>
                <a:latin typeface="pal-reg"/>
              </a:rPr>
              <a:t>developing</a:t>
            </a:r>
            <a:r>
              <a:rPr lang="it-IT" sz="1800" b="1" dirty="0">
                <a:solidFill>
                  <a:srgbClr val="000000"/>
                </a:solidFill>
                <a:latin typeface="pal-reg"/>
              </a:rPr>
              <a:t> AI </a:t>
            </a:r>
            <a:r>
              <a:rPr lang="it-IT" sz="1800" b="1" dirty="0" err="1">
                <a:solidFill>
                  <a:srgbClr val="000000"/>
                </a:solidFill>
                <a:latin typeface="pal-reg"/>
              </a:rPr>
              <a:t>based</a:t>
            </a:r>
            <a:r>
              <a:rPr lang="it-IT" sz="1800" b="1" dirty="0">
                <a:solidFill>
                  <a:srgbClr val="000000"/>
                </a:solidFill>
                <a:latin typeface="pal-reg"/>
              </a:rPr>
              <a:t> </a:t>
            </a:r>
            <a:r>
              <a:rPr lang="it-IT" sz="1800" b="1" dirty="0" err="1">
                <a:solidFill>
                  <a:srgbClr val="000000"/>
                </a:solidFill>
                <a:latin typeface="pal-reg"/>
              </a:rPr>
              <a:t>simulations</a:t>
            </a:r>
            <a:r>
              <a:rPr lang="it-IT" sz="1800" b="1" dirty="0">
                <a:solidFill>
                  <a:srgbClr val="000000"/>
                </a:solidFill>
                <a:latin typeface="pal-reg"/>
              </a:rPr>
              <a:t> of </a:t>
            </a:r>
            <a:r>
              <a:rPr lang="it-IT" sz="1800" b="1" dirty="0" err="1">
                <a:solidFill>
                  <a:srgbClr val="000000"/>
                </a:solidFill>
                <a:latin typeface="pal-reg"/>
              </a:rPr>
              <a:t>emergency</a:t>
            </a:r>
            <a:r>
              <a:rPr lang="it-IT" sz="1800" b="1" dirty="0">
                <a:solidFill>
                  <a:srgbClr val="000000"/>
                </a:solidFill>
                <a:latin typeface="pal-reg"/>
              </a:rPr>
              <a:t> public </a:t>
            </a:r>
            <a:r>
              <a:rPr lang="it-IT" sz="1800" b="1" dirty="0" err="1">
                <a:solidFill>
                  <a:srgbClr val="000000"/>
                </a:solidFill>
                <a:latin typeface="pal-reg"/>
              </a:rPr>
              <a:t>communications</a:t>
            </a:r>
            <a:r>
              <a:rPr lang="it-IT" sz="1800" b="1" dirty="0">
                <a:solidFill>
                  <a:srgbClr val="000000"/>
                </a:solidFill>
                <a:latin typeface="pal-reg"/>
              </a:rPr>
              <a:t> </a:t>
            </a:r>
            <a:r>
              <a:rPr lang="it-IT" sz="1800" b="1" dirty="0" err="1">
                <a:solidFill>
                  <a:srgbClr val="000000"/>
                </a:solidFill>
                <a:latin typeface="pal-reg"/>
              </a:rPr>
              <a:t>systems</a:t>
            </a:r>
            <a:r>
              <a:rPr lang="it-IT" sz="1400" dirty="0">
                <a:solidFill>
                  <a:srgbClr val="000000"/>
                </a:solidFill>
                <a:latin typeface="pal-reg"/>
              </a:rPr>
              <a:t>, </a:t>
            </a:r>
            <a:r>
              <a:rPr lang="it-IT" sz="1400" dirty="0" err="1">
                <a:solidFill>
                  <a:srgbClr val="000000"/>
                </a:solidFill>
                <a:latin typeface="pal-reg"/>
              </a:rPr>
              <a:t>such</a:t>
            </a:r>
            <a:r>
              <a:rPr lang="it-IT" sz="1400" dirty="0">
                <a:solidFill>
                  <a:srgbClr val="000000"/>
                </a:solidFill>
                <a:latin typeface="pal-reg"/>
              </a:rPr>
              <a:t> </a:t>
            </a:r>
            <a:r>
              <a:rPr lang="it-IT" sz="1400" dirty="0" err="1">
                <a:solidFill>
                  <a:srgbClr val="000000"/>
                </a:solidFill>
                <a:latin typeface="pal-reg"/>
              </a:rPr>
              <a:t>as</a:t>
            </a:r>
            <a:r>
              <a:rPr lang="it-IT" sz="1400" dirty="0">
                <a:solidFill>
                  <a:srgbClr val="000000"/>
                </a:solidFill>
                <a:latin typeface="pal-reg"/>
              </a:rPr>
              <a:t> "</a:t>
            </a:r>
            <a:r>
              <a:rPr lang="it-IT" sz="1400" dirty="0" err="1">
                <a:solidFill>
                  <a:srgbClr val="000000"/>
                </a:solidFill>
                <a:latin typeface="pal-reg"/>
              </a:rPr>
              <a:t>next</a:t>
            </a:r>
            <a:r>
              <a:rPr lang="it-IT" sz="1400" dirty="0">
                <a:solidFill>
                  <a:srgbClr val="000000"/>
                </a:solidFill>
                <a:latin typeface="pal-reg"/>
              </a:rPr>
              <a:t> generation 911" (NG911) in North America, and to </a:t>
            </a:r>
            <a:r>
              <a:rPr lang="it-IT" sz="1400" dirty="0" err="1">
                <a:solidFill>
                  <a:srgbClr val="000000"/>
                </a:solidFill>
                <a:latin typeface="pal-reg"/>
              </a:rPr>
              <a:t>manage</a:t>
            </a:r>
            <a:r>
              <a:rPr lang="it-IT" sz="1400" dirty="0">
                <a:solidFill>
                  <a:srgbClr val="000000"/>
                </a:solidFill>
                <a:latin typeface="pal-reg"/>
              </a:rPr>
              <a:t> </a:t>
            </a:r>
            <a:r>
              <a:rPr lang="it-IT" sz="1400" dirty="0" err="1">
                <a:solidFill>
                  <a:srgbClr val="000000"/>
                </a:solidFill>
                <a:latin typeface="pal-reg"/>
              </a:rPr>
              <a:t>such</a:t>
            </a:r>
            <a:r>
              <a:rPr lang="it-IT" sz="1400" dirty="0">
                <a:solidFill>
                  <a:srgbClr val="000000"/>
                </a:solidFill>
                <a:latin typeface="pal-reg"/>
              </a:rPr>
              <a:t> work via a </a:t>
            </a:r>
            <a:r>
              <a:rPr lang="it-IT" sz="1400" dirty="0" err="1">
                <a:solidFill>
                  <a:srgbClr val="000000"/>
                </a:solidFill>
                <a:latin typeface="pal-reg"/>
              </a:rPr>
              <a:t>system</a:t>
            </a:r>
            <a:r>
              <a:rPr lang="it-IT" sz="1400" dirty="0">
                <a:solidFill>
                  <a:srgbClr val="000000"/>
                </a:solidFill>
                <a:latin typeface="pal-reg"/>
              </a:rPr>
              <a:t> </a:t>
            </a:r>
            <a:r>
              <a:rPr lang="it-IT" sz="1400" dirty="0" err="1">
                <a:solidFill>
                  <a:srgbClr val="000000"/>
                </a:solidFill>
                <a:latin typeface="pal-reg"/>
              </a:rPr>
              <a:t>that</a:t>
            </a:r>
            <a:r>
              <a:rPr lang="it-IT" sz="1400" dirty="0">
                <a:solidFill>
                  <a:srgbClr val="000000"/>
                </a:solidFill>
                <a:latin typeface="pal-reg"/>
              </a:rPr>
              <a:t> </a:t>
            </a:r>
            <a:r>
              <a:rPr lang="it-IT" sz="1400" dirty="0" err="1">
                <a:solidFill>
                  <a:srgbClr val="000000"/>
                </a:solidFill>
                <a:latin typeface="pal-reg"/>
              </a:rPr>
              <a:t>collects</a:t>
            </a:r>
            <a:r>
              <a:rPr lang="it-IT" sz="1400" dirty="0">
                <a:solidFill>
                  <a:srgbClr val="000000"/>
                </a:solidFill>
                <a:latin typeface="pal-reg"/>
              </a:rPr>
              <a:t>, </a:t>
            </a:r>
            <a:r>
              <a:rPr lang="it-IT" sz="1400" dirty="0" err="1">
                <a:solidFill>
                  <a:srgbClr val="000000"/>
                </a:solidFill>
                <a:latin typeface="pal-reg"/>
              </a:rPr>
              <a:t>visualizes</a:t>
            </a:r>
            <a:r>
              <a:rPr lang="it-IT" sz="1400" dirty="0">
                <a:solidFill>
                  <a:srgbClr val="000000"/>
                </a:solidFill>
                <a:latin typeface="pal-reg"/>
              </a:rPr>
              <a:t>, and </a:t>
            </a:r>
            <a:r>
              <a:rPr lang="it-IT" sz="1400" dirty="0" err="1">
                <a:solidFill>
                  <a:srgbClr val="000000"/>
                </a:solidFill>
                <a:latin typeface="pal-reg"/>
              </a:rPr>
              <a:t>manages</a:t>
            </a:r>
            <a:r>
              <a:rPr lang="it-IT" sz="1400" dirty="0">
                <a:solidFill>
                  <a:srgbClr val="000000"/>
                </a:solidFill>
                <a:latin typeface="pal-reg"/>
              </a:rPr>
              <a:t> </a:t>
            </a:r>
            <a:r>
              <a:rPr lang="it-IT" sz="1400" dirty="0" err="1">
                <a:solidFill>
                  <a:srgbClr val="000000"/>
                </a:solidFill>
                <a:latin typeface="pal-reg"/>
              </a:rPr>
              <a:t>provenance</a:t>
            </a:r>
            <a:r>
              <a:rPr lang="it-IT" sz="1400" dirty="0">
                <a:solidFill>
                  <a:srgbClr val="000000"/>
                </a:solidFill>
                <a:latin typeface="pal-reg"/>
              </a:rPr>
              <a:t> information from </a:t>
            </a:r>
            <a:r>
              <a:rPr lang="it-IT" sz="1400" dirty="0" err="1">
                <a:solidFill>
                  <a:srgbClr val="000000"/>
                </a:solidFill>
                <a:latin typeface="pal-reg"/>
              </a:rPr>
              <a:t>simulation</a:t>
            </a:r>
            <a:r>
              <a:rPr lang="it-IT" sz="1400" dirty="0">
                <a:solidFill>
                  <a:srgbClr val="000000"/>
                </a:solidFill>
                <a:latin typeface="pal-reg"/>
              </a:rPr>
              <a:t> </a:t>
            </a:r>
            <a:r>
              <a:rPr lang="it-IT" sz="1400" dirty="0" err="1">
                <a:solidFill>
                  <a:srgbClr val="000000"/>
                </a:solidFill>
                <a:latin typeface="pal-reg"/>
              </a:rPr>
              <a:t>artifacts</a:t>
            </a:r>
            <a:r>
              <a:rPr lang="it-IT" sz="1400" dirty="0">
                <a:solidFill>
                  <a:srgbClr val="000000"/>
                </a:solidFill>
                <a:latin typeface="pal-reg"/>
              </a:rPr>
              <a:t>. </a:t>
            </a:r>
            <a:r>
              <a:rPr lang="it-IT" sz="1400" dirty="0" err="1">
                <a:solidFill>
                  <a:srgbClr val="000000"/>
                </a:solidFill>
                <a:latin typeface="pal-reg"/>
              </a:rPr>
              <a:t>These</a:t>
            </a:r>
            <a:r>
              <a:rPr lang="it-IT" sz="1400" dirty="0">
                <a:solidFill>
                  <a:srgbClr val="000000"/>
                </a:solidFill>
                <a:latin typeface="pal-reg"/>
              </a:rPr>
              <a:t> </a:t>
            </a:r>
            <a:r>
              <a:rPr lang="it-IT" sz="1400" dirty="0" err="1">
                <a:solidFill>
                  <a:srgbClr val="000000"/>
                </a:solidFill>
                <a:latin typeface="pal-reg"/>
              </a:rPr>
              <a:t>systems</a:t>
            </a:r>
            <a:r>
              <a:rPr lang="it-IT" sz="1400" dirty="0">
                <a:solidFill>
                  <a:srgbClr val="000000"/>
                </a:solidFill>
                <a:latin typeface="pal-reg"/>
              </a:rPr>
              <a:t>, </a:t>
            </a:r>
            <a:r>
              <a:rPr lang="it-IT" sz="1400" dirty="0" err="1">
                <a:solidFill>
                  <a:srgbClr val="000000"/>
                </a:solidFill>
                <a:latin typeface="pal-reg"/>
              </a:rPr>
              <a:t>Graphitti</a:t>
            </a:r>
            <a:r>
              <a:rPr lang="it-IT" sz="1400" dirty="0">
                <a:solidFill>
                  <a:srgbClr val="000000"/>
                </a:solidFill>
                <a:latin typeface="pal-reg"/>
              </a:rPr>
              <a:t> and Workbench, are </a:t>
            </a:r>
            <a:r>
              <a:rPr lang="it-IT" sz="1400" dirty="0" err="1">
                <a:solidFill>
                  <a:srgbClr val="000000"/>
                </a:solidFill>
                <a:latin typeface="pal-reg"/>
              </a:rPr>
              <a:t>described</a:t>
            </a:r>
            <a:r>
              <a:rPr lang="it-IT" sz="1400" dirty="0">
                <a:solidFill>
                  <a:srgbClr val="000000"/>
                </a:solidFill>
                <a:latin typeface="pal-reg"/>
              </a:rPr>
              <a:t> </a:t>
            </a:r>
            <a:r>
              <a:rPr lang="it-IT" sz="1400" dirty="0" err="1">
                <a:solidFill>
                  <a:srgbClr val="000000"/>
                </a:solidFill>
                <a:latin typeface="pal-reg"/>
              </a:rPr>
              <a:t>at</a:t>
            </a:r>
            <a:r>
              <a:rPr lang="it-IT" sz="1400" dirty="0">
                <a:solidFill>
                  <a:srgbClr val="000000"/>
                </a:solidFill>
                <a:latin typeface="pal-reg"/>
              </a:rPr>
              <a:t> </a:t>
            </a:r>
            <a:r>
              <a:rPr lang="it-IT" sz="1400" dirty="0" err="1">
                <a:solidFill>
                  <a:srgbClr val="000000"/>
                </a:solidFill>
                <a:latin typeface="pal-reg"/>
              </a:rPr>
              <a:t>https</a:t>
            </a:r>
            <a:r>
              <a:rPr lang="it-IT" sz="1400" dirty="0">
                <a:solidFill>
                  <a:srgbClr val="000000"/>
                </a:solidFill>
                <a:latin typeface="pal-reg"/>
              </a:rPr>
              <a:t>://</a:t>
            </a:r>
            <a:r>
              <a:rPr lang="it-IT" sz="1400" dirty="0" err="1">
                <a:solidFill>
                  <a:srgbClr val="000000"/>
                </a:solidFill>
                <a:latin typeface="pal-reg"/>
              </a:rPr>
              <a:t>depts.washington.edu</a:t>
            </a:r>
            <a:r>
              <a:rPr lang="it-IT" sz="1400" dirty="0">
                <a:solidFill>
                  <a:srgbClr val="000000"/>
                </a:solidFill>
                <a:latin typeface="pal-reg"/>
              </a:rPr>
              <a:t>/</a:t>
            </a:r>
            <a:r>
              <a:rPr lang="it-IT" sz="1400" dirty="0" err="1">
                <a:solidFill>
                  <a:srgbClr val="000000"/>
                </a:solidFill>
                <a:latin typeface="pal-reg"/>
              </a:rPr>
              <a:t>biocomp</a:t>
            </a:r>
            <a:r>
              <a:rPr lang="it-IT" sz="1400" dirty="0">
                <a:solidFill>
                  <a:srgbClr val="000000"/>
                </a:solidFill>
                <a:latin typeface="pal-reg"/>
              </a:rPr>
              <a:t>/</a:t>
            </a:r>
            <a:r>
              <a:rPr lang="it-IT" sz="1400" dirty="0" err="1">
                <a:solidFill>
                  <a:srgbClr val="000000"/>
                </a:solidFill>
                <a:latin typeface="pal-reg"/>
              </a:rPr>
              <a:t>index.html</a:t>
            </a:r>
            <a:r>
              <a:rPr lang="it-IT" sz="1400" dirty="0">
                <a:solidFill>
                  <a:srgbClr val="000000"/>
                </a:solidFill>
                <a:latin typeface="pal-reg"/>
              </a:rPr>
              <a:t>. </a:t>
            </a:r>
          </a:p>
          <a:p>
            <a:endParaRPr lang="it-IT" sz="1400" dirty="0">
              <a:solidFill>
                <a:srgbClr val="000000"/>
              </a:solidFill>
              <a:latin typeface="pal-reg"/>
            </a:endParaRPr>
          </a:p>
          <a:p>
            <a:r>
              <a:rPr lang="it-IT" sz="1400" dirty="0">
                <a:solidFill>
                  <a:srgbClr val="000000"/>
                </a:solidFill>
                <a:latin typeface="pal-reg"/>
              </a:rPr>
              <a:t>At UBC the focus </a:t>
            </a:r>
            <a:r>
              <a:rPr lang="it-IT" sz="1400" dirty="0" err="1">
                <a:solidFill>
                  <a:srgbClr val="000000"/>
                </a:solidFill>
                <a:latin typeface="pal-reg"/>
              </a:rPr>
              <a:t>is</a:t>
            </a:r>
            <a:r>
              <a:rPr lang="it-IT" sz="1400" dirty="0">
                <a:solidFill>
                  <a:srgbClr val="000000"/>
                </a:solidFill>
                <a:latin typeface="pal-reg"/>
              </a:rPr>
              <a:t> on </a:t>
            </a:r>
            <a:r>
              <a:rPr lang="it-IT" sz="1800" b="1" dirty="0">
                <a:solidFill>
                  <a:srgbClr val="000000"/>
                </a:solidFill>
                <a:latin typeface="pal-reg"/>
              </a:rPr>
              <a:t>building and </a:t>
            </a:r>
            <a:r>
              <a:rPr lang="it-IT" sz="1800" b="1" dirty="0" err="1">
                <a:solidFill>
                  <a:srgbClr val="000000"/>
                </a:solidFill>
                <a:latin typeface="pal-reg"/>
              </a:rPr>
              <a:t>preserving</a:t>
            </a:r>
            <a:r>
              <a:rPr lang="it-IT" sz="1800" b="1" dirty="0">
                <a:solidFill>
                  <a:srgbClr val="000000"/>
                </a:solidFill>
                <a:latin typeface="pal-reg"/>
              </a:rPr>
              <a:t> </a:t>
            </a:r>
            <a:r>
              <a:rPr lang="it-IT" sz="1800" b="1" dirty="0" err="1">
                <a:solidFill>
                  <a:srgbClr val="000000"/>
                </a:solidFill>
                <a:latin typeface="pal-reg"/>
              </a:rPr>
              <a:t>digital</a:t>
            </a:r>
            <a:r>
              <a:rPr lang="it-IT" sz="1800" b="1" dirty="0">
                <a:solidFill>
                  <a:srgbClr val="000000"/>
                </a:solidFill>
                <a:latin typeface="pal-reg"/>
              </a:rPr>
              <a:t> </a:t>
            </a:r>
            <a:r>
              <a:rPr lang="it-IT" sz="1800" b="1" dirty="0" err="1">
                <a:solidFill>
                  <a:srgbClr val="000000"/>
                </a:solidFill>
                <a:latin typeface="pal-reg"/>
              </a:rPr>
              <a:t>disaster</a:t>
            </a:r>
            <a:r>
              <a:rPr lang="it-IT" sz="1800" b="1" dirty="0">
                <a:solidFill>
                  <a:srgbClr val="000000"/>
                </a:solidFill>
                <a:latin typeface="pal-reg"/>
              </a:rPr>
              <a:t> </a:t>
            </a:r>
            <a:r>
              <a:rPr lang="it-IT" sz="1800" b="1" dirty="0" err="1">
                <a:solidFill>
                  <a:srgbClr val="000000"/>
                </a:solidFill>
                <a:latin typeface="pal-reg"/>
              </a:rPr>
              <a:t>archives</a:t>
            </a:r>
            <a:r>
              <a:rPr lang="it-IT" sz="1800" b="1" dirty="0">
                <a:solidFill>
                  <a:srgbClr val="000000"/>
                </a:solidFill>
                <a:latin typeface="pal-reg"/>
              </a:rPr>
              <a:t> in Japan from the </a:t>
            </a:r>
            <a:r>
              <a:rPr lang="it-IT" sz="1800" b="1" dirty="0" err="1">
                <a:solidFill>
                  <a:srgbClr val="000000"/>
                </a:solidFill>
                <a:latin typeface="pal-reg"/>
              </a:rPr>
              <a:t>point</a:t>
            </a:r>
            <a:r>
              <a:rPr lang="it-IT" sz="1800" b="1" dirty="0">
                <a:solidFill>
                  <a:srgbClr val="000000"/>
                </a:solidFill>
                <a:latin typeface="pal-reg"/>
              </a:rPr>
              <a:t> of </a:t>
            </a:r>
            <a:r>
              <a:rPr lang="it-IT" sz="1800" b="1" dirty="0" err="1">
                <a:solidFill>
                  <a:srgbClr val="000000"/>
                </a:solidFill>
                <a:latin typeface="pal-reg"/>
              </a:rPr>
              <a:t>view</a:t>
            </a:r>
            <a:r>
              <a:rPr lang="it-IT" sz="1800" b="1" dirty="0">
                <a:solidFill>
                  <a:srgbClr val="000000"/>
                </a:solidFill>
                <a:latin typeface="pal-reg"/>
              </a:rPr>
              <a:t> of </a:t>
            </a:r>
            <a:r>
              <a:rPr lang="it-IT" sz="1800" b="1" dirty="0" err="1">
                <a:solidFill>
                  <a:srgbClr val="000000"/>
                </a:solidFill>
                <a:latin typeface="pal-reg"/>
              </a:rPr>
              <a:t>archival</a:t>
            </a:r>
            <a:r>
              <a:rPr lang="it-IT" sz="1800" b="1" dirty="0">
                <a:solidFill>
                  <a:srgbClr val="000000"/>
                </a:solidFill>
                <a:latin typeface="pal-reg"/>
              </a:rPr>
              <a:t> </a:t>
            </a:r>
            <a:r>
              <a:rPr lang="it-IT" sz="1800" b="1" dirty="0" err="1">
                <a:solidFill>
                  <a:srgbClr val="000000"/>
                </a:solidFill>
                <a:latin typeface="pal-reg"/>
              </a:rPr>
              <a:t>studies</a:t>
            </a:r>
            <a:r>
              <a:rPr lang="it-IT" sz="1400" dirty="0">
                <a:solidFill>
                  <a:srgbClr val="000000"/>
                </a:solidFill>
                <a:latin typeface="pal-reg"/>
              </a:rPr>
              <a:t>, </a:t>
            </a:r>
            <a:r>
              <a:rPr lang="it-IT" sz="1400" dirty="0" err="1">
                <a:solidFill>
                  <a:srgbClr val="000000"/>
                </a:solidFill>
                <a:latin typeface="pal-reg"/>
              </a:rPr>
              <a:t>such</a:t>
            </a:r>
            <a:r>
              <a:rPr lang="it-IT" sz="1400" dirty="0">
                <a:solidFill>
                  <a:srgbClr val="000000"/>
                </a:solidFill>
                <a:latin typeface="pal-reg"/>
              </a:rPr>
              <a:t> </a:t>
            </a:r>
            <a:r>
              <a:rPr lang="it-IT" sz="1400" dirty="0" err="1">
                <a:solidFill>
                  <a:srgbClr val="000000"/>
                </a:solidFill>
                <a:latin typeface="pal-reg"/>
              </a:rPr>
              <a:t>as</a:t>
            </a:r>
            <a:r>
              <a:rPr lang="it-IT" sz="1400" dirty="0">
                <a:solidFill>
                  <a:srgbClr val="000000"/>
                </a:solidFill>
                <a:latin typeface="pal-reg"/>
              </a:rPr>
              <a:t> the 2011 Great East Japan </a:t>
            </a:r>
            <a:r>
              <a:rPr lang="it-IT" sz="1400" dirty="0" err="1">
                <a:solidFill>
                  <a:srgbClr val="000000"/>
                </a:solidFill>
                <a:latin typeface="pal-reg"/>
              </a:rPr>
              <a:t>Earthquake</a:t>
            </a:r>
            <a:r>
              <a:rPr lang="it-IT" sz="1400" dirty="0">
                <a:solidFill>
                  <a:srgbClr val="000000"/>
                </a:solidFill>
                <a:latin typeface="pal-reg"/>
              </a:rPr>
              <a:t> </a:t>
            </a:r>
            <a:r>
              <a:rPr lang="it-IT" sz="1400" dirty="0" err="1">
                <a:solidFill>
                  <a:srgbClr val="000000"/>
                </a:solidFill>
                <a:latin typeface="pal-reg"/>
              </a:rPr>
              <a:t>archives</a:t>
            </a:r>
            <a:r>
              <a:rPr lang="it-IT" sz="1400" dirty="0">
                <a:solidFill>
                  <a:srgbClr val="000000"/>
                </a:solidFill>
                <a:latin typeface="pal-reg"/>
              </a:rPr>
              <a:t>.</a:t>
            </a:r>
            <a:endParaRPr lang="it-IT" sz="1400" dirty="0"/>
          </a:p>
        </p:txBody>
      </p:sp>
      <p:pic>
        <p:nvPicPr>
          <p:cNvPr id="5122" name="Picture 2" descr="Numero unico di emergenza 911 - Wikipedia">
            <a:extLst>
              <a:ext uri="{FF2B5EF4-FFF2-40B4-BE49-F238E27FC236}">
                <a16:creationId xmlns:a16="http://schemas.microsoft.com/office/drawing/2014/main" id="{F457F757-4B54-D448-B638-801AE6F280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1" t="10558" r="13600" b="10558"/>
          <a:stretch/>
        </p:blipFill>
        <p:spPr bwMode="auto">
          <a:xfrm>
            <a:off x="6660232" y="2628445"/>
            <a:ext cx="1716592" cy="252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51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1659A00-543D-9942-9582-93B91310A6BB}"/>
              </a:ext>
            </a:extLst>
          </p:cNvPr>
          <p:cNvSpPr>
            <a:spLocks noGrp="1"/>
          </p:cNvSpPr>
          <p:nvPr>
            <p:ph type="title"/>
          </p:nvPr>
        </p:nvSpPr>
        <p:spPr>
          <a:xfrm>
            <a:off x="251520" y="0"/>
            <a:ext cx="8496300" cy="1143000"/>
          </a:xfrm>
        </p:spPr>
        <p:txBody>
          <a:bodyPr/>
          <a:lstStyle/>
          <a:p>
            <a:pPr eaLnBrk="1" hangingPunct="1"/>
            <a:r>
              <a:rPr lang="en-CA" altLang="en-US" sz="3600" dirty="0"/>
              <a:t>TEAM</a:t>
            </a:r>
          </a:p>
        </p:txBody>
      </p:sp>
      <p:sp>
        <p:nvSpPr>
          <p:cNvPr id="9219" name="Content Placeholder 1">
            <a:extLst>
              <a:ext uri="{FF2B5EF4-FFF2-40B4-BE49-F238E27FC236}">
                <a16:creationId xmlns:a16="http://schemas.microsoft.com/office/drawing/2014/main" id="{DAAB15AF-C678-A944-AF8D-8B53B0C4E9C4}"/>
              </a:ext>
            </a:extLst>
          </p:cNvPr>
          <p:cNvSpPr>
            <a:spLocks noGrp="1"/>
          </p:cNvSpPr>
          <p:nvPr>
            <p:ph idx="1"/>
          </p:nvPr>
        </p:nvSpPr>
        <p:spPr>
          <a:xfrm>
            <a:off x="467544" y="1196752"/>
            <a:ext cx="8424936" cy="5400600"/>
          </a:xfrm>
        </p:spPr>
        <p:txBody>
          <a:bodyPr/>
          <a:lstStyle/>
          <a:p>
            <a:r>
              <a:rPr lang="en-GB" sz="1800" b="1" dirty="0" err="1"/>
              <a:t>Archivio</a:t>
            </a:r>
            <a:r>
              <a:rPr lang="en-GB" sz="1800" b="1" dirty="0"/>
              <a:t> di </a:t>
            </a:r>
            <a:r>
              <a:rPr lang="en-GB" sz="1800" b="1" dirty="0" err="1"/>
              <a:t>stato</a:t>
            </a:r>
            <a:r>
              <a:rPr lang="en-GB" sz="1800" b="1" dirty="0"/>
              <a:t> di Milano</a:t>
            </a:r>
            <a:r>
              <a:rPr lang="en-GB" sz="1800" dirty="0"/>
              <a:t>: </a:t>
            </a:r>
          </a:p>
          <a:p>
            <a:pPr marL="0" indent="0">
              <a:buNone/>
            </a:pPr>
            <a:r>
              <a:rPr lang="en-GB" sz="1800" dirty="0"/>
              <a:t>Benedetto Luigi </a:t>
            </a:r>
            <a:r>
              <a:rPr lang="en-GB" sz="1800" dirty="0" err="1"/>
              <a:t>Compagnoni</a:t>
            </a:r>
            <a:r>
              <a:rPr lang="en-GB" sz="1800" dirty="0"/>
              <a:t> - </a:t>
            </a:r>
            <a:r>
              <a:rPr lang="en-GB" sz="1800" i="1" dirty="0"/>
              <a:t>Director</a:t>
            </a:r>
            <a:r>
              <a:rPr lang="en-GB" sz="1800" dirty="0"/>
              <a:t>; </a:t>
            </a:r>
          </a:p>
          <a:p>
            <a:pPr marL="0" indent="0">
              <a:buNone/>
            </a:pPr>
            <a:r>
              <a:rPr lang="en-GB" sz="1800" dirty="0"/>
              <a:t>Carmela Santoro - </a:t>
            </a:r>
            <a:r>
              <a:rPr lang="en-GB" sz="1800" i="1" dirty="0"/>
              <a:t>Archivist, Deputy director</a:t>
            </a:r>
            <a:r>
              <a:rPr lang="en-GB" sz="1800" dirty="0"/>
              <a:t>; </a:t>
            </a:r>
          </a:p>
          <a:p>
            <a:pPr marL="0" indent="0">
              <a:buNone/>
            </a:pPr>
            <a:r>
              <a:rPr lang="en-GB" sz="1800" dirty="0"/>
              <a:t>Antonella </a:t>
            </a:r>
            <a:r>
              <a:rPr lang="en-GB" sz="1800" dirty="0" err="1"/>
              <a:t>Cesarini</a:t>
            </a:r>
            <a:r>
              <a:rPr lang="en-GB" sz="1800" dirty="0"/>
              <a:t> - </a:t>
            </a:r>
            <a:r>
              <a:rPr lang="en-GB" sz="1800" i="1" dirty="0"/>
              <a:t>Archivist</a:t>
            </a:r>
            <a:r>
              <a:rPr lang="en-GB" sz="1800" dirty="0"/>
              <a:t>;  </a:t>
            </a:r>
          </a:p>
          <a:p>
            <a:pPr marL="0" indent="0">
              <a:buNone/>
            </a:pPr>
            <a:r>
              <a:rPr lang="en-GB" sz="1800" dirty="0"/>
              <a:t>Davide Bruno De Franco - </a:t>
            </a:r>
            <a:r>
              <a:rPr lang="en-GB" sz="1800" i="1" dirty="0"/>
              <a:t>Archivist, Director </a:t>
            </a:r>
            <a:r>
              <a:rPr lang="en-GB" sz="1800" i="1" dirty="0" err="1"/>
              <a:t>Archivio</a:t>
            </a:r>
            <a:r>
              <a:rPr lang="en-GB" sz="1800" i="1" dirty="0"/>
              <a:t> di </a:t>
            </a:r>
            <a:r>
              <a:rPr lang="en-GB" sz="1800" i="1" dirty="0" err="1"/>
              <a:t>Stato</a:t>
            </a:r>
            <a:r>
              <a:rPr lang="en-GB" sz="1800" i="1" dirty="0"/>
              <a:t> di Novara</a:t>
            </a:r>
            <a:r>
              <a:rPr lang="en-GB" sz="1800" dirty="0"/>
              <a:t>. </a:t>
            </a:r>
          </a:p>
          <a:p>
            <a:r>
              <a:rPr lang="en-GB" sz="1800" b="1" dirty="0"/>
              <a:t>University of Macerata &amp; Marche Polytechnic University: </a:t>
            </a:r>
            <a:endParaRPr lang="en-GB" sz="1800" dirty="0"/>
          </a:p>
          <a:p>
            <a:pPr marL="0" indent="0">
              <a:buNone/>
            </a:pPr>
            <a:r>
              <a:rPr lang="en-GB" sz="1800" dirty="0"/>
              <a:t>Emanuele </a:t>
            </a:r>
            <a:r>
              <a:rPr lang="en-GB" sz="1800" dirty="0" err="1"/>
              <a:t>Frontoni</a:t>
            </a:r>
            <a:r>
              <a:rPr lang="en-GB" sz="1800" dirty="0"/>
              <a:t>, </a:t>
            </a:r>
            <a:r>
              <a:rPr lang="en-GB" sz="1800" i="1" dirty="0"/>
              <a:t>Professor</a:t>
            </a:r>
            <a:r>
              <a:rPr lang="en-GB" sz="1800" dirty="0"/>
              <a:t> - </a:t>
            </a:r>
            <a:r>
              <a:rPr lang="en-GB" sz="1800" i="1" dirty="0"/>
              <a:t>Computer Science and Computer Vision </a:t>
            </a:r>
            <a:endParaRPr lang="en-GB" sz="1800" dirty="0"/>
          </a:p>
          <a:p>
            <a:pPr marL="0" indent="0">
              <a:buNone/>
            </a:pPr>
            <a:r>
              <a:rPr lang="en-GB" sz="1800" dirty="0"/>
              <a:t>Marina </a:t>
            </a:r>
            <a:r>
              <a:rPr lang="en-GB" sz="1800" dirty="0" err="1"/>
              <a:t>Paolanti</a:t>
            </a:r>
            <a:r>
              <a:rPr lang="en-GB" sz="1800" dirty="0"/>
              <a:t> - </a:t>
            </a:r>
            <a:r>
              <a:rPr lang="en-GB" sz="1800" i="1" dirty="0"/>
              <a:t>PhD,</a:t>
            </a:r>
            <a:r>
              <a:rPr lang="en-GB" sz="1800" dirty="0"/>
              <a:t> </a:t>
            </a:r>
            <a:r>
              <a:rPr lang="en-GB" sz="1800" i="1" dirty="0"/>
              <a:t>Assistant professor</a:t>
            </a:r>
            <a:r>
              <a:rPr lang="en-GB" sz="1800" dirty="0"/>
              <a:t>  </a:t>
            </a:r>
          </a:p>
          <a:p>
            <a:pPr marL="0" indent="0">
              <a:buNone/>
            </a:pPr>
            <a:r>
              <a:rPr lang="en-GB" sz="1800" dirty="0"/>
              <a:t>Andrea </a:t>
            </a:r>
            <a:r>
              <a:rPr lang="en-GB" sz="1800" dirty="0" err="1"/>
              <a:t>Felicetti</a:t>
            </a:r>
            <a:r>
              <a:rPr lang="en-GB" sz="1800" i="1" dirty="0"/>
              <a:t> </a:t>
            </a:r>
            <a:r>
              <a:rPr lang="en-GB" sz="1800" dirty="0"/>
              <a:t>- </a:t>
            </a:r>
            <a:r>
              <a:rPr lang="en-GB" sz="1800" i="1" dirty="0"/>
              <a:t>PhD,</a:t>
            </a:r>
            <a:r>
              <a:rPr lang="en-GB" sz="1800" dirty="0"/>
              <a:t> </a:t>
            </a:r>
            <a:r>
              <a:rPr lang="en-GB" sz="1800" i="1" dirty="0"/>
              <a:t>Postdoc </a:t>
            </a:r>
          </a:p>
          <a:p>
            <a:pPr marL="0" indent="0">
              <a:buNone/>
            </a:pPr>
            <a:r>
              <a:rPr lang="en-GB" sz="1800" dirty="0" err="1"/>
              <a:t>Pierluigi</a:t>
            </a:r>
            <a:r>
              <a:rPr lang="en-GB" sz="1800" dirty="0"/>
              <a:t> </a:t>
            </a:r>
            <a:r>
              <a:rPr lang="en-GB" sz="1800" dirty="0" err="1"/>
              <a:t>Feliciati</a:t>
            </a:r>
            <a:r>
              <a:rPr lang="en-GB" sz="1800" dirty="0"/>
              <a:t> - </a:t>
            </a:r>
            <a:r>
              <a:rPr lang="en-GB" sz="1800" i="1" dirty="0"/>
              <a:t>Professor, Records and Information Science</a:t>
            </a:r>
          </a:p>
          <a:p>
            <a:r>
              <a:rPr lang="en-GB" sz="1800" b="1" dirty="0"/>
              <a:t>University of Pavia</a:t>
            </a:r>
            <a:r>
              <a:rPr lang="en-GB" sz="1800" dirty="0"/>
              <a:t>:</a:t>
            </a:r>
          </a:p>
          <a:p>
            <a:pPr marL="0" indent="0">
              <a:buNone/>
            </a:pPr>
            <a:r>
              <a:rPr lang="en-GB" sz="1800" dirty="0"/>
              <a:t>Luca </a:t>
            </a:r>
            <a:r>
              <a:rPr lang="en-GB" sz="1800" dirty="0" err="1"/>
              <a:t>Fois</a:t>
            </a:r>
            <a:r>
              <a:rPr lang="en-GB" sz="1800" dirty="0"/>
              <a:t> - </a:t>
            </a:r>
            <a:r>
              <a:rPr lang="en-GB" sz="1800" i="1" dirty="0"/>
              <a:t>PhD, Postdoc, </a:t>
            </a:r>
            <a:r>
              <a:rPr lang="en-GB" sz="1800" i="1" dirty="0" err="1"/>
              <a:t>Dipartimento</a:t>
            </a:r>
            <a:r>
              <a:rPr lang="en-GB" sz="1800" i="1" dirty="0"/>
              <a:t> di </a:t>
            </a:r>
            <a:r>
              <a:rPr lang="en-GB" sz="1800" i="1" dirty="0" err="1"/>
              <a:t>studi</a:t>
            </a:r>
            <a:r>
              <a:rPr lang="en-GB" sz="1800" i="1" dirty="0"/>
              <a:t> </a:t>
            </a:r>
            <a:r>
              <a:rPr lang="en-GB" sz="1800" i="1" dirty="0" err="1"/>
              <a:t>umanistici</a:t>
            </a:r>
            <a:endParaRPr lang="en-GB" sz="1800" dirty="0"/>
          </a:p>
          <a:p>
            <a:r>
              <a:rPr lang="en-GB" sz="1800" b="1" dirty="0"/>
              <a:t>Washington University</a:t>
            </a:r>
            <a:r>
              <a:rPr lang="en-GB" sz="1800" dirty="0"/>
              <a:t>: </a:t>
            </a:r>
          </a:p>
          <a:p>
            <a:pPr marL="0" indent="0">
              <a:buNone/>
            </a:pPr>
            <a:r>
              <a:rPr lang="en-GB" sz="1800" dirty="0"/>
              <a:t>Joseph T. Tennis - </a:t>
            </a:r>
            <a:r>
              <a:rPr lang="en-GB" sz="1800" i="1" dirty="0"/>
              <a:t>Professor, Associate Dean for Faculty Affairs, Executive Director of Administrative Services</a:t>
            </a:r>
            <a:endParaRPr lang="en-GB" sz="1800" dirty="0"/>
          </a:p>
          <a:p>
            <a:pPr marL="0" indent="0">
              <a:buNone/>
            </a:pPr>
            <a:endParaRPr lang="en-GB" sz="2000" dirty="0"/>
          </a:p>
          <a:p>
            <a:pPr marL="0" indent="0">
              <a:buNone/>
            </a:pPr>
            <a:r>
              <a:rPr lang="en-GB" sz="2000" dirty="0"/>
              <a:t> </a:t>
            </a:r>
          </a:p>
          <a:p>
            <a:pPr marL="0" indent="0">
              <a:buNone/>
            </a:pPr>
            <a:endParaRPr lang="en-US" alt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45C1689-B17D-214F-9164-F97B6696ABFB}"/>
              </a:ext>
            </a:extLst>
          </p:cNvPr>
          <p:cNvSpPr>
            <a:spLocks noGrp="1"/>
          </p:cNvSpPr>
          <p:nvPr>
            <p:ph type="title"/>
          </p:nvPr>
        </p:nvSpPr>
        <p:spPr>
          <a:xfrm>
            <a:off x="467544" y="188640"/>
            <a:ext cx="8229600" cy="1143000"/>
          </a:xfrm>
        </p:spPr>
        <p:txBody>
          <a:bodyPr/>
          <a:lstStyle/>
          <a:p>
            <a:pPr eaLnBrk="1" hangingPunct="1">
              <a:defRPr/>
            </a:pPr>
            <a:r>
              <a:rPr lang="en-CA" sz="3600" dirty="0"/>
              <a:t>CONTEXT: AN OUTSTANDING HERITAGE</a:t>
            </a:r>
          </a:p>
        </p:txBody>
      </p:sp>
      <p:sp>
        <p:nvSpPr>
          <p:cNvPr id="2" name="Content Placeholder 1">
            <a:extLst>
              <a:ext uri="{FF2B5EF4-FFF2-40B4-BE49-F238E27FC236}">
                <a16:creationId xmlns:a16="http://schemas.microsoft.com/office/drawing/2014/main" id="{3843EEB1-8907-724D-871C-62BAEADFC8FF}"/>
              </a:ext>
            </a:extLst>
          </p:cNvPr>
          <p:cNvSpPr>
            <a:spLocks noGrp="1"/>
          </p:cNvSpPr>
          <p:nvPr>
            <p:ph idx="1"/>
          </p:nvPr>
        </p:nvSpPr>
        <p:spPr>
          <a:xfrm>
            <a:off x="179512" y="1855365"/>
            <a:ext cx="8640960" cy="4525963"/>
          </a:xfrm>
        </p:spPr>
        <p:txBody>
          <a:bodyPr/>
          <a:lstStyle/>
          <a:p>
            <a:pPr algn="just"/>
            <a:r>
              <a:rPr lang="en-GB" sz="2000" dirty="0"/>
              <a:t>The </a:t>
            </a:r>
            <a:r>
              <a:rPr lang="en-GB" sz="2000" dirty="0" err="1"/>
              <a:t>Archivio</a:t>
            </a:r>
            <a:r>
              <a:rPr lang="en-GB" sz="2000" dirty="0"/>
              <a:t> di </a:t>
            </a:r>
            <a:r>
              <a:rPr lang="en-GB" sz="2000" dirty="0" err="1"/>
              <a:t>Stato</a:t>
            </a:r>
            <a:r>
              <a:rPr lang="en-GB" sz="2000" dirty="0"/>
              <a:t> of Milan (</a:t>
            </a:r>
            <a:r>
              <a:rPr lang="en-GB" sz="2000" dirty="0" err="1"/>
              <a:t>ASMi</a:t>
            </a:r>
            <a:r>
              <a:rPr lang="en-GB" sz="2000" dirty="0"/>
              <a:t>) preserves more than 130.000 documents on parchment, covering nearly a thousand years of history.</a:t>
            </a:r>
          </a:p>
          <a:p>
            <a:pPr algn="just"/>
            <a:r>
              <a:rPr lang="en-GB" sz="2000" dirty="0"/>
              <a:t>The main collections of parchment documents are the Museo </a:t>
            </a:r>
            <a:r>
              <a:rPr lang="en-GB" sz="2000" dirty="0" err="1"/>
              <a:t>diplomatico</a:t>
            </a:r>
            <a:r>
              <a:rPr lang="en-GB" sz="2000" dirty="0"/>
              <a:t> and the Pergamene per </a:t>
            </a:r>
            <a:r>
              <a:rPr lang="en-GB" sz="2000" dirty="0" err="1"/>
              <a:t>fondi</a:t>
            </a:r>
            <a:r>
              <a:rPr lang="en-GB" sz="2000" dirty="0"/>
              <a:t>.</a:t>
            </a:r>
          </a:p>
          <a:p>
            <a:pPr algn="just"/>
            <a:r>
              <a:rPr lang="en-GB" sz="2000" dirty="0"/>
              <a:t>The Museo </a:t>
            </a:r>
            <a:r>
              <a:rPr lang="en-GB" sz="2000" dirty="0" err="1"/>
              <a:t>diplomatico</a:t>
            </a:r>
            <a:r>
              <a:rPr lang="en-GB" sz="2000" dirty="0"/>
              <a:t> holds the most ancient Italian original private deed, dating back to the year 721 and a large number of documents preceding the year 1000.</a:t>
            </a:r>
          </a:p>
          <a:p>
            <a:pPr algn="just"/>
            <a:r>
              <a:rPr lang="en-GB" sz="2000" dirty="0"/>
              <a:t>The Pergamene per </a:t>
            </a:r>
            <a:r>
              <a:rPr lang="en-GB" sz="2000" dirty="0" err="1"/>
              <a:t>fondi</a:t>
            </a:r>
            <a:r>
              <a:rPr lang="en-GB" sz="2000" dirty="0"/>
              <a:t> holds imperial and royal charters, papal bulls, chancery documents, and private deeds coming from a huge variety of ecclesiastical and secular institutions of northern Italy (12th-18th centuries).</a:t>
            </a:r>
          </a:p>
          <a:p>
            <a:pPr>
              <a:defRPr/>
            </a:pPr>
            <a:endParaRPr lang="en-US" sz="2000" dirty="0">
              <a:ea typeface="ＭＳ Ｐゴシック" panose="020B0600070205080204" pitchFamily="34" charset="-128"/>
            </a:endParaRPr>
          </a:p>
        </p:txBody>
      </p:sp>
    </p:spTree>
    <p:extLst>
      <p:ext uri="{BB962C8B-B14F-4D97-AF65-F5344CB8AC3E}">
        <p14:creationId xmlns:p14="http://schemas.microsoft.com/office/powerpoint/2010/main" val="358693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CE1A03A-05C0-2F4F-9AC4-872282DE0E2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rot="1352936">
            <a:off x="3372206" y="2066071"/>
            <a:ext cx="4904550" cy="3733614"/>
          </a:xfrm>
          <a:prstGeom prst="rect">
            <a:avLst/>
          </a:prstGeom>
          <a:ln>
            <a:noFill/>
          </a:ln>
          <a:effectLst>
            <a:outerShdw blurRad="292100" dist="139700" dir="2700000" algn="tl" rotWithShape="0">
              <a:srgbClr val="333333">
                <a:alpha val="65000"/>
              </a:srgbClr>
            </a:outerShdw>
          </a:effectLst>
        </p:spPr>
      </p:pic>
      <p:pic>
        <p:nvPicPr>
          <p:cNvPr id="5" name="Segnaposto contenuto 4">
            <a:extLst>
              <a:ext uri="{FF2B5EF4-FFF2-40B4-BE49-F238E27FC236}">
                <a16:creationId xmlns:a16="http://schemas.microsoft.com/office/drawing/2014/main" id="{A121E841-6772-7248-835D-CE03941EBBEC}"/>
              </a:ext>
            </a:extLst>
          </p:cNvPr>
          <p:cNvPicPr>
            <a:picLocks noGrp="1" noChangeAspect="1"/>
          </p:cNvPicPr>
          <p:nvPr>
            <p:ph idx="1"/>
          </p:nvPr>
        </p:nvPicPr>
        <p:blipFill>
          <a:blip r:embed="rId4"/>
          <a:stretch>
            <a:fillRect/>
          </a:stretch>
        </p:blipFill>
        <p:spPr>
          <a:xfrm rot="20583718">
            <a:off x="-4086" y="2424895"/>
            <a:ext cx="5662034" cy="4525963"/>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AB4C3DD9-B178-5D41-8313-CA16248DBC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355976" y="2634386"/>
            <a:ext cx="3618281" cy="3986688"/>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245C0D6E-696C-5A4A-A7CE-CCD9604CB0AD}"/>
              </a:ext>
            </a:extLst>
          </p:cNvPr>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rot="2077955">
            <a:off x="3829135" y="6145179"/>
            <a:ext cx="534455" cy="1100087"/>
          </a:xfrm>
          <a:prstGeom prst="rect">
            <a:avLst/>
          </a:prstGeom>
        </p:spPr>
      </p:pic>
      <p:sp>
        <p:nvSpPr>
          <p:cNvPr id="11" name="CasellaDiTesto 10">
            <a:extLst>
              <a:ext uri="{FF2B5EF4-FFF2-40B4-BE49-F238E27FC236}">
                <a16:creationId xmlns:a16="http://schemas.microsoft.com/office/drawing/2014/main" id="{97423FC0-B836-B94B-9575-2776ECBF09FB}"/>
              </a:ext>
            </a:extLst>
          </p:cNvPr>
          <p:cNvSpPr txBox="1"/>
          <p:nvPr/>
        </p:nvSpPr>
        <p:spPr>
          <a:xfrm>
            <a:off x="113614" y="1349114"/>
            <a:ext cx="2272352" cy="1962076"/>
          </a:xfrm>
          <a:prstGeom prst="rect">
            <a:avLst/>
          </a:prstGeom>
          <a:noFill/>
        </p:spPr>
        <p:txBody>
          <a:bodyPr wrap="square" rtlCol="0">
            <a:spAutoFit/>
          </a:bodyPr>
          <a:lstStyle/>
          <a:p>
            <a:r>
              <a:rPr lang="it-IT" sz="1350" dirty="0">
                <a:latin typeface="+mj-lt"/>
                <a:cs typeface="Arial" panose="020B0604020202020204" pitchFamily="34" charset="0"/>
              </a:rPr>
              <a:t>The </a:t>
            </a:r>
            <a:r>
              <a:rPr lang="it-IT" sz="1350" dirty="0" err="1">
                <a:latin typeface="+mj-lt"/>
                <a:cs typeface="Arial" panose="020B0604020202020204" pitchFamily="34" charset="0"/>
              </a:rPr>
              <a:t>beginning</a:t>
            </a:r>
            <a:r>
              <a:rPr lang="it-IT" sz="1350" dirty="0">
                <a:latin typeface="+mj-lt"/>
                <a:cs typeface="Arial" panose="020B0604020202020204" pitchFamily="34" charset="0"/>
              </a:rPr>
              <a:t> of the </a:t>
            </a:r>
            <a:r>
              <a:rPr lang="it-IT" sz="1350" dirty="0" err="1">
                <a:latin typeface="+mj-lt"/>
                <a:cs typeface="Arial" panose="020B0604020202020204" pitchFamily="34" charset="0"/>
              </a:rPr>
              <a:t>most</a:t>
            </a:r>
            <a:r>
              <a:rPr lang="it-IT" sz="1350" dirty="0">
                <a:latin typeface="+mj-lt"/>
                <a:cs typeface="Arial" panose="020B0604020202020204" pitchFamily="34" charset="0"/>
              </a:rPr>
              <a:t> </a:t>
            </a:r>
            <a:r>
              <a:rPr lang="it-IT" sz="1350" dirty="0" err="1">
                <a:latin typeface="+mj-lt"/>
                <a:cs typeface="Arial" panose="020B0604020202020204" pitchFamily="34" charset="0"/>
              </a:rPr>
              <a:t>ancient</a:t>
            </a:r>
            <a:r>
              <a:rPr lang="it-IT" sz="1350" dirty="0">
                <a:latin typeface="+mj-lt"/>
                <a:cs typeface="Arial" panose="020B0604020202020204" pitchFamily="34" charset="0"/>
              </a:rPr>
              <a:t> </a:t>
            </a:r>
            <a:r>
              <a:rPr lang="it-IT" sz="1350" dirty="0" err="1">
                <a:latin typeface="+mj-lt"/>
                <a:cs typeface="Arial" panose="020B0604020202020204" pitchFamily="34" charset="0"/>
              </a:rPr>
              <a:t>original</a:t>
            </a:r>
            <a:r>
              <a:rPr lang="it-IT" sz="1350" dirty="0">
                <a:latin typeface="+mj-lt"/>
                <a:cs typeface="Arial" panose="020B0604020202020204" pitchFamily="34" charset="0"/>
              </a:rPr>
              <a:t> </a:t>
            </a:r>
            <a:r>
              <a:rPr lang="it-IT" sz="1350" dirty="0" err="1">
                <a:latin typeface="+mj-lt"/>
                <a:cs typeface="Arial" panose="020B0604020202020204" pitchFamily="34" charset="0"/>
              </a:rPr>
              <a:t>document</a:t>
            </a:r>
            <a:r>
              <a:rPr lang="it-IT" sz="1350" dirty="0">
                <a:latin typeface="+mj-lt"/>
                <a:cs typeface="Arial" panose="020B0604020202020204" pitchFamily="34" charset="0"/>
              </a:rPr>
              <a:t> </a:t>
            </a:r>
            <a:r>
              <a:rPr lang="it-IT" sz="1350" dirty="0" err="1">
                <a:latin typeface="+mj-lt"/>
                <a:cs typeface="Arial" panose="020B0604020202020204" pitchFamily="34" charset="0"/>
              </a:rPr>
              <a:t>preserved</a:t>
            </a:r>
            <a:r>
              <a:rPr lang="it-IT" sz="1350" dirty="0">
                <a:latin typeface="+mj-lt"/>
                <a:cs typeface="Arial" panose="020B0604020202020204" pitchFamily="34" charset="0"/>
              </a:rPr>
              <a:t> in </a:t>
            </a:r>
            <a:r>
              <a:rPr lang="it-IT" sz="1350" dirty="0" err="1">
                <a:latin typeface="+mj-lt"/>
                <a:cs typeface="Arial" panose="020B0604020202020204" pitchFamily="34" charset="0"/>
              </a:rPr>
              <a:t>Italian</a:t>
            </a:r>
            <a:r>
              <a:rPr lang="it-IT" sz="1350" dirty="0">
                <a:latin typeface="+mj-lt"/>
                <a:cs typeface="Arial" panose="020B0604020202020204" pitchFamily="34" charset="0"/>
              </a:rPr>
              <a:t> State Archives: the </a:t>
            </a:r>
            <a:r>
              <a:rPr lang="it-IT" sz="1350" i="1" dirty="0" err="1">
                <a:latin typeface="+mj-lt"/>
                <a:cs typeface="Arial" panose="020B0604020202020204" pitchFamily="34" charset="0"/>
              </a:rPr>
              <a:t>mundium</a:t>
            </a:r>
            <a:r>
              <a:rPr lang="it-IT" sz="1350" i="1" dirty="0">
                <a:latin typeface="+mj-lt"/>
                <a:cs typeface="Arial" panose="020B0604020202020204" pitchFamily="34" charset="0"/>
              </a:rPr>
              <a:t> </a:t>
            </a:r>
            <a:r>
              <a:rPr lang="it-IT" sz="1350" dirty="0">
                <a:latin typeface="+mj-lt"/>
                <a:cs typeface="Arial" panose="020B0604020202020204" pitchFamily="34" charset="0"/>
              </a:rPr>
              <a:t>of a </a:t>
            </a:r>
            <a:r>
              <a:rPr lang="it-IT" sz="1350" dirty="0" err="1">
                <a:latin typeface="+mj-lt"/>
                <a:cs typeface="Arial" panose="020B0604020202020204" pitchFamily="34" charset="0"/>
              </a:rPr>
              <a:t>Longobard</a:t>
            </a:r>
            <a:r>
              <a:rPr lang="it-IT" sz="1350" dirty="0">
                <a:latin typeface="+mj-lt"/>
                <a:cs typeface="Arial" panose="020B0604020202020204" pitchFamily="34" charset="0"/>
              </a:rPr>
              <a:t> woman </a:t>
            </a:r>
            <a:r>
              <a:rPr lang="it-IT" sz="1350" dirty="0" err="1">
                <a:latin typeface="+mj-lt"/>
                <a:cs typeface="Arial" panose="020B0604020202020204" pitchFamily="34" charset="0"/>
              </a:rPr>
              <a:t>called</a:t>
            </a:r>
            <a:r>
              <a:rPr lang="it-IT" sz="1350" dirty="0">
                <a:latin typeface="+mj-lt"/>
                <a:cs typeface="Arial" panose="020B0604020202020204" pitchFamily="34" charset="0"/>
              </a:rPr>
              <a:t> </a:t>
            </a:r>
            <a:r>
              <a:rPr lang="it-IT" sz="1350" dirty="0" err="1">
                <a:latin typeface="+mj-lt"/>
                <a:cs typeface="Arial" panose="020B0604020202020204" pitchFamily="34" charset="0"/>
              </a:rPr>
              <a:t>Anstruda</a:t>
            </a:r>
            <a:r>
              <a:rPr lang="it-IT" sz="1350" dirty="0">
                <a:latin typeface="+mj-lt"/>
                <a:cs typeface="Arial" panose="020B0604020202020204" pitchFamily="34" charset="0"/>
              </a:rPr>
              <a:t> </a:t>
            </a:r>
            <a:r>
              <a:rPr lang="it-IT" sz="1350" dirty="0" err="1">
                <a:latin typeface="+mj-lt"/>
                <a:cs typeface="Arial" panose="020B0604020202020204" pitchFamily="34" charset="0"/>
              </a:rPr>
              <a:t>dated</a:t>
            </a:r>
            <a:r>
              <a:rPr lang="it-IT" sz="1350" dirty="0">
                <a:latin typeface="+mj-lt"/>
                <a:cs typeface="Arial" panose="020B0604020202020204" pitchFamily="34" charset="0"/>
              </a:rPr>
              <a:t> 13 </a:t>
            </a:r>
            <a:r>
              <a:rPr lang="it-IT" sz="1350" dirty="0" err="1">
                <a:latin typeface="+mj-lt"/>
                <a:cs typeface="Arial" panose="020B0604020202020204" pitchFamily="34" charset="0"/>
              </a:rPr>
              <a:t>may</a:t>
            </a:r>
            <a:r>
              <a:rPr lang="it-IT" sz="1350" dirty="0">
                <a:latin typeface="+mj-lt"/>
                <a:cs typeface="Arial" panose="020B0604020202020204" pitchFamily="34" charset="0"/>
              </a:rPr>
              <a:t> 721</a:t>
            </a:r>
          </a:p>
          <a:p>
            <a:r>
              <a:rPr lang="it-IT" sz="1350" dirty="0">
                <a:latin typeface="+mj-lt"/>
                <a:cs typeface="Arial" panose="020B0604020202020204" pitchFamily="34" charset="0"/>
              </a:rPr>
              <a:t>(</a:t>
            </a:r>
            <a:r>
              <a:rPr lang="it-IT" sz="1350" dirty="0" err="1">
                <a:latin typeface="+mj-lt"/>
                <a:cs typeface="Arial" panose="020B0604020202020204" pitchFamily="34" charset="0"/>
              </a:rPr>
              <a:t>ASMi</a:t>
            </a:r>
            <a:r>
              <a:rPr lang="it-IT" sz="1350" dirty="0">
                <a:latin typeface="+mj-lt"/>
                <a:cs typeface="Arial" panose="020B0604020202020204" pitchFamily="34" charset="0"/>
              </a:rPr>
              <a:t>, </a:t>
            </a:r>
            <a:r>
              <a:rPr lang="it-IT" sz="1350" i="1" dirty="0">
                <a:latin typeface="+mj-lt"/>
                <a:cs typeface="Arial" panose="020B0604020202020204" pitchFamily="34" charset="0"/>
              </a:rPr>
              <a:t>Museo diplomatico, </a:t>
            </a:r>
            <a:r>
              <a:rPr lang="it-IT" sz="1350" dirty="0">
                <a:latin typeface="+mj-lt"/>
                <a:cs typeface="Arial" panose="020B0604020202020204" pitchFamily="34" charset="0"/>
              </a:rPr>
              <a:t>b. 1, n.. 3</a:t>
            </a:r>
            <a:r>
              <a:rPr lang="it-IT" sz="1350" i="1" dirty="0">
                <a:latin typeface="+mj-lt"/>
                <a:cs typeface="Arial" panose="020B0604020202020204" pitchFamily="34" charset="0"/>
              </a:rPr>
              <a:t>.</a:t>
            </a:r>
            <a:endParaRPr lang="it-IT" sz="1350" dirty="0">
              <a:latin typeface="+mj-lt"/>
              <a:cs typeface="Arial" panose="020B0604020202020204" pitchFamily="34" charset="0"/>
            </a:endParaRPr>
          </a:p>
        </p:txBody>
      </p:sp>
      <p:sp>
        <p:nvSpPr>
          <p:cNvPr id="12" name="CasellaDiTesto 11">
            <a:extLst>
              <a:ext uri="{FF2B5EF4-FFF2-40B4-BE49-F238E27FC236}">
                <a16:creationId xmlns:a16="http://schemas.microsoft.com/office/drawing/2014/main" id="{8EB687A8-2E18-2449-A5C3-A9D9D5FBC6A4}"/>
              </a:ext>
            </a:extLst>
          </p:cNvPr>
          <p:cNvSpPr txBox="1"/>
          <p:nvPr/>
        </p:nvSpPr>
        <p:spPr>
          <a:xfrm>
            <a:off x="6603665" y="1481009"/>
            <a:ext cx="2302201" cy="507831"/>
          </a:xfrm>
          <a:prstGeom prst="rect">
            <a:avLst/>
          </a:prstGeom>
          <a:noFill/>
        </p:spPr>
        <p:txBody>
          <a:bodyPr wrap="square" rtlCol="0">
            <a:spAutoFit/>
          </a:bodyPr>
          <a:lstStyle/>
          <a:p>
            <a:r>
              <a:rPr lang="it-IT" sz="1350" dirty="0" err="1"/>
              <a:t>Two</a:t>
            </a:r>
            <a:r>
              <a:rPr lang="it-IT" sz="1350" dirty="0"/>
              <a:t> </a:t>
            </a:r>
            <a:r>
              <a:rPr lang="it-IT" sz="1350" dirty="0" err="1"/>
              <a:t>examples</a:t>
            </a:r>
            <a:r>
              <a:rPr lang="it-IT" sz="1350" dirty="0"/>
              <a:t> of </a:t>
            </a:r>
            <a:r>
              <a:rPr lang="it-IT" sz="1350" dirty="0" err="1"/>
              <a:t>papal</a:t>
            </a:r>
            <a:r>
              <a:rPr lang="it-IT" sz="1350" dirty="0"/>
              <a:t> bull and </a:t>
            </a:r>
            <a:r>
              <a:rPr lang="it-IT" sz="1350" dirty="0" err="1"/>
              <a:t>imperial</a:t>
            </a:r>
            <a:r>
              <a:rPr lang="it-IT" sz="1350" dirty="0"/>
              <a:t> charter</a:t>
            </a:r>
          </a:p>
        </p:txBody>
      </p:sp>
      <p:sp>
        <p:nvSpPr>
          <p:cNvPr id="9" name="Title 1">
            <a:extLst>
              <a:ext uri="{FF2B5EF4-FFF2-40B4-BE49-F238E27FC236}">
                <a16:creationId xmlns:a16="http://schemas.microsoft.com/office/drawing/2014/main" id="{1693B68F-144A-B540-A1FF-F5CED78977A1}"/>
              </a:ext>
            </a:extLst>
          </p:cNvPr>
          <p:cNvSpPr txBox="1">
            <a:spLocks/>
          </p:cNvSpPr>
          <p:nvPr/>
        </p:nvSpPr>
        <p:spPr bwMode="auto">
          <a:xfrm>
            <a:off x="251520" y="125760"/>
            <a:ext cx="849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BACCF"/>
                </a:solidFill>
                <a:latin typeface="Tahoma" pitchFamily="34" charset="0"/>
                <a:ea typeface="+mj-ea"/>
                <a:cs typeface="+mj-cs"/>
              </a:defRPr>
            </a:lvl1pPr>
            <a:lvl2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rgbClr val="3BACCF"/>
                </a:solidFill>
                <a:latin typeface="Tahoma" pitchFamily="34"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6pPr>
            <a:lvl7pPr marL="9144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7pPr>
            <a:lvl8pPr marL="13716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8pPr>
            <a:lvl9pPr marL="1828800" algn="ctr" rtl="0" fontAlgn="base">
              <a:spcBef>
                <a:spcPct val="0"/>
              </a:spcBef>
              <a:spcAft>
                <a:spcPct val="0"/>
              </a:spcAft>
              <a:defRPr sz="4400">
                <a:solidFill>
                  <a:srgbClr val="8D5812"/>
                </a:solidFill>
                <a:latin typeface="Arial" pitchFamily="127" charset="0"/>
                <a:ea typeface="ＭＳ Ｐゴシック" pitchFamily="127" charset="-128"/>
                <a:cs typeface="ＭＳ Ｐゴシック" pitchFamily="127" charset="-128"/>
              </a:defRPr>
            </a:lvl9pPr>
          </a:lstStyle>
          <a:p>
            <a:r>
              <a:rPr lang="it-IT" sz="3200" dirty="0"/>
              <a:t>DATA FROM EMERGENCY SERVICES COMMUNICATIONS SYSTEMS</a:t>
            </a:r>
          </a:p>
        </p:txBody>
      </p:sp>
    </p:spTree>
    <p:extLst>
      <p:ext uri="{BB962C8B-B14F-4D97-AF65-F5344CB8AC3E}">
        <p14:creationId xmlns:p14="http://schemas.microsoft.com/office/powerpoint/2010/main" val="2784275763"/>
      </p:ext>
    </p:extLst>
  </p:cSld>
  <p:clrMapOvr>
    <a:masterClrMapping/>
  </p:clrMapOvr>
</p:sld>
</file>

<file path=ppt/theme/theme1.xml><?xml version="1.0" encoding="utf-8"?>
<a:theme xmlns:a="http://schemas.openxmlformats.org/drawingml/2006/main" name="Master Titl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7" charset="0"/>
            <a:ea typeface="ＭＳ Ｐゴシック" pitchFamily="127" charset="-128"/>
            <a:cs typeface="ＭＳ Ｐゴシック" pitchFamily="12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7" charset="0"/>
            <a:ea typeface="ＭＳ Ｐゴシック" pitchFamily="127" charset="-128"/>
            <a:cs typeface="ＭＳ Ｐゴシック" pitchFamily="12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Green">
  <a:themeElements>
    <a:clrScheme name="Master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Gree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Blue">
  <a:themeElements>
    <a:clrScheme name="Master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Blu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Blue">
  <a:themeElements>
    <a:clrScheme name="Master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Blu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6885</TotalTime>
  <Words>1250</Words>
  <Application>Microsoft Macintosh PowerPoint</Application>
  <PresentationFormat>Presentazione su schermo (4:3)</PresentationFormat>
  <Paragraphs>110</Paragraphs>
  <Slides>24</Slides>
  <Notes>1</Notes>
  <HiddenSlides>2</HiddenSlides>
  <MMClips>0</MMClips>
  <ScaleCrop>false</ScaleCrop>
  <HeadingPairs>
    <vt:vector size="6" baseType="variant">
      <vt:variant>
        <vt:lpstr>Caratteri utilizzati</vt:lpstr>
      </vt:variant>
      <vt:variant>
        <vt:i4>6</vt:i4>
      </vt:variant>
      <vt:variant>
        <vt:lpstr>Tema</vt:lpstr>
      </vt:variant>
      <vt:variant>
        <vt:i4>4</vt:i4>
      </vt:variant>
      <vt:variant>
        <vt:lpstr>Titoli diapositive</vt:lpstr>
      </vt:variant>
      <vt:variant>
        <vt:i4>24</vt:i4>
      </vt:variant>
    </vt:vector>
  </HeadingPairs>
  <TitlesOfParts>
    <vt:vector size="34" baseType="lpstr">
      <vt:lpstr>Arial</vt:lpstr>
      <vt:lpstr>Calibri</vt:lpstr>
      <vt:lpstr>Futura Medium</vt:lpstr>
      <vt:lpstr>Helvetica</vt:lpstr>
      <vt:lpstr>pal-reg</vt:lpstr>
      <vt:lpstr>Tahoma</vt:lpstr>
      <vt:lpstr>Master Title</vt:lpstr>
      <vt:lpstr>Master Green</vt:lpstr>
      <vt:lpstr>Master Blue</vt:lpstr>
      <vt:lpstr>1_Master Blue</vt:lpstr>
      <vt:lpstr>Trusted Data Forever:  Is AI the Answer?</vt:lpstr>
      <vt:lpstr>Presentazione standard di PowerPoint</vt:lpstr>
      <vt:lpstr>Trusted Data Forever:  Is AI the Answer?</vt:lpstr>
      <vt:lpstr>Presentazione standard di PowerPoint</vt:lpstr>
      <vt:lpstr>Presentazione standard di PowerPoint</vt:lpstr>
      <vt:lpstr>Presentazione standard di PowerPoint</vt:lpstr>
      <vt:lpstr>TEAM</vt:lpstr>
      <vt:lpstr>CONTEXT: AN OUTSTANDING HERITAGE</vt:lpstr>
      <vt:lpstr>Presentazione standard di PowerPoint</vt:lpstr>
      <vt:lpstr>THE SIGNUM: A USEFUL MARKER</vt:lpstr>
      <vt:lpstr>MAIN OBJECTIVE:  BUILDING UP A NOTARIAL MATRICULA BEFORE AD 1350 </vt:lpstr>
      <vt:lpstr>MAIN OBJECTIVE:  BUILDING UP A NOTARIAL MATRICULA BEFORE AD 1350 </vt:lpstr>
      <vt:lpstr>PERGANET</vt:lpstr>
      <vt:lpstr>BINARY CLASSIFICATION RECTO/VERSO</vt:lpstr>
      <vt:lpstr>BINARY CLASSIFICATION RECTO/VERSO: RESULTS</vt:lpstr>
      <vt:lpstr>PARCHMENTS TEXT DETECTION</vt:lpstr>
      <vt:lpstr>PARCHMENTS TEXT DETECTION: EXPERIMENTS</vt:lpstr>
      <vt:lpstr>PARCHMENTS TEXT DETECTION: RESULTS</vt:lpstr>
      <vt:lpstr>PARCHMENTS TEXT DETECTION: RESULTS</vt:lpstr>
      <vt:lpstr>SIGNA TABELLIONIS DETECTION AND RECOGNITION</vt:lpstr>
      <vt:lpstr>NOTARIAL MATRICULA ANNOTATION</vt:lpstr>
      <vt:lpstr>SIGNA TABELLIONIS DETECTION AND RECOGNITION: RESULTS</vt:lpstr>
      <vt:lpstr>SIGNA TABELLIONIS DETECTION AND RECOGNITION: RESULTS</vt:lpstr>
      <vt:lpstr>SIGNA TABELLIONIS DETECTION AND RECOGNITION: RESULTS</vt:lpstr>
    </vt:vector>
  </TitlesOfParts>
  <Company>University of British Columbia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 &amp; Authenticity</dc:title>
  <dc:subject>Trust &amp; Authenticity</dc:subject>
  <dc:creator>Luciana Duranti</dc:creator>
  <dc:description>12 April 2012</dc:description>
  <cp:lastModifiedBy>EMANUELE FRONTONI</cp:lastModifiedBy>
  <cp:revision>376</cp:revision>
  <dcterms:created xsi:type="dcterms:W3CDTF">2010-06-04T03:15:37Z</dcterms:created>
  <dcterms:modified xsi:type="dcterms:W3CDTF">2022-03-29T08:36:31Z</dcterms:modified>
  <cp:category>Conference presentation</cp:category>
</cp:coreProperties>
</file>