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4106" r:id="rId3"/>
  </p:sldMasterIdLst>
  <p:notesMasterIdLst>
    <p:notesMasterId r:id="rId28"/>
  </p:notesMasterIdLst>
  <p:handoutMasterIdLst>
    <p:handoutMasterId r:id="rId29"/>
  </p:handoutMasterIdLst>
  <p:sldIdLst>
    <p:sldId id="500" r:id="rId4"/>
    <p:sldId id="308" r:id="rId5"/>
    <p:sldId id="502" r:id="rId6"/>
    <p:sldId id="309" r:id="rId7"/>
    <p:sldId id="503" r:id="rId8"/>
    <p:sldId id="504" r:id="rId9"/>
    <p:sldId id="312" r:id="rId10"/>
    <p:sldId id="516" r:id="rId11"/>
    <p:sldId id="517" r:id="rId12"/>
    <p:sldId id="518" r:id="rId13"/>
    <p:sldId id="519" r:id="rId14"/>
    <p:sldId id="521" r:id="rId15"/>
    <p:sldId id="520" r:id="rId16"/>
    <p:sldId id="530" r:id="rId17"/>
    <p:sldId id="317" r:id="rId18"/>
    <p:sldId id="522" r:id="rId19"/>
    <p:sldId id="311" r:id="rId20"/>
    <p:sldId id="531" r:id="rId21"/>
    <p:sldId id="534" r:id="rId22"/>
    <p:sldId id="532" r:id="rId23"/>
    <p:sldId id="533" r:id="rId24"/>
    <p:sldId id="314" r:id="rId25"/>
    <p:sldId id="316" r:id="rId26"/>
    <p:sldId id="535" r:id="rId27"/>
  </p:sldIdLst>
  <p:sldSz cx="9144000" cy="5715000" type="screen16x1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355600" indent="10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712788" indent="201613"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068388" indent="303213"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425575" indent="403225"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p:cViewPr varScale="1">
        <p:scale>
          <a:sx n="119" d="100"/>
          <a:sy n="119" d="100"/>
        </p:scale>
        <p:origin x="1344" y="18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2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F997F-AB1E-4100-B66D-590FD06240E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4372782-2F4C-450A-B3BF-C528EC002512}">
      <dgm:prSet/>
      <dgm:spPr/>
      <dgm:t>
        <a:bodyPr/>
        <a:lstStyle/>
        <a:p>
          <a:r>
            <a:rPr lang="en-US" dirty="0"/>
            <a:t>Archives are faced with large volumes of digitized or digital materials that contain personal information. </a:t>
          </a:r>
        </a:p>
      </dgm:t>
    </dgm:pt>
    <dgm:pt modelId="{529B2C8D-B8B3-4140-A20A-BBBB637CAC29}" type="parTrans" cxnId="{7FDBC8AA-E603-4C85-9BF5-5E47255B59F8}">
      <dgm:prSet/>
      <dgm:spPr/>
      <dgm:t>
        <a:bodyPr/>
        <a:lstStyle/>
        <a:p>
          <a:endParaRPr lang="en-US"/>
        </a:p>
      </dgm:t>
    </dgm:pt>
    <dgm:pt modelId="{C5291CE7-C85E-4F5D-B457-F4DA62CBF0E2}" type="sibTrans" cxnId="{7FDBC8AA-E603-4C85-9BF5-5E47255B59F8}">
      <dgm:prSet/>
      <dgm:spPr/>
      <dgm:t>
        <a:bodyPr/>
        <a:lstStyle/>
        <a:p>
          <a:endParaRPr lang="en-US"/>
        </a:p>
      </dgm:t>
    </dgm:pt>
    <dgm:pt modelId="{04D455C3-4A9A-42B1-8D65-7FD4BB2CC081}">
      <dgm:prSet/>
      <dgm:spPr/>
      <dgm:t>
        <a:bodyPr/>
        <a:lstStyle/>
        <a:p>
          <a:r>
            <a:rPr lang="en-US" dirty="0"/>
            <a:t>The quantity of information in archival holdings that are restricted by various legal provisions (e.g., data protection, privacy laws, </a:t>
          </a:r>
          <a:r>
            <a:rPr lang="en-US" dirty="0" err="1"/>
            <a:t>etc</a:t>
          </a:r>
          <a:r>
            <a:rPr lang="en-US" dirty="0"/>
            <a:t>) is </a:t>
          </a:r>
          <a:r>
            <a:rPr lang="en-US" dirty="0" err="1"/>
            <a:t>suprisingly</a:t>
          </a:r>
          <a:r>
            <a:rPr lang="en-US" dirty="0"/>
            <a:t> high. </a:t>
          </a:r>
        </a:p>
      </dgm:t>
    </dgm:pt>
    <dgm:pt modelId="{D5E2E6B6-B622-4686-AD7F-C9391057136D}" type="parTrans" cxnId="{5A5B8D74-AD68-4CFB-BE4B-C9D0B87CFFDA}">
      <dgm:prSet/>
      <dgm:spPr/>
      <dgm:t>
        <a:bodyPr/>
        <a:lstStyle/>
        <a:p>
          <a:endParaRPr lang="en-US"/>
        </a:p>
      </dgm:t>
    </dgm:pt>
    <dgm:pt modelId="{68172860-6C56-4810-9CA2-3B4DC63A4F5B}" type="sibTrans" cxnId="{5A5B8D74-AD68-4CFB-BE4B-C9D0B87CFFDA}">
      <dgm:prSet/>
      <dgm:spPr/>
      <dgm:t>
        <a:bodyPr/>
        <a:lstStyle/>
        <a:p>
          <a:endParaRPr lang="en-US"/>
        </a:p>
      </dgm:t>
    </dgm:pt>
    <dgm:pt modelId="{D102ADEA-9ADD-4300-A57E-A9380E3E7C88}">
      <dgm:prSet/>
      <dgm:spPr/>
      <dgm:t>
        <a:bodyPr/>
        <a:lstStyle/>
        <a:p>
          <a:r>
            <a:rPr lang="en-GB" dirty="0"/>
            <a:t>There are many approaches to identifying such restricted material (e.g., Personally Identifiable Information), but this remains an open challenge</a:t>
          </a:r>
          <a:endParaRPr lang="en-US" dirty="0"/>
        </a:p>
      </dgm:t>
    </dgm:pt>
    <dgm:pt modelId="{1440D86D-E4C6-4344-80FE-70ACA3EE4A54}" type="parTrans" cxnId="{481CEA98-3F06-4CE6-8B8F-A7BB9D57D90F}">
      <dgm:prSet/>
      <dgm:spPr/>
      <dgm:t>
        <a:bodyPr/>
        <a:lstStyle/>
        <a:p>
          <a:endParaRPr lang="en-US"/>
        </a:p>
      </dgm:t>
    </dgm:pt>
    <dgm:pt modelId="{B39C4EED-EB64-4D21-A4ED-6AA5821BD7FA}" type="sibTrans" cxnId="{481CEA98-3F06-4CE6-8B8F-A7BB9D57D90F}">
      <dgm:prSet/>
      <dgm:spPr/>
      <dgm:t>
        <a:bodyPr/>
        <a:lstStyle/>
        <a:p>
          <a:endParaRPr lang="en-US"/>
        </a:p>
      </dgm:t>
    </dgm:pt>
    <dgm:pt modelId="{2E823E39-7E23-2D43-93C2-76F76ACB73D5}" type="pres">
      <dgm:prSet presAssocID="{176F997F-AB1E-4100-B66D-590FD06240EA}" presName="vert0" presStyleCnt="0">
        <dgm:presLayoutVars>
          <dgm:dir/>
          <dgm:animOne val="branch"/>
          <dgm:animLvl val="lvl"/>
        </dgm:presLayoutVars>
      </dgm:prSet>
      <dgm:spPr/>
    </dgm:pt>
    <dgm:pt modelId="{141B1DA5-45AF-E047-BAB2-78D1EAB0AD8B}" type="pres">
      <dgm:prSet presAssocID="{64372782-2F4C-450A-B3BF-C528EC002512}" presName="thickLine" presStyleLbl="alignNode1" presStyleIdx="0" presStyleCnt="3"/>
      <dgm:spPr/>
    </dgm:pt>
    <dgm:pt modelId="{6758FC05-336E-2540-BB5C-212AA2735F71}" type="pres">
      <dgm:prSet presAssocID="{64372782-2F4C-450A-B3BF-C528EC002512}" presName="horz1" presStyleCnt="0"/>
      <dgm:spPr/>
    </dgm:pt>
    <dgm:pt modelId="{5AB84920-2C5E-7942-AA18-D0B545763035}" type="pres">
      <dgm:prSet presAssocID="{64372782-2F4C-450A-B3BF-C528EC002512}" presName="tx1" presStyleLbl="revTx" presStyleIdx="0" presStyleCnt="3"/>
      <dgm:spPr/>
    </dgm:pt>
    <dgm:pt modelId="{494235F3-06D3-7947-831B-AD32E3FEC13E}" type="pres">
      <dgm:prSet presAssocID="{64372782-2F4C-450A-B3BF-C528EC002512}" presName="vert1" presStyleCnt="0"/>
      <dgm:spPr/>
    </dgm:pt>
    <dgm:pt modelId="{63F7796F-E21E-1C4B-8490-507CC90E7000}" type="pres">
      <dgm:prSet presAssocID="{04D455C3-4A9A-42B1-8D65-7FD4BB2CC081}" presName="thickLine" presStyleLbl="alignNode1" presStyleIdx="1" presStyleCnt="3"/>
      <dgm:spPr/>
    </dgm:pt>
    <dgm:pt modelId="{9A5ADFCE-13AE-D642-8C14-1BFD07648C9B}" type="pres">
      <dgm:prSet presAssocID="{04D455C3-4A9A-42B1-8D65-7FD4BB2CC081}" presName="horz1" presStyleCnt="0"/>
      <dgm:spPr/>
    </dgm:pt>
    <dgm:pt modelId="{C8E098A9-E75D-FE40-A590-F17572B1F930}" type="pres">
      <dgm:prSet presAssocID="{04D455C3-4A9A-42B1-8D65-7FD4BB2CC081}" presName="tx1" presStyleLbl="revTx" presStyleIdx="1" presStyleCnt="3"/>
      <dgm:spPr/>
    </dgm:pt>
    <dgm:pt modelId="{C53A615B-3CF7-B149-9F48-EAE1DA079695}" type="pres">
      <dgm:prSet presAssocID="{04D455C3-4A9A-42B1-8D65-7FD4BB2CC081}" presName="vert1" presStyleCnt="0"/>
      <dgm:spPr/>
    </dgm:pt>
    <dgm:pt modelId="{D6EF966E-9AA9-A74D-9C99-ADEB21C13917}" type="pres">
      <dgm:prSet presAssocID="{D102ADEA-9ADD-4300-A57E-A9380E3E7C88}" presName="thickLine" presStyleLbl="alignNode1" presStyleIdx="2" presStyleCnt="3"/>
      <dgm:spPr/>
    </dgm:pt>
    <dgm:pt modelId="{1571BD77-2B36-3247-8209-15F7962BACA4}" type="pres">
      <dgm:prSet presAssocID="{D102ADEA-9ADD-4300-A57E-A9380E3E7C88}" presName="horz1" presStyleCnt="0"/>
      <dgm:spPr/>
    </dgm:pt>
    <dgm:pt modelId="{144F8777-B962-EE4C-8B64-FCD7152ED9D7}" type="pres">
      <dgm:prSet presAssocID="{D102ADEA-9ADD-4300-A57E-A9380E3E7C88}" presName="tx1" presStyleLbl="revTx" presStyleIdx="2" presStyleCnt="3"/>
      <dgm:spPr/>
    </dgm:pt>
    <dgm:pt modelId="{1820A82C-7F66-5F44-909F-E916E77DFF6B}" type="pres">
      <dgm:prSet presAssocID="{D102ADEA-9ADD-4300-A57E-A9380E3E7C88}" presName="vert1" presStyleCnt="0"/>
      <dgm:spPr/>
    </dgm:pt>
  </dgm:ptLst>
  <dgm:cxnLst>
    <dgm:cxn modelId="{E7BB6213-4F4F-034E-A9D6-80220B472F3C}" type="presOf" srcId="{64372782-2F4C-450A-B3BF-C528EC002512}" destId="{5AB84920-2C5E-7942-AA18-D0B545763035}" srcOrd="0" destOrd="0" presId="urn:microsoft.com/office/officeart/2008/layout/LinedList"/>
    <dgm:cxn modelId="{5A5B8D74-AD68-4CFB-BE4B-C9D0B87CFFDA}" srcId="{176F997F-AB1E-4100-B66D-590FD06240EA}" destId="{04D455C3-4A9A-42B1-8D65-7FD4BB2CC081}" srcOrd="1" destOrd="0" parTransId="{D5E2E6B6-B622-4686-AD7F-C9391057136D}" sibTransId="{68172860-6C56-4810-9CA2-3B4DC63A4F5B}"/>
    <dgm:cxn modelId="{481CEA98-3F06-4CE6-8B8F-A7BB9D57D90F}" srcId="{176F997F-AB1E-4100-B66D-590FD06240EA}" destId="{D102ADEA-9ADD-4300-A57E-A9380E3E7C88}" srcOrd="2" destOrd="0" parTransId="{1440D86D-E4C6-4344-80FE-70ACA3EE4A54}" sibTransId="{B39C4EED-EB64-4D21-A4ED-6AA5821BD7FA}"/>
    <dgm:cxn modelId="{7FDBC8AA-E603-4C85-9BF5-5E47255B59F8}" srcId="{176F997F-AB1E-4100-B66D-590FD06240EA}" destId="{64372782-2F4C-450A-B3BF-C528EC002512}" srcOrd="0" destOrd="0" parTransId="{529B2C8D-B8B3-4140-A20A-BBBB637CAC29}" sibTransId="{C5291CE7-C85E-4F5D-B457-F4DA62CBF0E2}"/>
    <dgm:cxn modelId="{4E23A9B9-E2C7-9740-8EF2-4ABBDDA206B4}" type="presOf" srcId="{D102ADEA-9ADD-4300-A57E-A9380E3E7C88}" destId="{144F8777-B962-EE4C-8B64-FCD7152ED9D7}" srcOrd="0" destOrd="0" presId="urn:microsoft.com/office/officeart/2008/layout/LinedList"/>
    <dgm:cxn modelId="{9DCF88D7-D6B9-AC45-A4B2-5CAFF14C9E16}" type="presOf" srcId="{176F997F-AB1E-4100-B66D-590FD06240EA}" destId="{2E823E39-7E23-2D43-93C2-76F76ACB73D5}" srcOrd="0" destOrd="0" presId="urn:microsoft.com/office/officeart/2008/layout/LinedList"/>
    <dgm:cxn modelId="{E21693EC-A66C-C24B-AD26-09CB7FD10615}" type="presOf" srcId="{04D455C3-4A9A-42B1-8D65-7FD4BB2CC081}" destId="{C8E098A9-E75D-FE40-A590-F17572B1F930}" srcOrd="0" destOrd="0" presId="urn:microsoft.com/office/officeart/2008/layout/LinedList"/>
    <dgm:cxn modelId="{473B14B9-22FA-3D48-B792-B9E951D55CC7}" type="presParOf" srcId="{2E823E39-7E23-2D43-93C2-76F76ACB73D5}" destId="{141B1DA5-45AF-E047-BAB2-78D1EAB0AD8B}" srcOrd="0" destOrd="0" presId="urn:microsoft.com/office/officeart/2008/layout/LinedList"/>
    <dgm:cxn modelId="{8304EBF1-CD9F-C947-96B2-C51E8D0EF13A}" type="presParOf" srcId="{2E823E39-7E23-2D43-93C2-76F76ACB73D5}" destId="{6758FC05-336E-2540-BB5C-212AA2735F71}" srcOrd="1" destOrd="0" presId="urn:microsoft.com/office/officeart/2008/layout/LinedList"/>
    <dgm:cxn modelId="{2A71D509-EDB7-E645-82E9-2158E79F8869}" type="presParOf" srcId="{6758FC05-336E-2540-BB5C-212AA2735F71}" destId="{5AB84920-2C5E-7942-AA18-D0B545763035}" srcOrd="0" destOrd="0" presId="urn:microsoft.com/office/officeart/2008/layout/LinedList"/>
    <dgm:cxn modelId="{9ABB7BB8-1326-3943-8BBD-E557ADA76B22}" type="presParOf" srcId="{6758FC05-336E-2540-BB5C-212AA2735F71}" destId="{494235F3-06D3-7947-831B-AD32E3FEC13E}" srcOrd="1" destOrd="0" presId="urn:microsoft.com/office/officeart/2008/layout/LinedList"/>
    <dgm:cxn modelId="{0D9BA853-90C6-CB4D-9F51-DA6246D26EB9}" type="presParOf" srcId="{2E823E39-7E23-2D43-93C2-76F76ACB73D5}" destId="{63F7796F-E21E-1C4B-8490-507CC90E7000}" srcOrd="2" destOrd="0" presId="urn:microsoft.com/office/officeart/2008/layout/LinedList"/>
    <dgm:cxn modelId="{329F1CC6-7BA3-7D4F-8F92-0B32DF012EDF}" type="presParOf" srcId="{2E823E39-7E23-2D43-93C2-76F76ACB73D5}" destId="{9A5ADFCE-13AE-D642-8C14-1BFD07648C9B}" srcOrd="3" destOrd="0" presId="urn:microsoft.com/office/officeart/2008/layout/LinedList"/>
    <dgm:cxn modelId="{990B16F7-B1F7-464C-9CE3-88CF5D877BD3}" type="presParOf" srcId="{9A5ADFCE-13AE-D642-8C14-1BFD07648C9B}" destId="{C8E098A9-E75D-FE40-A590-F17572B1F930}" srcOrd="0" destOrd="0" presId="urn:microsoft.com/office/officeart/2008/layout/LinedList"/>
    <dgm:cxn modelId="{2BE1BCE7-8DC9-6B4C-BDAA-FC93F5D09A74}" type="presParOf" srcId="{9A5ADFCE-13AE-D642-8C14-1BFD07648C9B}" destId="{C53A615B-3CF7-B149-9F48-EAE1DA079695}" srcOrd="1" destOrd="0" presId="urn:microsoft.com/office/officeart/2008/layout/LinedList"/>
    <dgm:cxn modelId="{9738EB8C-640C-C943-B2DC-E9DBD4EBA121}" type="presParOf" srcId="{2E823E39-7E23-2D43-93C2-76F76ACB73D5}" destId="{D6EF966E-9AA9-A74D-9C99-ADEB21C13917}" srcOrd="4" destOrd="0" presId="urn:microsoft.com/office/officeart/2008/layout/LinedList"/>
    <dgm:cxn modelId="{A60AF446-9316-4D4A-A2B8-70D82607FD47}" type="presParOf" srcId="{2E823E39-7E23-2D43-93C2-76F76ACB73D5}" destId="{1571BD77-2B36-3247-8209-15F7962BACA4}" srcOrd="5" destOrd="0" presId="urn:microsoft.com/office/officeart/2008/layout/LinedList"/>
    <dgm:cxn modelId="{A2EA32FE-A6F4-444E-B1D8-66D0262F9FC7}" type="presParOf" srcId="{1571BD77-2B36-3247-8209-15F7962BACA4}" destId="{144F8777-B962-EE4C-8B64-FCD7152ED9D7}" srcOrd="0" destOrd="0" presId="urn:microsoft.com/office/officeart/2008/layout/LinedList"/>
    <dgm:cxn modelId="{31ED1C79-AF24-3A42-A986-8A51E811390F}" type="presParOf" srcId="{1571BD77-2B36-3247-8209-15F7962BACA4}" destId="{1820A82C-7F66-5F44-909F-E916E77DFF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F997F-AB1E-4100-B66D-590FD06240E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4372782-2F4C-450A-B3BF-C528EC002512}">
      <dgm:prSet/>
      <dgm:spPr/>
      <dgm:t>
        <a:bodyPr/>
        <a:lstStyle/>
        <a:p>
          <a:r>
            <a:rPr lang="en-ES" dirty="0"/>
            <a:t>At the same time, even public records can be very sensitive.</a:t>
          </a:r>
          <a:endParaRPr lang="en-US" dirty="0"/>
        </a:p>
      </dgm:t>
    </dgm:pt>
    <dgm:pt modelId="{529B2C8D-B8B3-4140-A20A-BBBB637CAC29}" type="parTrans" cxnId="{7FDBC8AA-E603-4C85-9BF5-5E47255B59F8}">
      <dgm:prSet/>
      <dgm:spPr/>
      <dgm:t>
        <a:bodyPr/>
        <a:lstStyle/>
        <a:p>
          <a:endParaRPr lang="en-US"/>
        </a:p>
      </dgm:t>
    </dgm:pt>
    <dgm:pt modelId="{C5291CE7-C85E-4F5D-B457-F4DA62CBF0E2}" type="sibTrans" cxnId="{7FDBC8AA-E603-4C85-9BF5-5E47255B59F8}">
      <dgm:prSet/>
      <dgm:spPr/>
      <dgm:t>
        <a:bodyPr/>
        <a:lstStyle/>
        <a:p>
          <a:endParaRPr lang="en-US"/>
        </a:p>
      </dgm:t>
    </dgm:pt>
    <dgm:pt modelId="{04D455C3-4A9A-42B1-8D65-7FD4BB2CC081}">
      <dgm:prSet/>
      <dgm:spPr/>
      <dgm:t>
        <a:bodyPr/>
        <a:lstStyle/>
        <a:p>
          <a:r>
            <a:rPr lang="en-ES" dirty="0"/>
            <a:t>There is a moral imperative that goes beyond the compliance imperative</a:t>
          </a:r>
          <a:r>
            <a:rPr lang="en-US" dirty="0"/>
            <a:t>. </a:t>
          </a:r>
        </a:p>
      </dgm:t>
    </dgm:pt>
    <dgm:pt modelId="{D5E2E6B6-B622-4686-AD7F-C9391057136D}" type="parTrans" cxnId="{5A5B8D74-AD68-4CFB-BE4B-C9D0B87CFFDA}">
      <dgm:prSet/>
      <dgm:spPr/>
      <dgm:t>
        <a:bodyPr/>
        <a:lstStyle/>
        <a:p>
          <a:endParaRPr lang="en-US"/>
        </a:p>
      </dgm:t>
    </dgm:pt>
    <dgm:pt modelId="{68172860-6C56-4810-9CA2-3B4DC63A4F5B}" type="sibTrans" cxnId="{5A5B8D74-AD68-4CFB-BE4B-C9D0B87CFFDA}">
      <dgm:prSet/>
      <dgm:spPr/>
      <dgm:t>
        <a:bodyPr/>
        <a:lstStyle/>
        <a:p>
          <a:endParaRPr lang="en-US"/>
        </a:p>
      </dgm:t>
    </dgm:pt>
    <dgm:pt modelId="{53335E9C-3E2A-1E4A-8C99-879F462D4FC7}" type="pres">
      <dgm:prSet presAssocID="{176F997F-AB1E-4100-B66D-590FD06240EA}" presName="vert0" presStyleCnt="0">
        <dgm:presLayoutVars>
          <dgm:dir/>
          <dgm:animOne val="branch"/>
          <dgm:animLvl val="lvl"/>
        </dgm:presLayoutVars>
      </dgm:prSet>
      <dgm:spPr/>
    </dgm:pt>
    <dgm:pt modelId="{9517E25D-FEDB-D341-B728-AA2C3FB2324E}" type="pres">
      <dgm:prSet presAssocID="{64372782-2F4C-450A-B3BF-C528EC002512}" presName="thickLine" presStyleLbl="alignNode1" presStyleIdx="0" presStyleCnt="2"/>
      <dgm:spPr/>
    </dgm:pt>
    <dgm:pt modelId="{F59AA181-C5B9-E241-BDAA-45A9E2864165}" type="pres">
      <dgm:prSet presAssocID="{64372782-2F4C-450A-B3BF-C528EC002512}" presName="horz1" presStyleCnt="0"/>
      <dgm:spPr/>
    </dgm:pt>
    <dgm:pt modelId="{5F6844CA-AF8C-9A47-949E-5696A4AFE048}" type="pres">
      <dgm:prSet presAssocID="{64372782-2F4C-450A-B3BF-C528EC002512}" presName="tx1" presStyleLbl="revTx" presStyleIdx="0" presStyleCnt="2"/>
      <dgm:spPr/>
    </dgm:pt>
    <dgm:pt modelId="{58C1B999-9CED-E747-8A65-49C5F1BBC68E}" type="pres">
      <dgm:prSet presAssocID="{64372782-2F4C-450A-B3BF-C528EC002512}" presName="vert1" presStyleCnt="0"/>
      <dgm:spPr/>
    </dgm:pt>
    <dgm:pt modelId="{6C0178EC-ADC9-5243-9640-6C5B835B2298}" type="pres">
      <dgm:prSet presAssocID="{04D455C3-4A9A-42B1-8D65-7FD4BB2CC081}" presName="thickLine" presStyleLbl="alignNode1" presStyleIdx="1" presStyleCnt="2"/>
      <dgm:spPr/>
    </dgm:pt>
    <dgm:pt modelId="{82E951AE-D5B6-0E40-B87A-07819131F3DB}" type="pres">
      <dgm:prSet presAssocID="{04D455C3-4A9A-42B1-8D65-7FD4BB2CC081}" presName="horz1" presStyleCnt="0"/>
      <dgm:spPr/>
    </dgm:pt>
    <dgm:pt modelId="{25797664-3924-934D-8628-7B6CA8407615}" type="pres">
      <dgm:prSet presAssocID="{04D455C3-4A9A-42B1-8D65-7FD4BB2CC081}" presName="tx1" presStyleLbl="revTx" presStyleIdx="1" presStyleCnt="2"/>
      <dgm:spPr/>
    </dgm:pt>
    <dgm:pt modelId="{F8A83085-0D83-1A41-A8F6-82A9B759FC96}" type="pres">
      <dgm:prSet presAssocID="{04D455C3-4A9A-42B1-8D65-7FD4BB2CC081}" presName="vert1" presStyleCnt="0"/>
      <dgm:spPr/>
    </dgm:pt>
  </dgm:ptLst>
  <dgm:cxnLst>
    <dgm:cxn modelId="{016B8402-CC46-2E40-90AC-B4A3D208221F}" type="presOf" srcId="{64372782-2F4C-450A-B3BF-C528EC002512}" destId="{5F6844CA-AF8C-9A47-949E-5696A4AFE048}" srcOrd="0" destOrd="0" presId="urn:microsoft.com/office/officeart/2008/layout/LinedList"/>
    <dgm:cxn modelId="{B374760F-F148-354F-953F-86DE6AC251D6}" type="presOf" srcId="{04D455C3-4A9A-42B1-8D65-7FD4BB2CC081}" destId="{25797664-3924-934D-8628-7B6CA8407615}" srcOrd="0" destOrd="0" presId="urn:microsoft.com/office/officeart/2008/layout/LinedList"/>
    <dgm:cxn modelId="{BA9D6673-430C-AA43-AA1C-E51EC4CE3614}" type="presOf" srcId="{176F997F-AB1E-4100-B66D-590FD06240EA}" destId="{53335E9C-3E2A-1E4A-8C99-879F462D4FC7}" srcOrd="0" destOrd="0" presId="urn:microsoft.com/office/officeart/2008/layout/LinedList"/>
    <dgm:cxn modelId="{5A5B8D74-AD68-4CFB-BE4B-C9D0B87CFFDA}" srcId="{176F997F-AB1E-4100-B66D-590FD06240EA}" destId="{04D455C3-4A9A-42B1-8D65-7FD4BB2CC081}" srcOrd="1" destOrd="0" parTransId="{D5E2E6B6-B622-4686-AD7F-C9391057136D}" sibTransId="{68172860-6C56-4810-9CA2-3B4DC63A4F5B}"/>
    <dgm:cxn modelId="{7FDBC8AA-E603-4C85-9BF5-5E47255B59F8}" srcId="{176F997F-AB1E-4100-B66D-590FD06240EA}" destId="{64372782-2F4C-450A-B3BF-C528EC002512}" srcOrd="0" destOrd="0" parTransId="{529B2C8D-B8B3-4140-A20A-BBBB637CAC29}" sibTransId="{C5291CE7-C85E-4F5D-B457-F4DA62CBF0E2}"/>
    <dgm:cxn modelId="{B2AAA2AE-C7E7-6644-90C9-AE1411186E2B}" type="presParOf" srcId="{53335E9C-3E2A-1E4A-8C99-879F462D4FC7}" destId="{9517E25D-FEDB-D341-B728-AA2C3FB2324E}" srcOrd="0" destOrd="0" presId="urn:microsoft.com/office/officeart/2008/layout/LinedList"/>
    <dgm:cxn modelId="{EAA386DB-EBE0-CF41-9596-252B3A5F3054}" type="presParOf" srcId="{53335E9C-3E2A-1E4A-8C99-879F462D4FC7}" destId="{F59AA181-C5B9-E241-BDAA-45A9E2864165}" srcOrd="1" destOrd="0" presId="urn:microsoft.com/office/officeart/2008/layout/LinedList"/>
    <dgm:cxn modelId="{3B7C8E18-31C1-9F42-95A4-EEE6522AF643}" type="presParOf" srcId="{F59AA181-C5B9-E241-BDAA-45A9E2864165}" destId="{5F6844CA-AF8C-9A47-949E-5696A4AFE048}" srcOrd="0" destOrd="0" presId="urn:microsoft.com/office/officeart/2008/layout/LinedList"/>
    <dgm:cxn modelId="{AE5323ED-781F-0644-B2AD-863C08CFC563}" type="presParOf" srcId="{F59AA181-C5B9-E241-BDAA-45A9E2864165}" destId="{58C1B999-9CED-E747-8A65-49C5F1BBC68E}" srcOrd="1" destOrd="0" presId="urn:microsoft.com/office/officeart/2008/layout/LinedList"/>
    <dgm:cxn modelId="{CBDC44C9-C972-D24E-9153-F4DBD4633151}" type="presParOf" srcId="{53335E9C-3E2A-1E4A-8C99-879F462D4FC7}" destId="{6C0178EC-ADC9-5243-9640-6C5B835B2298}" srcOrd="2" destOrd="0" presId="urn:microsoft.com/office/officeart/2008/layout/LinedList"/>
    <dgm:cxn modelId="{B1132AC5-60B0-434A-A2E4-4F231A310812}" type="presParOf" srcId="{53335E9C-3E2A-1E4A-8C99-879F462D4FC7}" destId="{82E951AE-D5B6-0E40-B87A-07819131F3DB}" srcOrd="3" destOrd="0" presId="urn:microsoft.com/office/officeart/2008/layout/LinedList"/>
    <dgm:cxn modelId="{DEE58DE1-63CC-FC4A-B9F0-371D3B11D2CD}" type="presParOf" srcId="{82E951AE-D5B6-0E40-B87A-07819131F3DB}" destId="{25797664-3924-934D-8628-7B6CA8407615}" srcOrd="0" destOrd="0" presId="urn:microsoft.com/office/officeart/2008/layout/LinedList"/>
    <dgm:cxn modelId="{86D90AA4-0166-6545-AA3B-A2EB2276B167}" type="presParOf" srcId="{82E951AE-D5B6-0E40-B87A-07819131F3DB}" destId="{F8A83085-0D83-1A41-A8F6-82A9B759FC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B1DA5-45AF-E047-BAB2-78D1EAB0AD8B}">
      <dsp:nvSpPr>
        <dsp:cNvPr id="0" name=""/>
        <dsp:cNvSpPr/>
      </dsp:nvSpPr>
      <dsp:spPr>
        <a:xfrm>
          <a:off x="0" y="2381"/>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84920-2C5E-7942-AA18-D0B545763035}">
      <dsp:nvSpPr>
        <dsp:cNvPr id="0" name=""/>
        <dsp:cNvSpPr/>
      </dsp:nvSpPr>
      <dsp:spPr>
        <a:xfrm>
          <a:off x="0" y="2381"/>
          <a:ext cx="5111749" cy="162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Archives are faced with large volumes of digitized or digital materials that contain personal information. </a:t>
          </a:r>
        </a:p>
      </dsp:txBody>
      <dsp:txXfrm>
        <a:off x="0" y="2381"/>
        <a:ext cx="5111749" cy="1624276"/>
      </dsp:txXfrm>
    </dsp:sp>
    <dsp:sp modelId="{63F7796F-E21E-1C4B-8490-507CC90E7000}">
      <dsp:nvSpPr>
        <dsp:cNvPr id="0" name=""/>
        <dsp:cNvSpPr/>
      </dsp:nvSpPr>
      <dsp:spPr>
        <a:xfrm>
          <a:off x="0" y="1626658"/>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098A9-E75D-FE40-A590-F17572B1F930}">
      <dsp:nvSpPr>
        <dsp:cNvPr id="0" name=""/>
        <dsp:cNvSpPr/>
      </dsp:nvSpPr>
      <dsp:spPr>
        <a:xfrm>
          <a:off x="0" y="1626658"/>
          <a:ext cx="5111749" cy="162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quantity of information in archival holdings that are restricted by various legal provisions (e.g., data protection, privacy laws, </a:t>
          </a:r>
          <a:r>
            <a:rPr lang="en-US" sz="2100" kern="1200" dirty="0" err="1"/>
            <a:t>etc</a:t>
          </a:r>
          <a:r>
            <a:rPr lang="en-US" sz="2100" kern="1200" dirty="0"/>
            <a:t>) is </a:t>
          </a:r>
          <a:r>
            <a:rPr lang="en-US" sz="2100" kern="1200" dirty="0" err="1"/>
            <a:t>suprisingly</a:t>
          </a:r>
          <a:r>
            <a:rPr lang="en-US" sz="2100" kern="1200" dirty="0"/>
            <a:t> high. </a:t>
          </a:r>
        </a:p>
      </dsp:txBody>
      <dsp:txXfrm>
        <a:off x="0" y="1626658"/>
        <a:ext cx="5111749" cy="1624276"/>
      </dsp:txXfrm>
    </dsp:sp>
    <dsp:sp modelId="{D6EF966E-9AA9-A74D-9C99-ADEB21C13917}">
      <dsp:nvSpPr>
        <dsp:cNvPr id="0" name=""/>
        <dsp:cNvSpPr/>
      </dsp:nvSpPr>
      <dsp:spPr>
        <a:xfrm>
          <a:off x="0" y="3250935"/>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F8777-B962-EE4C-8B64-FCD7152ED9D7}">
      <dsp:nvSpPr>
        <dsp:cNvPr id="0" name=""/>
        <dsp:cNvSpPr/>
      </dsp:nvSpPr>
      <dsp:spPr>
        <a:xfrm>
          <a:off x="0" y="3250935"/>
          <a:ext cx="5111749" cy="162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There are many approaches to identifying such restricted material (e.g., Personally Identifiable Information), but this remains an open challenge</a:t>
          </a:r>
          <a:endParaRPr lang="en-US" sz="2100" kern="1200" dirty="0"/>
        </a:p>
      </dsp:txBody>
      <dsp:txXfrm>
        <a:off x="0" y="3250935"/>
        <a:ext cx="5111749" cy="1624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7E25D-FEDB-D341-B728-AA2C3FB2324E}">
      <dsp:nvSpPr>
        <dsp:cNvPr id="0" name=""/>
        <dsp:cNvSpPr/>
      </dsp:nvSpPr>
      <dsp:spPr>
        <a:xfrm>
          <a:off x="0" y="0"/>
          <a:ext cx="44644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844CA-AF8C-9A47-949E-5696A4AFE048}">
      <dsp:nvSpPr>
        <dsp:cNvPr id="0" name=""/>
        <dsp:cNvSpPr/>
      </dsp:nvSpPr>
      <dsp:spPr>
        <a:xfrm>
          <a:off x="0" y="0"/>
          <a:ext cx="4464496" cy="190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ES" sz="3000" kern="1200" dirty="0"/>
            <a:t>At the same time, even public records can be very sensitive.</a:t>
          </a:r>
          <a:endParaRPr lang="en-US" sz="3000" kern="1200" dirty="0"/>
        </a:p>
      </dsp:txBody>
      <dsp:txXfrm>
        <a:off x="0" y="0"/>
        <a:ext cx="4464496" cy="1908211"/>
      </dsp:txXfrm>
    </dsp:sp>
    <dsp:sp modelId="{6C0178EC-ADC9-5243-9640-6C5B835B2298}">
      <dsp:nvSpPr>
        <dsp:cNvPr id="0" name=""/>
        <dsp:cNvSpPr/>
      </dsp:nvSpPr>
      <dsp:spPr>
        <a:xfrm>
          <a:off x="0" y="1908211"/>
          <a:ext cx="44644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97664-3924-934D-8628-7B6CA8407615}">
      <dsp:nvSpPr>
        <dsp:cNvPr id="0" name=""/>
        <dsp:cNvSpPr/>
      </dsp:nvSpPr>
      <dsp:spPr>
        <a:xfrm>
          <a:off x="0" y="1908211"/>
          <a:ext cx="4464496" cy="190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ES" sz="3000" kern="1200" dirty="0"/>
            <a:t>There is a moral imperative that goes beyond the compliance imperative</a:t>
          </a:r>
          <a:r>
            <a:rPr lang="en-US" sz="3000" kern="1200" dirty="0"/>
            <a:t>. </a:t>
          </a:r>
        </a:p>
      </dsp:txBody>
      <dsp:txXfrm>
        <a:off x="0" y="1908211"/>
        <a:ext cx="4464496" cy="19082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3C95732-6E57-2642-AF93-55C214E8346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63" name="Rectangle 3">
            <a:extLst>
              <a:ext uri="{FF2B5EF4-FFF2-40B4-BE49-F238E27FC236}">
                <a16:creationId xmlns:a16="http://schemas.microsoft.com/office/drawing/2014/main" id="{24725E28-59E9-A644-900A-8255FC6AB4B9}"/>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26B9D78-3A50-4044-953B-8B344DE65215}" type="datetimeFigureOut">
              <a:rPr lang="en-US" altLang="en-US"/>
              <a:pPr>
                <a:defRPr/>
              </a:pPr>
              <a:t>10/27/23</a:t>
            </a:fld>
            <a:endParaRPr lang="en-US" altLang="en-US"/>
          </a:p>
        </p:txBody>
      </p:sp>
      <p:sp>
        <p:nvSpPr>
          <p:cNvPr id="92164" name="Rectangle 4">
            <a:extLst>
              <a:ext uri="{FF2B5EF4-FFF2-40B4-BE49-F238E27FC236}">
                <a16:creationId xmlns:a16="http://schemas.microsoft.com/office/drawing/2014/main" id="{AEC2B263-BD64-E342-8FB2-75239C4DB8C2}"/>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165" name="Rectangle 5">
            <a:extLst>
              <a:ext uri="{FF2B5EF4-FFF2-40B4-BE49-F238E27FC236}">
                <a16:creationId xmlns:a16="http://schemas.microsoft.com/office/drawing/2014/main" id="{070A64B5-E769-8D41-8A0E-AC5BEC07277F}"/>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6A23D2-57E7-E84D-8DCF-E4A289CE3B1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713D4-435F-6B4C-836A-F23CE8D9FD4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DC799690-C9FB-5C48-9D46-9E47286637D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54A2CF5-3F2B-7D42-ADB3-D4C1B1E083BF}" type="datetimeFigureOut">
              <a:rPr lang="en-US" altLang="en-US"/>
              <a:pPr>
                <a:defRPr/>
              </a:pPr>
              <a:t>10/27/23</a:t>
            </a:fld>
            <a:endParaRPr lang="en-US" altLang="en-US"/>
          </a:p>
        </p:txBody>
      </p:sp>
      <p:sp>
        <p:nvSpPr>
          <p:cNvPr id="4" name="Slide Image Placeholder 3">
            <a:extLst>
              <a:ext uri="{FF2B5EF4-FFF2-40B4-BE49-F238E27FC236}">
                <a16:creationId xmlns:a16="http://schemas.microsoft.com/office/drawing/2014/main" id="{16EC0899-24D7-A842-BE8B-57F63E900B1A}"/>
              </a:ext>
            </a:extLst>
          </p:cNvPr>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B458026-C2DC-1344-850F-C1350CB89298}"/>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EBCD28A-37F8-E441-8A7B-A2C274E8100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5234ECF0-E9AF-5F4E-BE46-D02A1DDA26B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676CE25-7342-ED43-BDB0-1C873020C7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ＭＳ Ｐゴシック" charset="0"/>
        <a:cs typeface="Arial" charset="0"/>
      </a:defRPr>
    </a:lvl1pPr>
    <a:lvl2pPr marL="355600" algn="l" rtl="0" eaLnBrk="0" fontAlgn="base" hangingPunct="0">
      <a:spcBef>
        <a:spcPct val="30000"/>
      </a:spcBef>
      <a:spcAft>
        <a:spcPct val="0"/>
      </a:spcAft>
      <a:defRPr sz="900" kern="1200">
        <a:solidFill>
          <a:schemeClr val="tx1"/>
        </a:solidFill>
        <a:latin typeface="+mn-lt"/>
        <a:ea typeface="Arial" charset="0"/>
        <a:cs typeface="Arial" charset="0"/>
      </a:defRPr>
    </a:lvl2pPr>
    <a:lvl3pPr marL="712788" algn="l" rtl="0" eaLnBrk="0" fontAlgn="base" hangingPunct="0">
      <a:spcBef>
        <a:spcPct val="30000"/>
      </a:spcBef>
      <a:spcAft>
        <a:spcPct val="0"/>
      </a:spcAft>
      <a:defRPr sz="900" kern="1200">
        <a:solidFill>
          <a:schemeClr val="tx1"/>
        </a:solidFill>
        <a:latin typeface="+mn-lt"/>
        <a:ea typeface="Arial" charset="0"/>
        <a:cs typeface="Arial" charset="0"/>
      </a:defRPr>
    </a:lvl3pPr>
    <a:lvl4pPr marL="1068388" algn="l" rtl="0" eaLnBrk="0" fontAlgn="base" hangingPunct="0">
      <a:spcBef>
        <a:spcPct val="30000"/>
      </a:spcBef>
      <a:spcAft>
        <a:spcPct val="0"/>
      </a:spcAft>
      <a:defRPr sz="900" kern="1200">
        <a:solidFill>
          <a:schemeClr val="tx1"/>
        </a:solidFill>
        <a:latin typeface="+mn-lt"/>
        <a:ea typeface="Arial" charset="0"/>
        <a:cs typeface="Arial" charset="0"/>
      </a:defRPr>
    </a:lvl4pPr>
    <a:lvl5pPr marL="1425575" algn="l" rtl="0" eaLnBrk="0" fontAlgn="base" hangingPunct="0">
      <a:spcBef>
        <a:spcPct val="30000"/>
      </a:spcBef>
      <a:spcAft>
        <a:spcPct val="0"/>
      </a:spcAft>
      <a:defRPr sz="900" kern="1200">
        <a:solidFill>
          <a:schemeClr val="tx1"/>
        </a:solidFill>
        <a:latin typeface="+mn-lt"/>
        <a:ea typeface="Arial" charset="0"/>
        <a:cs typeface="Arial" charset="0"/>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93D92F4-D573-397E-4AED-C289E55CBA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7B38AB7-2098-DF1C-DCCE-9BBF1695AF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a:cs typeface="Calibri"/>
              </a:rPr>
              <a:t>HE is an encryption method that allows for computable functions over encrypted data without altering the data's form or characteristics. </a:t>
            </a:r>
          </a:p>
          <a:p>
            <a:endParaRPr lang="en-US" altLang="en-US">
              <a:ea typeface="ＭＳ Ｐゴシック" panose="020B0600070205080204" pitchFamily="34" charset="-128"/>
              <a:cs typeface="Calibri"/>
            </a:endParaRPr>
          </a:p>
          <a:p>
            <a:r>
              <a:rPr lang="en-US" altLang="en-US" dirty="0">
                <a:ea typeface="ＭＳ Ｐゴシック"/>
                <a:cs typeface="Calibri"/>
              </a:rPr>
              <a:t>There are three different types of HE schemes that have been developed, partially, somewhat and Fully HE. Fully HE encryption allows for an unlimited number and types of mathematical operations on the data with a 'refresher" type of step that can reset the noise in the cipher text. Partially or somewhat schemes only allow for a limited number of operations or a specific type of operation</a:t>
            </a:r>
          </a:p>
          <a:p>
            <a:endParaRPr lang="en-US" altLang="en-US">
              <a:ea typeface="ＭＳ Ｐゴシック" panose="020B0600070205080204" pitchFamily="34" charset="-128"/>
              <a:cs typeface="Calibri"/>
            </a:endParaRPr>
          </a:p>
          <a:p>
            <a:r>
              <a:rPr lang="en-US" altLang="en-US" dirty="0">
                <a:ea typeface="ＭＳ Ｐゴシック"/>
                <a:cs typeface="Calibri"/>
              </a:rPr>
              <a:t>The first breakthrough in a fully HE scheme was introduced in 2009 and has since been adopted in a variety of settings. </a:t>
            </a:r>
            <a:endParaRPr lang="en-US" altLang="en-US" dirty="0">
              <a:ea typeface="ＭＳ Ｐゴシック" panose="020B0600070205080204" pitchFamily="34" charset="-128"/>
              <a:cs typeface="Calibri"/>
            </a:endParaRPr>
          </a:p>
          <a:p>
            <a:endParaRPr lang="en-US" altLang="en-US">
              <a:ea typeface="ＭＳ Ｐゴシック" panose="020B0600070205080204" pitchFamily="34" charset="-128"/>
              <a:cs typeface="Calibri"/>
            </a:endParaRPr>
          </a:p>
          <a:p>
            <a:r>
              <a:rPr lang="en-US" altLang="en-US" dirty="0">
                <a:ea typeface="ＭＳ Ｐゴシック"/>
                <a:cs typeface="Calibri"/>
              </a:rPr>
              <a:t>HE can be used to encrypt something like sensitive medical data that then can be used to train a ML model – this would limit harm in that leaked information from the model would be encrypted and difficult to decipher.  Some of HE limitations though come in the vain of increased computational times and complexity. </a:t>
            </a:r>
            <a:endParaRPr lang="en-US" altLang="en-US" dirty="0">
              <a:ea typeface="ＭＳ Ｐゴシック" panose="020B0600070205080204" pitchFamily="34" charset="-128"/>
              <a:cs typeface="Calibri"/>
            </a:endParaRPr>
          </a:p>
        </p:txBody>
      </p:sp>
      <p:sp>
        <p:nvSpPr>
          <p:cNvPr id="41988" name="Slide Number Placeholder 3">
            <a:extLst>
              <a:ext uri="{FF2B5EF4-FFF2-40B4-BE49-F238E27FC236}">
                <a16:creationId xmlns:a16="http://schemas.microsoft.com/office/drawing/2014/main" id="{052EED20-7E69-0130-1C35-3D6894C055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65A835-653E-4239-8879-15E62CD58076}" type="slidenum">
              <a:rPr lang="en-US" altLang="en-US" sz="1200" smtClean="0"/>
              <a:pPr/>
              <a:t>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7825D68-F2C4-4B06-C9BE-D87DB79039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1D02FA9-1275-DC2C-95BB-67DCC06816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a:cs typeface="Calibri"/>
              </a:rPr>
              <a:t>The next PET frequently identified included a TEE which functions [read slide] which protects any data from attack or manipulation once its inside the TEE</a:t>
            </a:r>
            <a:endParaRPr lang="en-US" altLang="en-US" dirty="0">
              <a:ea typeface="ＭＳ Ｐゴシック" panose="020B0600070205080204" pitchFamily="34" charset="-128"/>
              <a:cs typeface="Arial" panose="020B0604020202020204" pitchFamily="34" charset="0"/>
            </a:endParaRPr>
          </a:p>
          <a:p>
            <a:endParaRPr lang="en-US" altLang="en-US">
              <a:ea typeface="ＭＳ Ｐゴシック" panose="020B0600070205080204" pitchFamily="34" charset="-128"/>
              <a:cs typeface="Calibri"/>
            </a:endParaRPr>
          </a:p>
          <a:p>
            <a:r>
              <a:rPr lang="en-US" altLang="en-US" dirty="0">
                <a:ea typeface="ＭＳ Ｐゴシック"/>
                <a:cs typeface="Calibri"/>
              </a:rPr>
              <a:t>TEEs are often proprietary in nature with one of the most common models being Intel's SGX , however other </a:t>
            </a:r>
            <a:r>
              <a:rPr lang="en-US" altLang="en-US" dirty="0" err="1">
                <a:ea typeface="ＭＳ Ｐゴシック"/>
                <a:cs typeface="Calibri"/>
              </a:rPr>
              <a:t>manufactureres</a:t>
            </a:r>
            <a:r>
              <a:rPr lang="en-US" altLang="en-US" dirty="0">
                <a:ea typeface="ＭＳ Ｐゴシック"/>
                <a:cs typeface="Calibri"/>
              </a:rPr>
              <a:t> like AMD have developed their own models. </a:t>
            </a:r>
          </a:p>
          <a:p>
            <a:endParaRPr lang="en-US" altLang="en-US">
              <a:ea typeface="ＭＳ Ｐゴシック" panose="020B0600070205080204" pitchFamily="34" charset="-128"/>
              <a:cs typeface="Calibri"/>
            </a:endParaRPr>
          </a:p>
          <a:p>
            <a:r>
              <a:rPr lang="en-US" altLang="en-US" dirty="0">
                <a:ea typeface="ＭＳ Ｐゴシック"/>
                <a:cs typeface="Calibri"/>
              </a:rPr>
              <a:t>TEEs while offering protection have documented vulnerabilities against side channel attacks where adversaries exploit information such as the memory patterns of a TEE to leak sensitive information. While there are many prevention measures for such attacks they can be difficult to predict meaning greater vulnerabilities for new attacks or variations on old ones. </a:t>
            </a:r>
          </a:p>
          <a:p>
            <a:endParaRPr lang="en-US" altLang="en-US">
              <a:ea typeface="ＭＳ Ｐゴシック" panose="020B0600070205080204" pitchFamily="34" charset="-128"/>
              <a:cs typeface="Calibri"/>
            </a:endParaRPr>
          </a:p>
          <a:p>
            <a:r>
              <a:rPr lang="en-US" altLang="en-US" dirty="0">
                <a:ea typeface="ＭＳ Ｐゴシック"/>
                <a:cs typeface="Calibri"/>
              </a:rPr>
              <a:t>Frequently the use of a TEE is paired with some other PET to ensure the privacy of data being used within the system. </a:t>
            </a:r>
            <a:endParaRPr lang="en-US" altLang="en-US" dirty="0">
              <a:ea typeface="ＭＳ Ｐゴシック" panose="020B0600070205080204" pitchFamily="34" charset="-128"/>
              <a:cs typeface="Calibri"/>
            </a:endParaRPr>
          </a:p>
        </p:txBody>
      </p:sp>
      <p:sp>
        <p:nvSpPr>
          <p:cNvPr id="44036" name="Slide Number Placeholder 3">
            <a:extLst>
              <a:ext uri="{FF2B5EF4-FFF2-40B4-BE49-F238E27FC236}">
                <a16:creationId xmlns:a16="http://schemas.microsoft.com/office/drawing/2014/main" id="{5AFC1364-012F-E522-F64F-B43042C1E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7EB370-BC1D-4F36-AA43-6643CC87FBCB}" type="slidenum">
              <a:rPr lang="en-US" altLang="en-US" sz="1200" smtClean="0"/>
              <a:pPr/>
              <a:t>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Secure Multiparty Computation simply defines is [slide]</a:t>
            </a:r>
          </a:p>
          <a:p>
            <a:endParaRPr lang="en-US">
              <a:cs typeface="Calibri"/>
            </a:endParaRPr>
          </a:p>
          <a:p>
            <a:r>
              <a:rPr lang="en-US">
                <a:ea typeface="ＭＳ Ｐゴシック"/>
                <a:cs typeface="Calibri"/>
              </a:rPr>
              <a:t>Of the pets were going to present this can be one of the most varied and represents a relatively broad range of methods for parties to complete joint computations while protecting the privacy of their own data. In essence it allows for participating parties to upload private inputs into some sort of concealed computation with everyone's data and then each party receives a correct output that consulted the shared data. Every gets the desired result without revealing their private inputs</a:t>
            </a:r>
            <a:endParaRPr lang="en-US">
              <a:cs typeface="Calibri"/>
            </a:endParaRPr>
          </a:p>
          <a:p>
            <a:endParaRPr lang="en-US">
              <a:cs typeface="Calibri"/>
            </a:endParaRPr>
          </a:p>
          <a:p>
            <a:r>
              <a:rPr lang="en-US">
                <a:ea typeface="ＭＳ Ｐゴシック"/>
                <a:cs typeface="Calibri"/>
              </a:rPr>
              <a:t>There are a number of tools and protocols that be used to create an MPC architecture some of these include [slide], respectively these can obfuscate inputs without leading to an accurate outcome </a:t>
            </a:r>
            <a:endParaRPr lang="en-US">
              <a:cs typeface="Calibri"/>
            </a:endParaRPr>
          </a:p>
          <a:p>
            <a:endParaRPr lang="en-US">
              <a:cs typeface="Calibri"/>
            </a:endParaRPr>
          </a:p>
          <a:p>
            <a:r>
              <a:rPr lang="en-US">
                <a:ea typeface="ＭＳ Ｐゴシック"/>
                <a:cs typeface="Calibri"/>
              </a:rPr>
              <a:t>MPC is being used in a variety of contexts such as in law enforcement, medical image sharing and as a way to execute a distributed ML problem that respects the privacy of all parties' data. </a:t>
            </a:r>
            <a:endParaRPr lang="en-US">
              <a:cs typeface="Calibri"/>
            </a:endParaRPr>
          </a:p>
        </p:txBody>
      </p:sp>
      <p:sp>
        <p:nvSpPr>
          <p:cNvPr id="4" name="Slide Number Placeholder 3"/>
          <p:cNvSpPr>
            <a:spLocks noGrp="1"/>
          </p:cNvSpPr>
          <p:nvPr>
            <p:ph type="sldNum" sz="quarter" idx="5"/>
          </p:nvPr>
        </p:nvSpPr>
        <p:spPr/>
        <p:txBody>
          <a:bodyPr/>
          <a:lstStyle/>
          <a:p>
            <a:pPr>
              <a:defRPr/>
            </a:pPr>
            <a:fld id="{428D67A3-3C87-4721-BEC0-7469F4EBB6A2}" type="slidenum">
              <a:rPr lang="en-US" altLang="en-US"/>
              <a:pPr>
                <a:defRPr/>
              </a:pPr>
              <a:t>10</a:t>
            </a:fld>
            <a:endParaRPr lang="en-US" altLang="en-US"/>
          </a:p>
        </p:txBody>
      </p:sp>
    </p:spTree>
    <p:extLst>
      <p:ext uri="{BB962C8B-B14F-4D97-AF65-F5344CB8AC3E}">
        <p14:creationId xmlns:p14="http://schemas.microsoft.com/office/powerpoint/2010/main" val="59656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DA99C5D-C8A5-E80A-EB7C-346D17C224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B0B9F60-BCF2-C9CB-88A9-008B3EF5D6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a:cs typeface="Calibri"/>
              </a:rPr>
              <a:t>Differential privacy functions be injecting a CONTROLLED amount of randomness </a:t>
            </a:r>
            <a:r>
              <a:rPr lang="en-US" altLang="en-US" dirty="0" err="1">
                <a:ea typeface="ＭＳ Ｐゴシック"/>
                <a:cs typeface="Calibri"/>
              </a:rPr>
              <a:t>i.e</a:t>
            </a:r>
            <a:r>
              <a:rPr lang="en-US" altLang="en-US" dirty="0">
                <a:ea typeface="ＭＳ Ｐゴシック"/>
                <a:cs typeface="Calibri"/>
              </a:rPr>
              <a:t> noise into a dataset. In this way DP almost functions like a definition where the higher amount of randomness added adds more privacy to the dataset, but this comes subsequently at the cost accuracy when using the data. </a:t>
            </a:r>
            <a:endParaRPr lang="en-US" altLang="en-US" dirty="0">
              <a:ea typeface="ＭＳ Ｐゴシック" panose="020B0600070205080204" pitchFamily="34" charset="-128"/>
              <a:cs typeface="Arial" panose="020B0604020202020204" pitchFamily="34" charset="0"/>
            </a:endParaRPr>
          </a:p>
          <a:p>
            <a:endParaRPr lang="en-US" altLang="en-US">
              <a:ea typeface="ＭＳ Ｐゴシック" panose="020B0600070205080204" pitchFamily="34" charset="-128"/>
              <a:cs typeface="Calibri"/>
            </a:endParaRPr>
          </a:p>
          <a:p>
            <a:r>
              <a:rPr lang="en-US" altLang="en-US" dirty="0">
                <a:ea typeface="ＭＳ Ｐゴシック"/>
                <a:cs typeface="Calibri"/>
              </a:rPr>
              <a:t>DP prevents the reconstruction [slide] and hides whether and individual is in or out of a dataset, </a:t>
            </a:r>
          </a:p>
          <a:p>
            <a:r>
              <a:rPr lang="en-US" altLang="en-US" dirty="0">
                <a:ea typeface="ＭＳ Ｐゴシック"/>
                <a:cs typeface="Calibri"/>
              </a:rPr>
              <a:t>It was created in a response to k-anonymous datasets that were proven to leak sensitive information about individuals </a:t>
            </a:r>
          </a:p>
          <a:p>
            <a:endParaRPr lang="en-US" altLang="en-US">
              <a:ea typeface="ＭＳ Ｐゴシック" panose="020B0600070205080204" pitchFamily="34" charset="-128"/>
              <a:cs typeface="Calibri"/>
            </a:endParaRPr>
          </a:p>
          <a:p>
            <a:r>
              <a:rPr lang="en-US" altLang="en-US" dirty="0">
                <a:ea typeface="ＭＳ Ｐゴシック"/>
                <a:cs typeface="Calibri"/>
              </a:rPr>
              <a:t>Again similarly to MPCs, DP can be highly variable in their application based on the context, type of data used etc. Over 200 different varieties of DP were identified in one study </a:t>
            </a:r>
          </a:p>
          <a:p>
            <a:endParaRPr lang="en-US" altLang="en-US">
              <a:ea typeface="ＭＳ Ｐゴシック" panose="020B0600070205080204" pitchFamily="34" charset="-128"/>
              <a:cs typeface="Calibri"/>
            </a:endParaRPr>
          </a:p>
          <a:p>
            <a:r>
              <a:rPr lang="en-US" altLang="en-US" dirty="0">
                <a:ea typeface="ＭＳ Ｐゴシック"/>
                <a:cs typeface="Calibri"/>
              </a:rPr>
              <a:t>Applications for DP again range widely from applying DP to unstructured types of records such as video and audio materials in addition to </a:t>
            </a:r>
            <a:r>
              <a:rPr lang="en-US" altLang="en-US" dirty="0" err="1">
                <a:ea typeface="ＭＳ Ｐゴシック"/>
                <a:cs typeface="Calibri"/>
              </a:rPr>
              <a:t>IoV</a:t>
            </a:r>
            <a:r>
              <a:rPr lang="en-US" altLang="en-US" dirty="0">
                <a:ea typeface="ＭＳ Ｐゴシック"/>
                <a:cs typeface="Calibri"/>
              </a:rPr>
              <a:t> data, and other large publicly available datasets keen on protecting privacy of individuals contained therein </a:t>
            </a:r>
            <a:endParaRPr lang="en-US" altLang="en-US" dirty="0">
              <a:ea typeface="ＭＳ Ｐゴシック" panose="020B0600070205080204" pitchFamily="34" charset="-128"/>
              <a:cs typeface="Calibri"/>
            </a:endParaRPr>
          </a:p>
        </p:txBody>
      </p:sp>
      <p:sp>
        <p:nvSpPr>
          <p:cNvPr id="47108" name="Slide Number Placeholder 3">
            <a:extLst>
              <a:ext uri="{FF2B5EF4-FFF2-40B4-BE49-F238E27FC236}">
                <a16:creationId xmlns:a16="http://schemas.microsoft.com/office/drawing/2014/main" id="{92593DA5-714A-5133-B8EE-7CAC7FAD96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1832C6-8857-4DA5-B549-F6A7C5BE43E9}" type="slidenum">
              <a:rPr lang="en-US" altLang="en-US" sz="1200" smtClean="0"/>
              <a:pPr/>
              <a:t>11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On to the next PET, personal data stores are [slide]</a:t>
            </a:r>
          </a:p>
          <a:p>
            <a:endParaRPr lang="en-US">
              <a:ea typeface="ＭＳ Ｐゴシック"/>
              <a:cs typeface="Calibri"/>
            </a:endParaRPr>
          </a:p>
          <a:p>
            <a:r>
              <a:rPr lang="en-US">
                <a:ea typeface="ＭＳ Ｐゴシック"/>
                <a:cs typeface="Calibri"/>
              </a:rPr>
              <a:t>They are closely linked to self-sovereign identity solutions execut4ed through a consumer facing application where individuals grant an external party access to a piece of their personal information without revealing all their data. </a:t>
            </a:r>
          </a:p>
          <a:p>
            <a:endParaRPr lang="en-US">
              <a:ea typeface="ＭＳ Ｐゴシック"/>
              <a:cs typeface="Calibri"/>
            </a:endParaRPr>
          </a:p>
          <a:p>
            <a:r>
              <a:rPr lang="en-US">
                <a:ea typeface="ＭＳ Ｐゴシック"/>
                <a:cs typeface="Calibri"/>
              </a:rPr>
              <a:t>Each individuals </a:t>
            </a:r>
            <a:r>
              <a:rPr lang="en-US" err="1">
                <a:ea typeface="ＭＳ Ｐゴシック"/>
                <a:cs typeface="Calibri"/>
              </a:rPr>
              <a:t>posseses</a:t>
            </a:r>
            <a:r>
              <a:rPr lang="en-US">
                <a:ea typeface="ＭＳ Ｐゴシック"/>
                <a:cs typeface="Calibri"/>
              </a:rPr>
              <a:t> a set of verified credentials as a proof to any identity inquiries like </a:t>
            </a:r>
            <a:r>
              <a:rPr lang="en-US" err="1">
                <a:ea typeface="ＭＳ Ｐゴシック"/>
                <a:cs typeface="Calibri"/>
              </a:rPr>
              <a:t>DoB</a:t>
            </a:r>
            <a:r>
              <a:rPr lang="en-US">
                <a:ea typeface="ＭＳ Ｐゴシック"/>
                <a:cs typeface="Calibri"/>
              </a:rPr>
              <a:t>, </a:t>
            </a:r>
            <a:r>
              <a:rPr lang="en-US" err="1">
                <a:ea typeface="ＭＳ Ｐゴシック"/>
                <a:cs typeface="Calibri"/>
              </a:rPr>
              <a:t>assest</a:t>
            </a:r>
            <a:r>
              <a:rPr lang="en-US">
                <a:ea typeface="ＭＳ Ｐゴシック"/>
                <a:cs typeface="Calibri"/>
              </a:rPr>
              <a:t> ownership and other type of information requests </a:t>
            </a:r>
          </a:p>
          <a:p>
            <a:endParaRPr lang="en-US">
              <a:ea typeface="ＭＳ Ｐゴシック"/>
              <a:cs typeface="Calibri"/>
            </a:endParaRPr>
          </a:p>
          <a:p>
            <a:r>
              <a:rPr lang="en-US">
                <a:ea typeface="ＭＳ Ｐゴシック"/>
                <a:cs typeface="Calibri"/>
              </a:rPr>
              <a:t>PDS were derived conceptually from zero knowledge proofs or the notion of establishing proof of knowledge of some piece of information without </a:t>
            </a:r>
          </a:p>
        </p:txBody>
      </p:sp>
      <p:sp>
        <p:nvSpPr>
          <p:cNvPr id="4" name="Slide Number Placeholder 3"/>
          <p:cNvSpPr>
            <a:spLocks noGrp="1"/>
          </p:cNvSpPr>
          <p:nvPr>
            <p:ph type="sldNum" sz="quarter" idx="5"/>
          </p:nvPr>
        </p:nvSpPr>
        <p:spPr/>
        <p:txBody>
          <a:bodyPr/>
          <a:lstStyle/>
          <a:p>
            <a:pPr>
              <a:defRPr/>
            </a:pPr>
            <a:fld id="{428D67A3-3C87-4721-BEC0-7469F4EBB6A2}" type="slidenum">
              <a:rPr lang="en-US" altLang="en-US"/>
              <a:pPr>
                <a:defRPr/>
              </a:pPr>
              <a:t>12</a:t>
            </a:fld>
            <a:endParaRPr lang="en-US" altLang="en-US"/>
          </a:p>
        </p:txBody>
      </p:sp>
    </p:spTree>
    <p:extLst>
      <p:ext uri="{BB962C8B-B14F-4D97-AF65-F5344CB8AC3E}">
        <p14:creationId xmlns:p14="http://schemas.microsoft.com/office/powerpoint/2010/main" val="288700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PPML broadly speaking </a:t>
            </a:r>
            <a:r>
              <a:rPr lang="en-US" dirty="0" err="1">
                <a:ea typeface="ＭＳ Ｐゴシック"/>
                <a:cs typeface="Calibri"/>
              </a:rPr>
              <a:t>leveares</a:t>
            </a:r>
            <a:r>
              <a:rPr lang="en-US" dirty="0">
                <a:ea typeface="ＭＳ Ｐゴシック"/>
                <a:cs typeface="Calibri"/>
              </a:rPr>
              <a:t> one or more PETS to protect privacy in the data needed to train  ML model, frequently used PETs for this purpose include HE, MPC, or DP, yet are not exclusively limited to those examples. </a:t>
            </a:r>
          </a:p>
          <a:p>
            <a:endParaRPr lang="en-US">
              <a:cs typeface="Calibri"/>
            </a:endParaRPr>
          </a:p>
          <a:p>
            <a:r>
              <a:rPr lang="en-US" dirty="0">
                <a:ea typeface="ＭＳ Ｐゴシック"/>
                <a:cs typeface="Calibri"/>
              </a:rPr>
              <a:t>Broadly speaking, and as touched on before Trained ML models contain </a:t>
            </a:r>
            <a:r>
              <a:rPr lang="en-US" dirty="0" err="1">
                <a:ea typeface="ＭＳ Ｐゴシック"/>
                <a:cs typeface="Calibri"/>
              </a:rPr>
              <a:t>essneital</a:t>
            </a:r>
            <a:r>
              <a:rPr lang="en-US" dirty="0">
                <a:ea typeface="ＭＳ Ｐゴシック"/>
                <a:cs typeface="Calibri"/>
              </a:rPr>
              <a:t> information about a training set. This information can be sensitive in nature depending on the data used and is thus prone to 'leak' from the model. </a:t>
            </a:r>
            <a:endParaRPr lang="en-US" dirty="0">
              <a:cs typeface="Calibri"/>
            </a:endParaRPr>
          </a:p>
          <a:p>
            <a:endParaRPr lang="en-US">
              <a:cs typeface="Calibri"/>
            </a:endParaRPr>
          </a:p>
          <a:p>
            <a:r>
              <a:rPr lang="en-US" dirty="0">
                <a:ea typeface="ＭＳ Ｐゴシック"/>
                <a:cs typeface="Calibri"/>
              </a:rPr>
              <a:t>Federated learning or other distributed learning techniques represent a method to train a ML model without centralizing data in a single location. Frequently this is done for privacy reasons yet FL is not inherently privacy preserving if no additional steps are taken to protect the data in the training of an aggregated model from distributed datasets. </a:t>
            </a:r>
          </a:p>
          <a:p>
            <a:endParaRPr lang="en-US">
              <a:cs typeface="Calibri"/>
            </a:endParaRPr>
          </a:p>
          <a:p>
            <a:r>
              <a:rPr lang="en-US" dirty="0">
                <a:ea typeface="ＭＳ Ｐゴシック"/>
                <a:cs typeface="Calibri"/>
              </a:rPr>
              <a:t>PPML is frequently noted in the literature as researchers acknowledge the need to protect the data that is needed for training ML models. This is particularlly true in the medical field as researchers need to train models that contain data with PHI</a:t>
            </a:r>
            <a:endParaRPr lang="en-US" dirty="0">
              <a:cs typeface="Calibri"/>
            </a:endParaRPr>
          </a:p>
        </p:txBody>
      </p:sp>
      <p:sp>
        <p:nvSpPr>
          <p:cNvPr id="4" name="Slide Number Placeholder 3"/>
          <p:cNvSpPr>
            <a:spLocks noGrp="1"/>
          </p:cNvSpPr>
          <p:nvPr>
            <p:ph type="sldNum" sz="quarter" idx="5"/>
          </p:nvPr>
        </p:nvSpPr>
        <p:spPr/>
        <p:txBody>
          <a:bodyPr/>
          <a:lstStyle/>
          <a:p>
            <a:pPr>
              <a:defRPr/>
            </a:pPr>
            <a:fld id="{428D67A3-3C87-4721-BEC0-7469F4EBB6A2}" type="slidenum">
              <a:rPr lang="en-US" altLang="en-US"/>
              <a:pPr>
                <a:defRPr/>
              </a:pPr>
              <a:t>13</a:t>
            </a:fld>
            <a:endParaRPr lang="en-US" altLang="en-US"/>
          </a:p>
        </p:txBody>
      </p:sp>
    </p:spTree>
    <p:extLst>
      <p:ext uri="{BB962C8B-B14F-4D97-AF65-F5344CB8AC3E}">
        <p14:creationId xmlns:p14="http://schemas.microsoft.com/office/powerpoint/2010/main" val="107291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[slide]</a:t>
            </a:r>
          </a:p>
          <a:p>
            <a:endParaRPr lang="en-US">
              <a:ea typeface="ＭＳ Ｐゴシック"/>
              <a:cs typeface="Calibri"/>
            </a:endParaRPr>
          </a:p>
          <a:p>
            <a:r>
              <a:rPr lang="en-US">
                <a:ea typeface="ＭＳ Ｐゴシック"/>
                <a:cs typeface="Calibri"/>
              </a:rPr>
              <a:t>One way to think about synthetic data, therefore, is as the “stunt double” for archival documents containing private information</a:t>
            </a:r>
          </a:p>
          <a:p>
            <a:endParaRPr lang="en-US">
              <a:cs typeface="Calibri"/>
            </a:endParaRPr>
          </a:p>
          <a:p>
            <a:r>
              <a:rPr lang="en-US">
                <a:ea typeface="ＭＳ Ｐゴシック"/>
                <a:cs typeface="Calibri"/>
              </a:rPr>
              <a:t>Synthetic data is [second bullet point] </a:t>
            </a:r>
          </a:p>
          <a:p>
            <a:endParaRPr lang="en-US">
              <a:cs typeface="Calibri"/>
            </a:endParaRPr>
          </a:p>
          <a:p>
            <a:r>
              <a:rPr lang="en-US">
                <a:ea typeface="ＭＳ Ｐゴシック"/>
                <a:cs typeface="Calibri"/>
              </a:rPr>
              <a:t>Some different techniques that create synthetic data include, but are not limited too [ slide]</a:t>
            </a:r>
            <a:endParaRPr lang="en-US">
              <a:cs typeface="Calibri"/>
            </a:endParaRPr>
          </a:p>
        </p:txBody>
      </p:sp>
      <p:sp>
        <p:nvSpPr>
          <p:cNvPr id="4" name="Slide Number Placeholder 3"/>
          <p:cNvSpPr>
            <a:spLocks noGrp="1"/>
          </p:cNvSpPr>
          <p:nvPr>
            <p:ph type="sldNum" sz="quarter" idx="5"/>
          </p:nvPr>
        </p:nvSpPr>
        <p:spPr/>
        <p:txBody>
          <a:bodyPr/>
          <a:lstStyle/>
          <a:p>
            <a:pPr>
              <a:defRPr/>
            </a:pPr>
            <a:fld id="{428D67A3-3C87-4721-BEC0-7469F4EBB6A2}" type="slidenum">
              <a:rPr lang="en-US" altLang="en-US"/>
              <a:pPr>
                <a:defRPr/>
              </a:pPr>
              <a:t>14</a:t>
            </a:fld>
            <a:endParaRPr lang="en-US" altLang="en-US"/>
          </a:p>
        </p:txBody>
      </p:sp>
    </p:spTree>
    <p:extLst>
      <p:ext uri="{BB962C8B-B14F-4D97-AF65-F5344CB8AC3E}">
        <p14:creationId xmlns:p14="http://schemas.microsoft.com/office/powerpoint/2010/main" val="219336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With consideration for this long list of PETS its important to point out that </a:t>
            </a:r>
            <a:endParaRPr lang="en-US" dirty="0">
              <a:cs typeface="Calibri"/>
            </a:endParaRPr>
          </a:p>
          <a:p>
            <a:endParaRPr lang="en-US">
              <a:cs typeface="Calibri"/>
            </a:endParaRPr>
          </a:p>
          <a:p>
            <a:r>
              <a:rPr lang="en-US" dirty="0">
                <a:ea typeface="ＭＳ Ｐゴシック"/>
                <a:cs typeface="Calibri"/>
              </a:rPr>
              <a:t>For instance a MPC scheme can be further benefitted from the application of DP so if any dis-honest participant in the MPC attempts to view data from another party it wouldn't be easily available to them. </a:t>
            </a:r>
          </a:p>
          <a:p>
            <a:endParaRPr lang="en-US">
              <a:cs typeface="Calibri"/>
            </a:endParaRPr>
          </a:p>
          <a:p>
            <a:r>
              <a:rPr lang="en-US" dirty="0">
                <a:ea typeface="ＭＳ Ｐゴシック"/>
                <a:cs typeface="Calibri"/>
              </a:rPr>
              <a:t>The application of each PET depends on the context of the data and so forth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428D67A3-3C87-4721-BEC0-7469F4EBB6A2}" type="slidenum">
              <a:rPr lang="en-US" altLang="en-US"/>
              <a:pPr>
                <a:defRPr/>
              </a:pPr>
              <a:t>16</a:t>
            </a:fld>
            <a:endParaRPr lang="en-US" altLang="en-US"/>
          </a:p>
        </p:txBody>
      </p:sp>
    </p:spTree>
    <p:extLst>
      <p:ext uri="{BB962C8B-B14F-4D97-AF65-F5344CB8AC3E}">
        <p14:creationId xmlns:p14="http://schemas.microsoft.com/office/powerpoint/2010/main" val="215471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08FBE221-35CF-C841-8CA9-80AE242A7528}" type="slidenum">
              <a:rPr lang="en-US" altLang="en-US" smtClean="0"/>
              <a:pPr/>
              <a:t>22</a:t>
            </a:fld>
            <a:endParaRPr lang="en-US" altLang="en-US"/>
          </a:p>
        </p:txBody>
      </p:sp>
    </p:spTree>
    <p:extLst>
      <p:ext uri="{BB962C8B-B14F-4D97-AF65-F5344CB8AC3E}">
        <p14:creationId xmlns:p14="http://schemas.microsoft.com/office/powerpoint/2010/main" val="263172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endParaRPr lang="en-CA"/>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126592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9029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16959"/>
            <a:ext cx="2057400" cy="491199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68313" y="216959"/>
            <a:ext cx="6019800" cy="49119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8946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endParaRPr lang="en-CA"/>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339546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05263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6127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68313" y="1357315"/>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59313" y="1357315"/>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67154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279262"/>
            <a:ext cx="4040188"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0" y="1279262"/>
            <a:ext cx="4041775"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53612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27638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085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2"/>
            <a:ext cx="3008313" cy="96837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5" y="1195920"/>
            <a:ext cx="3008313" cy="39092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9635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17034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CA" noProof="0"/>
          </a:p>
        </p:txBody>
      </p:sp>
      <p:sp>
        <p:nvSpPr>
          <p:cNvPr id="4" name="Text Placeholder 3"/>
          <p:cNvSpPr>
            <a:spLocks noGrp="1"/>
          </p:cNvSpPr>
          <p:nvPr>
            <p:ph type="body" sz="half" idx="2"/>
          </p:nvPr>
        </p:nvSpPr>
        <p:spPr>
          <a:xfrm>
            <a:off x="1792288" y="4472784"/>
            <a:ext cx="5486400" cy="6707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2162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07155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16959"/>
            <a:ext cx="2057400" cy="491199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68313" y="216959"/>
            <a:ext cx="6019800" cy="49119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68560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88FD78F5-99E6-7748-B9FA-0CFC081379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4" y="1599848"/>
            <a:ext cx="363537" cy="54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60E425CB-ABA8-3C44-97BB-9E3562013DB4}"/>
              </a:ext>
            </a:extLst>
          </p:cNvPr>
          <p:cNvSpPr txBox="1">
            <a:spLocks/>
          </p:cNvSpPr>
          <p:nvPr userDrawn="1"/>
        </p:nvSpPr>
        <p:spPr>
          <a:xfrm flipH="1">
            <a:off x="8588375" y="5258154"/>
            <a:ext cx="304800" cy="213430"/>
          </a:xfrm>
          <a:prstGeom prst="rect">
            <a:avLst/>
          </a:prstGeom>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20000"/>
              </a:spcBef>
              <a:buFont typeface="Arial" panose="020B0604020202020204" pitchFamily="34" charset="0"/>
              <a:buNone/>
            </a:pPr>
            <a:fld id="{62194348-E202-6545-B7BD-E798423137CF}" type="slidenum">
              <a:rPr lang="en-US" altLang="en-US" sz="900">
                <a:cs typeface="Arial" panose="020B0604020202020204" pitchFamily="34" charset="0"/>
              </a:rPr>
              <a:pPr algn="r">
                <a:spcBef>
                  <a:spcPct val="20000"/>
                </a:spcBef>
                <a:buFont typeface="Arial" panose="020B0604020202020204" pitchFamily="34" charset="0"/>
                <a:buNone/>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57234"/>
            <a:ext cx="7661438" cy="692590"/>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10" name="Text Placeholder 2"/>
          <p:cNvSpPr>
            <a:spLocks noGrp="1"/>
          </p:cNvSpPr>
          <p:nvPr>
            <p:ph type="body" sz="quarter" idx="13"/>
          </p:nvPr>
        </p:nvSpPr>
        <p:spPr>
          <a:xfrm>
            <a:off x="438954" y="1257653"/>
            <a:ext cx="7661438" cy="4080122"/>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8430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endParaRPr lang="en-CA"/>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532880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3532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155342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68313" y="1357315"/>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59313" y="1357315"/>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26906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279262"/>
            <a:ext cx="4040188"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0" y="1279262"/>
            <a:ext cx="4041775"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49877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96649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1077201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793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2"/>
            <a:ext cx="3008313" cy="96837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5" y="1195920"/>
            <a:ext cx="3008313" cy="39092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585366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CA" noProof="0"/>
          </a:p>
        </p:txBody>
      </p:sp>
      <p:sp>
        <p:nvSpPr>
          <p:cNvPr id="4" name="Text Placeholder 3"/>
          <p:cNvSpPr>
            <a:spLocks noGrp="1"/>
          </p:cNvSpPr>
          <p:nvPr>
            <p:ph type="body" sz="half" idx="2"/>
          </p:nvPr>
        </p:nvSpPr>
        <p:spPr>
          <a:xfrm>
            <a:off x="1792288" y="4472784"/>
            <a:ext cx="5486400" cy="6707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289865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29579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16959"/>
            <a:ext cx="2057400" cy="491199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68313" y="216959"/>
            <a:ext cx="6019800" cy="49119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46262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88FD78F5-99E6-7748-B9FA-0CFC081379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4" y="1599848"/>
            <a:ext cx="363537" cy="54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60E425CB-ABA8-3C44-97BB-9E3562013DB4}"/>
              </a:ext>
            </a:extLst>
          </p:cNvPr>
          <p:cNvSpPr txBox="1">
            <a:spLocks/>
          </p:cNvSpPr>
          <p:nvPr userDrawn="1"/>
        </p:nvSpPr>
        <p:spPr>
          <a:xfrm flipH="1">
            <a:off x="8588375" y="5258154"/>
            <a:ext cx="304800" cy="213430"/>
          </a:xfrm>
          <a:prstGeom prst="rect">
            <a:avLst/>
          </a:prstGeom>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20000"/>
              </a:spcBef>
              <a:buFont typeface="Arial" panose="020B0604020202020204" pitchFamily="34" charset="0"/>
              <a:buNone/>
            </a:pPr>
            <a:fld id="{62194348-E202-6545-B7BD-E798423137CF}" type="slidenum">
              <a:rPr lang="en-US" altLang="en-US" sz="900">
                <a:cs typeface="Arial" panose="020B0604020202020204" pitchFamily="34" charset="0"/>
              </a:rPr>
              <a:pPr algn="r">
                <a:spcBef>
                  <a:spcPct val="20000"/>
                </a:spcBef>
                <a:buFont typeface="Arial" panose="020B0604020202020204" pitchFamily="34" charset="0"/>
                <a:buNone/>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57234"/>
            <a:ext cx="7661438" cy="692590"/>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10" name="Text Placeholder 2"/>
          <p:cNvSpPr>
            <a:spLocks noGrp="1"/>
          </p:cNvSpPr>
          <p:nvPr>
            <p:ph type="body" sz="quarter" idx="13"/>
          </p:nvPr>
        </p:nvSpPr>
        <p:spPr>
          <a:xfrm>
            <a:off x="438954" y="1257653"/>
            <a:ext cx="7661438" cy="4080122"/>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047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68313" y="1357315"/>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59313" y="1357315"/>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5881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279262"/>
            <a:ext cx="4040188"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0" y="1279262"/>
            <a:ext cx="4041775"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4442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71130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53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2"/>
            <a:ext cx="3008313" cy="96837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5" y="1195920"/>
            <a:ext cx="3008313" cy="39092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15065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CA" noProof="0"/>
          </a:p>
        </p:txBody>
      </p:sp>
      <p:sp>
        <p:nvSpPr>
          <p:cNvPr id="4" name="Text Placeholder 3"/>
          <p:cNvSpPr>
            <a:spLocks noGrp="1"/>
          </p:cNvSpPr>
          <p:nvPr>
            <p:ph type="body" sz="half" idx="2"/>
          </p:nvPr>
        </p:nvSpPr>
        <p:spPr>
          <a:xfrm>
            <a:off x="1792288" y="4472784"/>
            <a:ext cx="5486400" cy="6707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04037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trust_ppt_bg2">
            <a:extLst>
              <a:ext uri="{FF2B5EF4-FFF2-40B4-BE49-F238E27FC236}">
                <a16:creationId xmlns:a16="http://schemas.microsoft.com/office/drawing/2014/main" id="{82D1733F-F9DF-554E-A03D-6B05DFC59181}"/>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94769510-4DA0-AC44-901B-E9257B101809}"/>
              </a:ext>
            </a:extLst>
          </p:cNvPr>
          <p:cNvSpPr>
            <a:spLocks noGrp="1" noChangeArrowheads="1"/>
          </p:cNvSpPr>
          <p:nvPr>
            <p:ph type="title"/>
          </p:nvPr>
        </p:nvSpPr>
        <p:spPr bwMode="auto">
          <a:xfrm>
            <a:off x="468313" y="217488"/>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3">
            <a:extLst>
              <a:ext uri="{FF2B5EF4-FFF2-40B4-BE49-F238E27FC236}">
                <a16:creationId xmlns:a16="http://schemas.microsoft.com/office/drawing/2014/main" id="{A2EC201B-7152-F044-ACE4-BA86111D535C}"/>
              </a:ext>
            </a:extLst>
          </p:cNvPr>
          <p:cNvSpPr>
            <a:spLocks noGrp="1" noChangeArrowheads="1"/>
          </p:cNvSpPr>
          <p:nvPr>
            <p:ph type="body" idx="1"/>
          </p:nvPr>
        </p:nvSpPr>
        <p:spPr bwMode="auto">
          <a:xfrm>
            <a:off x="468313" y="1357313"/>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7" name="Picture 7">
            <a:extLst>
              <a:ext uri="{FF2B5EF4-FFF2-40B4-BE49-F238E27FC236}">
                <a16:creationId xmlns:a16="http://schemas.microsoft.com/office/drawing/2014/main" id="{BA1006C1-0571-5243-9C05-71E010E1C81B}"/>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573963" y="4838700"/>
            <a:ext cx="9985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defRPr sz="4400">
          <a:solidFill>
            <a:srgbClr val="71BF4B"/>
          </a:solidFill>
          <a:latin typeface="+mj-lt"/>
          <a:ea typeface="ＭＳ Ｐゴシック" charset="0"/>
          <a:cs typeface="+mj-cs"/>
        </a:defRPr>
      </a:lvl1pPr>
      <a:lvl2pPr algn="ctr" rtl="0" eaLnBrk="0" fontAlgn="base" hangingPunct="0">
        <a:spcBef>
          <a:spcPct val="0"/>
        </a:spcBef>
        <a:spcAft>
          <a:spcPct val="0"/>
        </a:spcAft>
        <a:defRPr sz="4400">
          <a:solidFill>
            <a:srgbClr val="71BF4B"/>
          </a:solidFill>
          <a:latin typeface="Tahoma" pitchFamily="34" charset="0"/>
          <a:ea typeface="ＭＳ Ｐゴシック" charset="0"/>
          <a:cs typeface="Arial" charset="0"/>
        </a:defRPr>
      </a:lvl2pPr>
      <a:lvl3pPr algn="ctr" rtl="0" eaLnBrk="0" fontAlgn="base" hangingPunct="0">
        <a:spcBef>
          <a:spcPct val="0"/>
        </a:spcBef>
        <a:spcAft>
          <a:spcPct val="0"/>
        </a:spcAft>
        <a:defRPr sz="4400">
          <a:solidFill>
            <a:srgbClr val="71BF4B"/>
          </a:solidFill>
          <a:latin typeface="Tahoma" pitchFamily="34" charset="0"/>
          <a:ea typeface="ＭＳ Ｐゴシック" charset="0"/>
          <a:cs typeface="Arial" charset="0"/>
        </a:defRPr>
      </a:lvl3pPr>
      <a:lvl4pPr algn="ctr" rtl="0" eaLnBrk="0" fontAlgn="base" hangingPunct="0">
        <a:spcBef>
          <a:spcPct val="0"/>
        </a:spcBef>
        <a:spcAft>
          <a:spcPct val="0"/>
        </a:spcAft>
        <a:defRPr sz="4400">
          <a:solidFill>
            <a:srgbClr val="71BF4B"/>
          </a:solidFill>
          <a:latin typeface="Tahoma" pitchFamily="34" charset="0"/>
          <a:ea typeface="ＭＳ Ｐゴシック" charset="0"/>
          <a:cs typeface="Arial" charset="0"/>
        </a:defRPr>
      </a:lvl4pPr>
      <a:lvl5pPr algn="ctr" rtl="0" eaLnBrk="0" fontAlgn="base" hangingPunct="0">
        <a:spcBef>
          <a:spcPct val="0"/>
        </a:spcBef>
        <a:spcAft>
          <a:spcPct val="0"/>
        </a:spcAft>
        <a:defRPr sz="4400">
          <a:solidFill>
            <a:srgbClr val="71BF4B"/>
          </a:solidFill>
          <a:latin typeface="Tahoma" pitchFamily="34" charset="0"/>
          <a:ea typeface="ＭＳ Ｐゴシック" charset="0"/>
          <a:cs typeface="Arial" charset="0"/>
        </a:defRPr>
      </a:lvl5pPr>
      <a:lvl6pPr marL="457189" algn="ctr" rtl="0" fontAlgn="base">
        <a:spcBef>
          <a:spcPct val="0"/>
        </a:spcBef>
        <a:spcAft>
          <a:spcPct val="0"/>
        </a:spcAft>
        <a:defRPr sz="4400">
          <a:solidFill>
            <a:srgbClr val="71BF4B"/>
          </a:solidFill>
          <a:latin typeface="Tahoma" pitchFamily="34" charset="0"/>
          <a:cs typeface="Arial" charset="0"/>
        </a:defRPr>
      </a:lvl6pPr>
      <a:lvl7pPr marL="914377" algn="ctr" rtl="0" fontAlgn="base">
        <a:spcBef>
          <a:spcPct val="0"/>
        </a:spcBef>
        <a:spcAft>
          <a:spcPct val="0"/>
        </a:spcAft>
        <a:defRPr sz="4400">
          <a:solidFill>
            <a:srgbClr val="71BF4B"/>
          </a:solidFill>
          <a:latin typeface="Tahoma" pitchFamily="34" charset="0"/>
          <a:cs typeface="Arial" charset="0"/>
        </a:defRPr>
      </a:lvl7pPr>
      <a:lvl8pPr marL="1371566" algn="ctr" rtl="0" fontAlgn="base">
        <a:spcBef>
          <a:spcPct val="0"/>
        </a:spcBef>
        <a:spcAft>
          <a:spcPct val="0"/>
        </a:spcAft>
        <a:defRPr sz="4400">
          <a:solidFill>
            <a:srgbClr val="71BF4B"/>
          </a:solidFill>
          <a:latin typeface="Tahoma" pitchFamily="34" charset="0"/>
          <a:cs typeface="Arial" charset="0"/>
        </a:defRPr>
      </a:lvl8pPr>
      <a:lvl9pPr marL="1828754" algn="ctr" rtl="0" fontAlgn="base">
        <a:spcBef>
          <a:spcPct val="0"/>
        </a:spcBef>
        <a:spcAft>
          <a:spcPct val="0"/>
        </a:spcAft>
        <a:defRPr sz="4400">
          <a:solidFill>
            <a:srgbClr val="71BF4B"/>
          </a:solidFill>
          <a:latin typeface="Tahoma" pitchFamily="34"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363" indent="-284163" algn="l" rtl="0" eaLnBrk="0" fontAlgn="base" hangingPunct="0">
        <a:spcBef>
          <a:spcPct val="20000"/>
        </a:spcBef>
        <a:spcAft>
          <a:spcPct val="0"/>
        </a:spcAft>
        <a:buChar char="–"/>
        <a:defRPr sz="2800">
          <a:solidFill>
            <a:schemeClr val="tx1"/>
          </a:solidFill>
          <a:latin typeface="+mn-lt"/>
          <a:ea typeface="Arial" charset="0"/>
          <a:cs typeface="+mn-cs"/>
        </a:defRPr>
      </a:lvl2pPr>
      <a:lvl3pPr marL="1141413" indent="-227013" algn="l" rtl="0" eaLnBrk="0" fontAlgn="base" hangingPunct="0">
        <a:spcBef>
          <a:spcPct val="20000"/>
        </a:spcBef>
        <a:spcAft>
          <a:spcPct val="0"/>
        </a:spcAft>
        <a:buChar char="•"/>
        <a:defRPr sz="2400">
          <a:solidFill>
            <a:schemeClr val="tx1"/>
          </a:solidFill>
          <a:latin typeface="+mn-lt"/>
          <a:ea typeface="Arial" charset="0"/>
          <a:cs typeface="+mn-cs"/>
        </a:defRPr>
      </a:lvl3pPr>
      <a:lvl4pPr marL="1598613" indent="-227013" algn="l" rtl="0" eaLnBrk="0" fontAlgn="base" hangingPunct="0">
        <a:spcBef>
          <a:spcPct val="20000"/>
        </a:spcBef>
        <a:spcAft>
          <a:spcPct val="0"/>
        </a:spcAft>
        <a:buChar char="–"/>
        <a:defRPr sz="2000">
          <a:solidFill>
            <a:schemeClr val="tx1"/>
          </a:solidFill>
          <a:latin typeface="+mn-lt"/>
          <a:ea typeface="Arial" charset="0"/>
          <a:cs typeface="+mn-cs"/>
        </a:defRPr>
      </a:lvl4pPr>
      <a:lvl5pPr marL="2055813" indent="-227013" algn="l" rtl="0" eaLnBrk="0" fontAlgn="base" hangingPunct="0">
        <a:spcBef>
          <a:spcPct val="20000"/>
        </a:spcBef>
        <a:spcAft>
          <a:spcPct val="0"/>
        </a:spcAft>
        <a:buChar char="»"/>
        <a:defRPr sz="2000">
          <a:solidFill>
            <a:schemeClr val="tx1"/>
          </a:solidFill>
          <a:latin typeface="+mn-lt"/>
          <a:ea typeface="Arial"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rust_ppt_bg3">
            <a:extLst>
              <a:ext uri="{FF2B5EF4-FFF2-40B4-BE49-F238E27FC236}">
                <a16:creationId xmlns:a16="http://schemas.microsoft.com/office/drawing/2014/main" id="{60CE2A2C-0200-EB49-80EC-D83654F31C3A}"/>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402B0122-12F4-E94F-8BFE-4E33A5443E10}"/>
              </a:ext>
            </a:extLst>
          </p:cNvPr>
          <p:cNvSpPr>
            <a:spLocks noGrp="1" noChangeArrowheads="1"/>
          </p:cNvSpPr>
          <p:nvPr>
            <p:ph type="title"/>
          </p:nvPr>
        </p:nvSpPr>
        <p:spPr bwMode="auto">
          <a:xfrm>
            <a:off x="468313" y="217488"/>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8C859B62-F7E6-0E4F-9735-2CAE81BB4421}"/>
              </a:ext>
            </a:extLst>
          </p:cNvPr>
          <p:cNvSpPr>
            <a:spLocks noGrp="1" noChangeArrowheads="1"/>
          </p:cNvSpPr>
          <p:nvPr>
            <p:ph type="body" idx="1"/>
          </p:nvPr>
        </p:nvSpPr>
        <p:spPr bwMode="auto">
          <a:xfrm>
            <a:off x="468313" y="1357313"/>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1" name="Picture 6">
            <a:extLst>
              <a:ext uri="{FF2B5EF4-FFF2-40B4-BE49-F238E27FC236}">
                <a16:creationId xmlns:a16="http://schemas.microsoft.com/office/drawing/2014/main" id="{70F16BDC-0D54-254A-ADBE-F9C0402A76F8}"/>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573963" y="4838700"/>
            <a:ext cx="9985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57" r:id="rId12"/>
  </p:sldLayoutIdLst>
  <p:txStyles>
    <p:titleStyle>
      <a:lvl1pPr algn="ctr" rtl="0" eaLnBrk="0" fontAlgn="base" hangingPunct="0">
        <a:spcBef>
          <a:spcPct val="0"/>
        </a:spcBef>
        <a:spcAft>
          <a:spcPct val="0"/>
        </a:spcAft>
        <a:defRPr sz="4400">
          <a:solidFill>
            <a:srgbClr val="3BACCF"/>
          </a:solidFill>
          <a:latin typeface="+mj-lt"/>
          <a:ea typeface="ＭＳ Ｐゴシック" charset="0"/>
          <a:cs typeface="+mj-cs"/>
        </a:defRPr>
      </a:lvl1pPr>
      <a:lvl2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2pPr>
      <a:lvl3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3pPr>
      <a:lvl4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4pPr>
      <a:lvl5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5pPr>
      <a:lvl6pPr marL="457189" algn="ctr" rtl="0" fontAlgn="base">
        <a:spcBef>
          <a:spcPct val="0"/>
        </a:spcBef>
        <a:spcAft>
          <a:spcPct val="0"/>
        </a:spcAft>
        <a:defRPr sz="4400">
          <a:solidFill>
            <a:srgbClr val="3BACCF"/>
          </a:solidFill>
          <a:latin typeface="Tahoma" pitchFamily="34" charset="0"/>
          <a:cs typeface="Arial" charset="0"/>
        </a:defRPr>
      </a:lvl6pPr>
      <a:lvl7pPr marL="914377" algn="ctr" rtl="0" fontAlgn="base">
        <a:spcBef>
          <a:spcPct val="0"/>
        </a:spcBef>
        <a:spcAft>
          <a:spcPct val="0"/>
        </a:spcAft>
        <a:defRPr sz="4400">
          <a:solidFill>
            <a:srgbClr val="3BACCF"/>
          </a:solidFill>
          <a:latin typeface="Tahoma" pitchFamily="34" charset="0"/>
          <a:cs typeface="Arial" charset="0"/>
        </a:defRPr>
      </a:lvl7pPr>
      <a:lvl8pPr marL="1371566" algn="ctr" rtl="0" fontAlgn="base">
        <a:spcBef>
          <a:spcPct val="0"/>
        </a:spcBef>
        <a:spcAft>
          <a:spcPct val="0"/>
        </a:spcAft>
        <a:defRPr sz="4400">
          <a:solidFill>
            <a:srgbClr val="3BACCF"/>
          </a:solidFill>
          <a:latin typeface="Tahoma" pitchFamily="34" charset="0"/>
          <a:cs typeface="Arial" charset="0"/>
        </a:defRPr>
      </a:lvl8pPr>
      <a:lvl9pPr marL="1828754" algn="ctr" rtl="0" fontAlgn="base">
        <a:spcBef>
          <a:spcPct val="0"/>
        </a:spcBef>
        <a:spcAft>
          <a:spcPct val="0"/>
        </a:spcAft>
        <a:defRPr sz="4400">
          <a:solidFill>
            <a:srgbClr val="3BACCF"/>
          </a:solidFill>
          <a:latin typeface="Tahoma" pitchFamily="34"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363" indent="-284163" algn="l" rtl="0" eaLnBrk="0" fontAlgn="base" hangingPunct="0">
        <a:spcBef>
          <a:spcPct val="20000"/>
        </a:spcBef>
        <a:spcAft>
          <a:spcPct val="0"/>
        </a:spcAft>
        <a:buChar char="–"/>
        <a:defRPr sz="2800">
          <a:solidFill>
            <a:schemeClr val="tx1"/>
          </a:solidFill>
          <a:latin typeface="+mn-lt"/>
          <a:ea typeface="Arial" charset="0"/>
          <a:cs typeface="+mn-cs"/>
        </a:defRPr>
      </a:lvl2pPr>
      <a:lvl3pPr marL="1141413" indent="-227013" algn="l" rtl="0" eaLnBrk="0" fontAlgn="base" hangingPunct="0">
        <a:spcBef>
          <a:spcPct val="20000"/>
        </a:spcBef>
        <a:spcAft>
          <a:spcPct val="0"/>
        </a:spcAft>
        <a:buChar char="•"/>
        <a:defRPr sz="2400">
          <a:solidFill>
            <a:schemeClr val="tx1"/>
          </a:solidFill>
          <a:latin typeface="+mn-lt"/>
          <a:ea typeface="Arial" charset="0"/>
          <a:cs typeface="+mn-cs"/>
        </a:defRPr>
      </a:lvl3pPr>
      <a:lvl4pPr marL="1598613" indent="-227013" algn="l" rtl="0" eaLnBrk="0" fontAlgn="base" hangingPunct="0">
        <a:spcBef>
          <a:spcPct val="20000"/>
        </a:spcBef>
        <a:spcAft>
          <a:spcPct val="0"/>
        </a:spcAft>
        <a:buChar char="–"/>
        <a:defRPr sz="2000">
          <a:solidFill>
            <a:schemeClr val="tx1"/>
          </a:solidFill>
          <a:latin typeface="+mn-lt"/>
          <a:ea typeface="Arial" charset="0"/>
          <a:cs typeface="+mn-cs"/>
        </a:defRPr>
      </a:lvl4pPr>
      <a:lvl5pPr marL="2055813" indent="-227013" algn="l" rtl="0" eaLnBrk="0" fontAlgn="base" hangingPunct="0">
        <a:spcBef>
          <a:spcPct val="20000"/>
        </a:spcBef>
        <a:spcAft>
          <a:spcPct val="0"/>
        </a:spcAft>
        <a:buChar char="»"/>
        <a:defRPr sz="2000">
          <a:solidFill>
            <a:schemeClr val="tx1"/>
          </a:solidFill>
          <a:latin typeface="+mn-lt"/>
          <a:ea typeface="Arial"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D7B5E38B-0EC0-CE46-ACB9-4C167521DCBF}"/>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5DE6BD7D-D80F-3140-B95C-6B94E0DFB47E}"/>
              </a:ext>
            </a:extLst>
          </p:cNvPr>
          <p:cNvSpPr>
            <a:spLocks noGrp="1" noChangeArrowheads="1"/>
          </p:cNvSpPr>
          <p:nvPr>
            <p:ph type="title"/>
          </p:nvPr>
        </p:nvSpPr>
        <p:spPr bwMode="auto">
          <a:xfrm>
            <a:off x="468313" y="217488"/>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4">
            <a:extLst>
              <a:ext uri="{FF2B5EF4-FFF2-40B4-BE49-F238E27FC236}">
                <a16:creationId xmlns:a16="http://schemas.microsoft.com/office/drawing/2014/main" id="{66B1E51C-78E3-1944-8E7F-BD38D0C21B47}"/>
              </a:ext>
            </a:extLst>
          </p:cNvPr>
          <p:cNvSpPr>
            <a:spLocks noGrp="1" noChangeArrowheads="1"/>
          </p:cNvSpPr>
          <p:nvPr>
            <p:ph type="body" idx="1"/>
          </p:nvPr>
        </p:nvSpPr>
        <p:spPr bwMode="auto">
          <a:xfrm>
            <a:off x="468313" y="1357313"/>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5" name="Picture 6">
            <a:extLst>
              <a:ext uri="{FF2B5EF4-FFF2-40B4-BE49-F238E27FC236}">
                <a16:creationId xmlns:a16="http://schemas.microsoft.com/office/drawing/2014/main" id="{21627CC9-B48B-264A-978F-F4D9E7805A1F}"/>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573963" y="4838700"/>
            <a:ext cx="9985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8" r:id="rId12"/>
  </p:sldLayoutIdLst>
  <p:txStyles>
    <p:titleStyle>
      <a:lvl1pPr algn="ctr" rtl="0" eaLnBrk="0" fontAlgn="base" hangingPunct="0">
        <a:spcBef>
          <a:spcPct val="0"/>
        </a:spcBef>
        <a:spcAft>
          <a:spcPct val="0"/>
        </a:spcAft>
        <a:defRPr sz="4400">
          <a:solidFill>
            <a:srgbClr val="3BACCF"/>
          </a:solidFill>
          <a:latin typeface="+mj-lt"/>
          <a:ea typeface="ＭＳ Ｐゴシック" charset="0"/>
          <a:cs typeface="+mj-cs"/>
        </a:defRPr>
      </a:lvl1pPr>
      <a:lvl2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2pPr>
      <a:lvl3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3pPr>
      <a:lvl4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4pPr>
      <a:lvl5pPr algn="ctr" rtl="0" eaLnBrk="0" fontAlgn="base" hangingPunct="0">
        <a:spcBef>
          <a:spcPct val="0"/>
        </a:spcBef>
        <a:spcAft>
          <a:spcPct val="0"/>
        </a:spcAft>
        <a:defRPr sz="4400">
          <a:solidFill>
            <a:srgbClr val="3BACCF"/>
          </a:solidFill>
          <a:latin typeface="Tahoma" pitchFamily="34" charset="0"/>
          <a:ea typeface="ＭＳ Ｐゴシック" charset="0"/>
          <a:cs typeface="Arial" charset="0"/>
        </a:defRPr>
      </a:lvl5pPr>
      <a:lvl6pPr marL="457189" algn="ctr" rtl="0" fontAlgn="base">
        <a:spcBef>
          <a:spcPct val="0"/>
        </a:spcBef>
        <a:spcAft>
          <a:spcPct val="0"/>
        </a:spcAft>
        <a:defRPr sz="4400">
          <a:solidFill>
            <a:srgbClr val="3BACCF"/>
          </a:solidFill>
          <a:latin typeface="Tahoma" pitchFamily="34" charset="0"/>
          <a:cs typeface="Arial" charset="0"/>
        </a:defRPr>
      </a:lvl6pPr>
      <a:lvl7pPr marL="914377" algn="ctr" rtl="0" fontAlgn="base">
        <a:spcBef>
          <a:spcPct val="0"/>
        </a:spcBef>
        <a:spcAft>
          <a:spcPct val="0"/>
        </a:spcAft>
        <a:defRPr sz="4400">
          <a:solidFill>
            <a:srgbClr val="3BACCF"/>
          </a:solidFill>
          <a:latin typeface="Tahoma" pitchFamily="34" charset="0"/>
          <a:cs typeface="Arial" charset="0"/>
        </a:defRPr>
      </a:lvl7pPr>
      <a:lvl8pPr marL="1371566" algn="ctr" rtl="0" fontAlgn="base">
        <a:spcBef>
          <a:spcPct val="0"/>
        </a:spcBef>
        <a:spcAft>
          <a:spcPct val="0"/>
        </a:spcAft>
        <a:defRPr sz="4400">
          <a:solidFill>
            <a:srgbClr val="3BACCF"/>
          </a:solidFill>
          <a:latin typeface="Tahoma" pitchFamily="34" charset="0"/>
          <a:cs typeface="Arial" charset="0"/>
        </a:defRPr>
      </a:lvl8pPr>
      <a:lvl9pPr marL="1828754" algn="ctr" rtl="0" fontAlgn="base">
        <a:spcBef>
          <a:spcPct val="0"/>
        </a:spcBef>
        <a:spcAft>
          <a:spcPct val="0"/>
        </a:spcAft>
        <a:defRPr sz="4400">
          <a:solidFill>
            <a:srgbClr val="3BACCF"/>
          </a:solidFill>
          <a:latin typeface="Tahoma" pitchFamily="34"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363" indent="-284163" algn="l" rtl="0" eaLnBrk="0" fontAlgn="base" hangingPunct="0">
        <a:spcBef>
          <a:spcPct val="20000"/>
        </a:spcBef>
        <a:spcAft>
          <a:spcPct val="0"/>
        </a:spcAft>
        <a:buChar char="–"/>
        <a:defRPr sz="2800">
          <a:solidFill>
            <a:schemeClr val="tx1"/>
          </a:solidFill>
          <a:latin typeface="+mn-lt"/>
          <a:ea typeface="Arial" charset="0"/>
          <a:cs typeface="+mn-cs"/>
        </a:defRPr>
      </a:lvl2pPr>
      <a:lvl3pPr marL="1141413" indent="-227013" algn="l" rtl="0" eaLnBrk="0" fontAlgn="base" hangingPunct="0">
        <a:spcBef>
          <a:spcPct val="20000"/>
        </a:spcBef>
        <a:spcAft>
          <a:spcPct val="0"/>
        </a:spcAft>
        <a:buChar char="•"/>
        <a:defRPr sz="2400">
          <a:solidFill>
            <a:schemeClr val="tx1"/>
          </a:solidFill>
          <a:latin typeface="+mn-lt"/>
          <a:ea typeface="Arial" charset="0"/>
          <a:cs typeface="+mn-cs"/>
        </a:defRPr>
      </a:lvl3pPr>
      <a:lvl4pPr marL="1598613" indent="-227013" algn="l" rtl="0" eaLnBrk="0" fontAlgn="base" hangingPunct="0">
        <a:spcBef>
          <a:spcPct val="20000"/>
        </a:spcBef>
        <a:spcAft>
          <a:spcPct val="0"/>
        </a:spcAft>
        <a:buChar char="–"/>
        <a:defRPr sz="2000">
          <a:solidFill>
            <a:schemeClr val="tx1"/>
          </a:solidFill>
          <a:latin typeface="+mn-lt"/>
          <a:ea typeface="Arial" charset="0"/>
          <a:cs typeface="+mn-cs"/>
        </a:defRPr>
      </a:lvl4pPr>
      <a:lvl5pPr marL="2055813" indent="-227013" algn="l" rtl="0" eaLnBrk="0" fontAlgn="base" hangingPunct="0">
        <a:spcBef>
          <a:spcPct val="20000"/>
        </a:spcBef>
        <a:spcAft>
          <a:spcPct val="0"/>
        </a:spcAft>
        <a:buChar char="»"/>
        <a:defRPr sz="2000">
          <a:solidFill>
            <a:schemeClr val="tx1"/>
          </a:solidFill>
          <a:latin typeface="+mn-lt"/>
          <a:ea typeface="Arial"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002508F9-A990-3746-B170-4FB8900CE0F0}"/>
              </a:ext>
            </a:extLst>
          </p:cNvPr>
          <p:cNvSpPr>
            <a:spLocks noGrp="1" noChangeArrowheads="1"/>
          </p:cNvSpPr>
          <p:nvPr>
            <p:ph type="ctrTitle"/>
          </p:nvPr>
        </p:nvSpPr>
        <p:spPr/>
        <p:txBody>
          <a:bodyPr/>
          <a:lstStyle/>
          <a:p>
            <a:r>
              <a:rPr lang="en-CA" altLang="en-US" sz="4000" b="1" dirty="0">
                <a:latin typeface="Avenir Book" panose="02000503020000020003" pitchFamily="2" charset="0"/>
              </a:rPr>
              <a:t>Towards a Privacy-Preserving Compute Infrastructure for Archives</a:t>
            </a:r>
            <a:br>
              <a:rPr lang="en-CA" altLang="en-US" sz="4000" b="1" dirty="0">
                <a:latin typeface="Avenir Book" panose="02000503020000020003" pitchFamily="2" charset="0"/>
              </a:rPr>
            </a:br>
            <a:endParaRPr lang="en-CA" altLang="en-US" sz="3600" b="1" dirty="0">
              <a:solidFill>
                <a:srgbClr val="92D050"/>
              </a:solidFill>
              <a:latin typeface="Avenir Book" panose="02000503020000020003" pitchFamily="2" charset="0"/>
            </a:endParaRPr>
          </a:p>
        </p:txBody>
      </p:sp>
      <p:sp>
        <p:nvSpPr>
          <p:cNvPr id="8194" name="Subtitle 2">
            <a:extLst>
              <a:ext uri="{FF2B5EF4-FFF2-40B4-BE49-F238E27FC236}">
                <a16:creationId xmlns:a16="http://schemas.microsoft.com/office/drawing/2014/main" id="{1D580825-8838-3F4F-8496-B0F669E2B619}"/>
              </a:ext>
            </a:extLst>
          </p:cNvPr>
          <p:cNvSpPr>
            <a:spLocks noGrp="1" noChangeArrowheads="1"/>
          </p:cNvSpPr>
          <p:nvPr>
            <p:ph type="subTitle" idx="1"/>
          </p:nvPr>
        </p:nvSpPr>
        <p:spPr/>
        <p:txBody>
          <a:bodyPr/>
          <a:lstStyle/>
          <a:p>
            <a:r>
              <a:rPr lang="en-CA" altLang="en-US" sz="1800" dirty="0">
                <a:latin typeface="Avenir Book" panose="02000503020000020003" pitchFamily="2" charset="0"/>
              </a:rPr>
              <a:t>Victoria Lemieux</a:t>
            </a:r>
          </a:p>
          <a:p>
            <a:pPr>
              <a:spcBef>
                <a:spcPct val="0"/>
              </a:spcBef>
            </a:pPr>
            <a:r>
              <a:rPr lang="en-US" altLang="en-US" sz="1800" dirty="0" err="1">
                <a:solidFill>
                  <a:srgbClr val="834623"/>
                </a:solidFill>
                <a:latin typeface="Avenir Book" panose="02000503020000020003" pitchFamily="2" charset="0"/>
              </a:rPr>
              <a:t>InterPARES</a:t>
            </a:r>
            <a:r>
              <a:rPr lang="en-US" altLang="en-US" sz="1800" dirty="0">
                <a:solidFill>
                  <a:srgbClr val="834623"/>
                </a:solidFill>
                <a:latin typeface="Avenir Book" panose="02000503020000020003" pitchFamily="2" charset="0"/>
              </a:rPr>
              <a:t> Trust AI 9</a:t>
            </a:r>
            <a:r>
              <a:rPr lang="en-US" altLang="en-US" sz="1800" baseline="30000" dirty="0">
                <a:solidFill>
                  <a:srgbClr val="834623"/>
                </a:solidFill>
                <a:latin typeface="Avenir Book" panose="02000503020000020003" pitchFamily="2" charset="0"/>
              </a:rPr>
              <a:t>th</a:t>
            </a:r>
            <a:r>
              <a:rPr lang="en-US" altLang="en-US" sz="1800" dirty="0">
                <a:solidFill>
                  <a:srgbClr val="834623"/>
                </a:solidFill>
                <a:latin typeface="Avenir Book" panose="02000503020000020003" pitchFamily="2" charset="0"/>
              </a:rPr>
              <a:t> Symposium</a:t>
            </a:r>
          </a:p>
          <a:p>
            <a:pPr>
              <a:spcBef>
                <a:spcPct val="0"/>
              </a:spcBef>
            </a:pPr>
            <a:r>
              <a:rPr lang="en-US" altLang="en-US" sz="1800" dirty="0">
                <a:solidFill>
                  <a:srgbClr val="834623"/>
                </a:solidFill>
                <a:latin typeface="Avenir Book" panose="02000503020000020003" pitchFamily="2" charset="0"/>
              </a:rPr>
              <a:t>Vancouver, October 28, 2023</a:t>
            </a:r>
          </a:p>
          <a:p>
            <a:endParaRPr lang="en-CA" altLang="en-US" sz="1800" dirty="0"/>
          </a:p>
          <a:p>
            <a:endParaRPr lang="en-CA"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4A7C33B-26D6-614F-214D-A11385714616}"/>
              </a:ext>
            </a:extLst>
          </p:cNvPr>
          <p:cNvSpPr>
            <a:spLocks noGrp="1" noChangeArrowheads="1"/>
          </p:cNvSpPr>
          <p:nvPr>
            <p:ph type="title"/>
          </p:nvPr>
        </p:nvSpPr>
        <p:spPr>
          <a:xfrm>
            <a:off x="1031875" y="216959"/>
            <a:ext cx="7080250" cy="960438"/>
          </a:xfrm>
        </p:spPr>
        <p:txBody>
          <a:bodyPr/>
          <a:lstStyle/>
          <a:p>
            <a:r>
              <a:rPr lang="en-US" altLang="en-US" dirty="0"/>
              <a:t>Secure Multiparty Computation (SMPC) </a:t>
            </a:r>
          </a:p>
        </p:txBody>
      </p:sp>
      <p:sp>
        <p:nvSpPr>
          <p:cNvPr id="45059" name="Content Placeholder 2">
            <a:extLst>
              <a:ext uri="{FF2B5EF4-FFF2-40B4-BE49-F238E27FC236}">
                <a16:creationId xmlns:a16="http://schemas.microsoft.com/office/drawing/2014/main" id="{3105A912-4DBC-F236-6ECB-6BD582BA74EC}"/>
              </a:ext>
            </a:extLst>
          </p:cNvPr>
          <p:cNvSpPr>
            <a:spLocks noGrp="1" noChangeArrowheads="1"/>
          </p:cNvSpPr>
          <p:nvPr>
            <p:ph idx="1"/>
          </p:nvPr>
        </p:nvSpPr>
        <p:spPr>
          <a:xfrm>
            <a:off x="762000" y="1357312"/>
            <a:ext cx="7047178" cy="4441032"/>
          </a:xfrm>
        </p:spPr>
        <p:txBody>
          <a:bodyPr/>
          <a:lstStyle/>
          <a:p>
            <a:r>
              <a:rPr lang="en-US" altLang="en-US" sz="2500" dirty="0">
                <a:latin typeface="Tahoma"/>
              </a:rPr>
              <a:t>Simply defined: a distributed computing task executed in a secure manner </a:t>
            </a:r>
            <a:endParaRPr lang="en-US" altLang="en-US" sz="2500" dirty="0"/>
          </a:p>
          <a:p>
            <a:r>
              <a:rPr lang="en-US" altLang="en-US" sz="2500" dirty="0">
                <a:latin typeface="Tahoma"/>
              </a:rPr>
              <a:t>Private inputs </a:t>
            </a:r>
            <a:r>
              <a:rPr lang="en-US" altLang="en-US" sz="2500" dirty="0">
                <a:latin typeface="Tahoma"/>
                <a:sym typeface="Wingdings" panose="05000000000000000000" pitchFamily="2" charset="2"/>
              </a:rPr>
              <a:t></a:t>
            </a:r>
            <a:r>
              <a:rPr lang="en-US" altLang="en-US" sz="2500" dirty="0">
                <a:latin typeface="Tahoma"/>
              </a:rPr>
              <a:t> concealed computation </a:t>
            </a:r>
            <a:r>
              <a:rPr lang="en-US" altLang="en-US" sz="2500" dirty="0">
                <a:latin typeface="Tahoma"/>
                <a:sym typeface="Wingdings" panose="05000000000000000000" pitchFamily="2" charset="2"/>
              </a:rPr>
              <a:t></a:t>
            </a:r>
            <a:r>
              <a:rPr lang="en-US" altLang="en-US" sz="2500" dirty="0">
                <a:latin typeface="Tahoma"/>
              </a:rPr>
              <a:t> correct output</a:t>
            </a:r>
          </a:p>
          <a:p>
            <a:r>
              <a:rPr lang="en-US" altLang="en-US" sz="2500" dirty="0">
                <a:latin typeface="Tahoma"/>
              </a:rPr>
              <a:t>Variety of tools and protocols: Secret Sharing, Oblivious Transfer Protocol, Yao’s Garbled Circuits, Private Set Intersections; all designed to obfuscate inputs and offer accurate output</a:t>
            </a:r>
            <a:endParaRPr lang="en-US" altLang="en-US" sz="2500" dirty="0"/>
          </a:p>
          <a:p>
            <a:r>
              <a:rPr lang="en-US" altLang="en-US" sz="2500" dirty="0">
                <a:latin typeface="Tahoma"/>
              </a:rPr>
              <a:t>Applications in Law Enforcement, Medical Image Sharing, distributed ML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9AB8C33-B598-750F-3FBE-AA51E9E2C100}"/>
              </a:ext>
            </a:extLst>
          </p:cNvPr>
          <p:cNvSpPr>
            <a:spLocks noGrp="1" noChangeArrowheads="1"/>
          </p:cNvSpPr>
          <p:nvPr>
            <p:ph type="title"/>
          </p:nvPr>
        </p:nvSpPr>
        <p:spPr/>
        <p:txBody>
          <a:bodyPr/>
          <a:lstStyle/>
          <a:p>
            <a:r>
              <a:rPr lang="en-US" altLang="en-US"/>
              <a:t>Differential Privacy (DP)</a:t>
            </a:r>
          </a:p>
        </p:txBody>
      </p:sp>
      <p:sp>
        <p:nvSpPr>
          <p:cNvPr id="46083" name="Content Placeholder 2">
            <a:extLst>
              <a:ext uri="{FF2B5EF4-FFF2-40B4-BE49-F238E27FC236}">
                <a16:creationId xmlns:a16="http://schemas.microsoft.com/office/drawing/2014/main" id="{05AAECEE-A55D-138B-7E73-BDB44273C2F1}"/>
              </a:ext>
            </a:extLst>
          </p:cNvPr>
          <p:cNvSpPr>
            <a:spLocks noGrp="1" noChangeArrowheads="1"/>
          </p:cNvSpPr>
          <p:nvPr>
            <p:ph idx="1"/>
          </p:nvPr>
        </p:nvSpPr>
        <p:spPr>
          <a:xfrm>
            <a:off x="755576" y="1143000"/>
            <a:ext cx="7047178" cy="3429000"/>
          </a:xfrm>
        </p:spPr>
        <p:txBody>
          <a:bodyPr/>
          <a:lstStyle/>
          <a:p>
            <a:r>
              <a:rPr lang="en-US" altLang="en-US" sz="2000" dirty="0">
                <a:latin typeface="Tahoma"/>
              </a:rPr>
              <a:t>Adds a controlled amount of randomness (i.e. “noise”) to a dataset </a:t>
            </a:r>
          </a:p>
          <a:p>
            <a:r>
              <a:rPr lang="en-US" altLang="en-US" sz="2000" dirty="0">
                <a:latin typeface="Tahoma"/>
              </a:rPr>
              <a:t>Prevents reconstruction of data by external parties, hides whether an individual is in or out of a dataset </a:t>
            </a:r>
          </a:p>
          <a:p>
            <a:r>
              <a:rPr lang="en-US" altLang="en-US" sz="2000" dirty="0">
                <a:latin typeface="Tahoma"/>
              </a:rPr>
              <a:t>Created as a response to k-anonymous datasets that leaked information about individuals; proposed in 2006</a:t>
            </a:r>
          </a:p>
          <a:p>
            <a:r>
              <a:rPr lang="en-US" altLang="en-US" sz="2000" dirty="0">
                <a:latin typeface="Tahoma"/>
              </a:rPr>
              <a:t>Highly varied in its adoption and techniques – over 200 identified in </a:t>
            </a:r>
            <a:r>
              <a:rPr lang="en-US" altLang="en-US" sz="2000" dirty="0" err="1">
                <a:latin typeface="Tahoma"/>
              </a:rPr>
              <a:t>Desfontaines</a:t>
            </a:r>
            <a:r>
              <a:rPr lang="en-US" altLang="en-US" sz="2000" dirty="0">
                <a:latin typeface="Tahoma"/>
              </a:rPr>
              <a:t> and </a:t>
            </a:r>
            <a:r>
              <a:rPr lang="en-US" altLang="en-US" sz="2000" dirty="0" err="1">
                <a:latin typeface="Tahoma"/>
              </a:rPr>
              <a:t>Pejó’s</a:t>
            </a:r>
            <a:r>
              <a:rPr lang="en-US" altLang="en-US" sz="2000" dirty="0">
                <a:latin typeface="Tahoma"/>
              </a:rPr>
              <a:t> survey (2020)</a:t>
            </a:r>
          </a:p>
          <a:p>
            <a:r>
              <a:rPr lang="en-US" altLang="en-US" sz="2000" dirty="0">
                <a:latin typeface="Tahoma"/>
              </a:rPr>
              <a:t>Used in medical fields, unstructured data (video and audio), Internet of Vehicles, and any other large, public datasets</a:t>
            </a:r>
          </a:p>
          <a:p>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7C340DC-2C6B-3051-57E9-B3B20DCDD36C}"/>
              </a:ext>
            </a:extLst>
          </p:cNvPr>
          <p:cNvSpPr>
            <a:spLocks noGrp="1" noChangeArrowheads="1"/>
          </p:cNvSpPr>
          <p:nvPr>
            <p:ph type="title"/>
          </p:nvPr>
        </p:nvSpPr>
        <p:spPr/>
        <p:txBody>
          <a:bodyPr/>
          <a:lstStyle/>
          <a:p>
            <a:r>
              <a:rPr lang="en-US" altLang="en-US" dirty="0"/>
              <a:t>Personal Control of Data</a:t>
            </a:r>
          </a:p>
        </p:txBody>
      </p:sp>
      <p:sp>
        <p:nvSpPr>
          <p:cNvPr id="48131" name="Content Placeholder 2">
            <a:extLst>
              <a:ext uri="{FF2B5EF4-FFF2-40B4-BE49-F238E27FC236}">
                <a16:creationId xmlns:a16="http://schemas.microsoft.com/office/drawing/2014/main" id="{FD98A39C-2357-C3D7-CFE3-29990F4AFEFB}"/>
              </a:ext>
            </a:extLst>
          </p:cNvPr>
          <p:cNvSpPr>
            <a:spLocks noGrp="1" noChangeArrowheads="1"/>
          </p:cNvSpPr>
          <p:nvPr>
            <p:ph idx="1"/>
          </p:nvPr>
        </p:nvSpPr>
        <p:spPr>
          <a:xfrm>
            <a:off x="762000" y="1236928"/>
            <a:ext cx="7047178" cy="3429000"/>
          </a:xfrm>
        </p:spPr>
        <p:txBody>
          <a:bodyPr/>
          <a:lstStyle/>
          <a:p>
            <a:r>
              <a:rPr lang="en-US" altLang="en-US" sz="2333"/>
              <a:t>“systems that provide individuals with access and control over data about them, so that they can decide what information they want to share and with whom . . .” </a:t>
            </a:r>
            <a:r>
              <a:rPr lang="en-US" altLang="en-US" sz="1667"/>
              <a:t>(Royal Society, 2019)</a:t>
            </a:r>
          </a:p>
          <a:p>
            <a:r>
              <a:rPr lang="en-US" altLang="en-US" sz="2333"/>
              <a:t>Closely linked to self-sovereign identity (SSI) solutions executed through a consumer facing application </a:t>
            </a:r>
          </a:p>
          <a:p>
            <a:r>
              <a:rPr lang="en-US" altLang="en-US" sz="2333"/>
              <a:t>Individuals then use verifiable credentials as “proof” to any sort of identity inquiries like date-of-birth, asset ownership, etc. </a:t>
            </a:r>
          </a:p>
          <a:p>
            <a:r>
              <a:rPr lang="en-US" altLang="en-US" sz="2333"/>
              <a:t>Derived from Zero Knowledge Proofs</a:t>
            </a:r>
          </a:p>
          <a:p>
            <a:endParaRPr lang="en-US" altLang="en-US" sz="16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2D2EB43-C5E5-77FA-9A9F-483098882472}"/>
              </a:ext>
            </a:extLst>
          </p:cNvPr>
          <p:cNvSpPr>
            <a:spLocks noGrp="1" noChangeArrowheads="1"/>
          </p:cNvSpPr>
          <p:nvPr>
            <p:ph type="title"/>
          </p:nvPr>
        </p:nvSpPr>
        <p:spPr/>
        <p:txBody>
          <a:bodyPr/>
          <a:lstStyle/>
          <a:p>
            <a:r>
              <a:rPr lang="en-US" altLang="en-US"/>
              <a:t>Privacy Preserving Machine Learning (PPML)</a:t>
            </a:r>
          </a:p>
        </p:txBody>
      </p:sp>
      <p:sp>
        <p:nvSpPr>
          <p:cNvPr id="3" name="Content Placeholder 2">
            <a:extLst>
              <a:ext uri="{FF2B5EF4-FFF2-40B4-BE49-F238E27FC236}">
                <a16:creationId xmlns:a16="http://schemas.microsoft.com/office/drawing/2014/main" id="{F58BC704-3C2D-AF7F-F056-CC9B6CF60583}"/>
              </a:ext>
            </a:extLst>
          </p:cNvPr>
          <p:cNvSpPr>
            <a:spLocks noGrp="1"/>
          </p:cNvSpPr>
          <p:nvPr>
            <p:ph idx="1"/>
          </p:nvPr>
        </p:nvSpPr>
        <p:spPr>
          <a:xfrm>
            <a:off x="762000" y="1276125"/>
            <a:ext cx="7047178" cy="3429000"/>
          </a:xfrm>
        </p:spPr>
        <p:txBody>
          <a:bodyPr/>
          <a:lstStyle/>
          <a:p>
            <a:pPr>
              <a:defRPr/>
            </a:pPr>
            <a:r>
              <a:rPr lang="en-US" sz="2333"/>
              <a:t>Leverages PETS to protect privacy in ML models </a:t>
            </a:r>
          </a:p>
          <a:p>
            <a:pPr lvl="1">
              <a:defRPr/>
            </a:pPr>
            <a:r>
              <a:rPr lang="en-US"/>
              <a:t>HE, MPC, DP</a:t>
            </a:r>
          </a:p>
          <a:p>
            <a:pPr>
              <a:defRPr/>
            </a:pPr>
            <a:r>
              <a:rPr lang="en-US" sz="2333"/>
              <a:t>ML models contain essential information about the training set which is often sensitive </a:t>
            </a:r>
          </a:p>
          <a:p>
            <a:pPr>
              <a:defRPr/>
            </a:pPr>
            <a:r>
              <a:rPr lang="en-US" sz="2333"/>
              <a:t>Federated Learning – frequently PPML adjacent but needs PETS to protect information</a:t>
            </a:r>
          </a:p>
          <a:p>
            <a:pPr>
              <a:defRPr/>
            </a:pPr>
            <a:r>
              <a:rPr lang="en-US" sz="2333"/>
              <a:t>Significant use in medical field given sensitive and siloed data</a:t>
            </a:r>
          </a:p>
          <a:p>
            <a:pPr lvl="1">
              <a:defRPr/>
            </a:pPr>
            <a:endParaRPr lang="en-US"/>
          </a:p>
          <a:p>
            <a:pPr marL="380985" lvl="1" indent="0">
              <a:buNone/>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D368-E6C0-AE92-A937-A9F71F2A71BC}"/>
              </a:ext>
            </a:extLst>
          </p:cNvPr>
          <p:cNvSpPr>
            <a:spLocks noGrp="1"/>
          </p:cNvSpPr>
          <p:nvPr>
            <p:ph type="title"/>
          </p:nvPr>
        </p:nvSpPr>
        <p:spPr/>
        <p:txBody>
          <a:bodyPr/>
          <a:lstStyle/>
          <a:p>
            <a:r>
              <a:rPr lang="en-US" dirty="0">
                <a:latin typeface="Tahoma"/>
              </a:rPr>
              <a:t>Synthetic Data</a:t>
            </a:r>
            <a:endParaRPr lang="en-US" dirty="0"/>
          </a:p>
        </p:txBody>
      </p:sp>
      <p:sp>
        <p:nvSpPr>
          <p:cNvPr id="3" name="Content Placeholder 2">
            <a:extLst>
              <a:ext uri="{FF2B5EF4-FFF2-40B4-BE49-F238E27FC236}">
                <a16:creationId xmlns:a16="http://schemas.microsoft.com/office/drawing/2014/main" id="{8C821E21-5A91-9165-B177-1D732BC70BAB}"/>
              </a:ext>
            </a:extLst>
          </p:cNvPr>
          <p:cNvSpPr>
            <a:spLocks noGrp="1"/>
          </p:cNvSpPr>
          <p:nvPr>
            <p:ph idx="1"/>
          </p:nvPr>
        </p:nvSpPr>
        <p:spPr/>
        <p:txBody>
          <a:bodyPr/>
          <a:lstStyle/>
          <a:p>
            <a:r>
              <a:rPr lang="en-US">
                <a:latin typeface="Tahoma"/>
              </a:rPr>
              <a:t>Artificially generated data made for public access</a:t>
            </a:r>
            <a:endParaRPr lang="en-US"/>
          </a:p>
          <a:p>
            <a:r>
              <a:rPr lang="en-US">
                <a:latin typeface="Tahoma"/>
              </a:rPr>
              <a:t>Generated algorithmically (by a model) to simulate real-world events or transactions</a:t>
            </a:r>
            <a:endParaRPr lang="en-US"/>
          </a:p>
          <a:p>
            <a:r>
              <a:rPr lang="en-US">
                <a:latin typeface="Tahoma"/>
              </a:rPr>
              <a:t>Include techniques like: Generative Adversarial Networks (GANs), Recurrent Neural Networks (RNNs), Variational Auto-encoders (VAEs)</a:t>
            </a:r>
            <a:endParaRPr lang="en-US"/>
          </a:p>
          <a:p>
            <a:endParaRPr lang="en-US"/>
          </a:p>
        </p:txBody>
      </p:sp>
    </p:spTree>
    <p:extLst>
      <p:ext uri="{BB962C8B-B14F-4D97-AF65-F5344CB8AC3E}">
        <p14:creationId xmlns:p14="http://schemas.microsoft.com/office/powerpoint/2010/main" val="64489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DD9FBC-7A4E-5BCE-DD1C-704C05382E5E}"/>
              </a:ext>
            </a:extLst>
          </p:cNvPr>
          <p:cNvSpPr>
            <a:spLocks noGrp="1"/>
          </p:cNvSpPr>
          <p:nvPr>
            <p:ph type="body" sz="quarter" idx="11"/>
          </p:nvPr>
        </p:nvSpPr>
        <p:spPr>
          <a:xfrm>
            <a:off x="438954" y="495974"/>
            <a:ext cx="8021478" cy="692590"/>
          </a:xfrm>
        </p:spPr>
        <p:txBody>
          <a:bodyPr/>
          <a:lstStyle/>
          <a:p>
            <a:pPr algn="ctr" eaLnBrk="0" fontAlgn="base" hangingPunct="0">
              <a:spcAft>
                <a:spcPct val="0"/>
              </a:spcAft>
            </a:pPr>
            <a:r>
              <a:rPr lang="en-ES" sz="4400" b="0" dirty="0">
                <a:solidFill>
                  <a:srgbClr val="3BACCF"/>
                </a:solidFill>
                <a:latin typeface="Tahoma"/>
                <a:cs typeface="+mj-cs"/>
              </a:rPr>
              <a:t>MyCNTRL</a:t>
            </a:r>
          </a:p>
        </p:txBody>
      </p:sp>
      <p:pic>
        <p:nvPicPr>
          <p:cNvPr id="5" name="Picture 4" descr="A person standing next to a padlock&#10;&#10;Description automatically generated">
            <a:extLst>
              <a:ext uri="{FF2B5EF4-FFF2-40B4-BE49-F238E27FC236}">
                <a16:creationId xmlns:a16="http://schemas.microsoft.com/office/drawing/2014/main" id="{589FB8C5-81E8-85F0-5208-3F1934FFEC60}"/>
              </a:ext>
            </a:extLst>
          </p:cNvPr>
          <p:cNvPicPr>
            <a:picLocks noChangeAspect="1"/>
          </p:cNvPicPr>
          <p:nvPr/>
        </p:nvPicPr>
        <p:blipFill>
          <a:blip r:embed="rId2"/>
          <a:stretch>
            <a:fillRect/>
          </a:stretch>
        </p:blipFill>
        <p:spPr>
          <a:xfrm>
            <a:off x="323528" y="1188565"/>
            <a:ext cx="7056784" cy="3659372"/>
          </a:xfrm>
          <a:prstGeom prst="rect">
            <a:avLst/>
          </a:prstGeom>
        </p:spPr>
      </p:pic>
      <p:sp>
        <p:nvSpPr>
          <p:cNvPr id="6" name="TextBox 5">
            <a:extLst>
              <a:ext uri="{FF2B5EF4-FFF2-40B4-BE49-F238E27FC236}">
                <a16:creationId xmlns:a16="http://schemas.microsoft.com/office/drawing/2014/main" id="{3FF3C802-1714-334D-53F1-A5D6F4FF81A4}"/>
              </a:ext>
            </a:extLst>
          </p:cNvPr>
          <p:cNvSpPr txBox="1"/>
          <p:nvPr/>
        </p:nvSpPr>
        <p:spPr>
          <a:xfrm>
            <a:off x="1187624" y="4152405"/>
            <a:ext cx="1992853" cy="369332"/>
          </a:xfrm>
          <a:prstGeom prst="rect">
            <a:avLst/>
          </a:prstGeom>
          <a:noFill/>
        </p:spPr>
        <p:txBody>
          <a:bodyPr wrap="none" rtlCol="0">
            <a:spAutoFit/>
          </a:bodyPr>
          <a:lstStyle/>
          <a:p>
            <a:r>
              <a:rPr lang="en-GB" dirty="0"/>
              <a:t>https://</a:t>
            </a:r>
            <a:r>
              <a:rPr lang="en-GB" dirty="0" err="1"/>
              <a:t>mycntrl.ca</a:t>
            </a:r>
            <a:r>
              <a:rPr lang="en-GB" dirty="0"/>
              <a:t>/</a:t>
            </a:r>
            <a:endParaRPr lang="en-ES" dirty="0"/>
          </a:p>
        </p:txBody>
      </p:sp>
    </p:spTree>
    <p:extLst>
      <p:ext uri="{BB962C8B-B14F-4D97-AF65-F5344CB8AC3E}">
        <p14:creationId xmlns:p14="http://schemas.microsoft.com/office/powerpoint/2010/main" val="158688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9A263D2-AD04-BD3D-2BB4-6106E1C4308B}"/>
              </a:ext>
            </a:extLst>
          </p:cNvPr>
          <p:cNvSpPr>
            <a:spLocks noGrp="1" noChangeArrowheads="1"/>
          </p:cNvSpPr>
          <p:nvPr>
            <p:ph type="title"/>
          </p:nvPr>
        </p:nvSpPr>
        <p:spPr/>
        <p:txBody>
          <a:bodyPr/>
          <a:lstStyle/>
          <a:p>
            <a:r>
              <a:rPr lang="en-US" altLang="en-US" dirty="0"/>
              <a:t>Hybrid Use of PETS </a:t>
            </a:r>
          </a:p>
        </p:txBody>
      </p:sp>
      <p:sp>
        <p:nvSpPr>
          <p:cNvPr id="50179" name="Content Placeholder 2">
            <a:extLst>
              <a:ext uri="{FF2B5EF4-FFF2-40B4-BE49-F238E27FC236}">
                <a16:creationId xmlns:a16="http://schemas.microsoft.com/office/drawing/2014/main" id="{FDCCE5A0-F465-FB41-01CE-DF8B7353BFEE}"/>
              </a:ext>
            </a:extLst>
          </p:cNvPr>
          <p:cNvSpPr>
            <a:spLocks noGrp="1" noChangeArrowheads="1"/>
          </p:cNvSpPr>
          <p:nvPr>
            <p:ph idx="1"/>
          </p:nvPr>
        </p:nvSpPr>
        <p:spPr>
          <a:xfrm>
            <a:off x="486095" y="1057300"/>
            <a:ext cx="8229600" cy="3771900"/>
          </a:xfrm>
        </p:spPr>
        <p:txBody>
          <a:bodyPr/>
          <a:lstStyle/>
          <a:p>
            <a:endParaRPr lang="en-US" altLang="en-US" dirty="0"/>
          </a:p>
          <a:p>
            <a:r>
              <a:rPr lang="en-US" altLang="en-US" dirty="0">
                <a:latin typeface="Tahoma"/>
              </a:rPr>
              <a:t>PETS are frequently used together to provide a broad range of protection</a:t>
            </a:r>
            <a:endParaRPr lang="en-US" dirty="0"/>
          </a:p>
          <a:p>
            <a:endParaRPr lang="en-US" altLang="en-US" dirty="0"/>
          </a:p>
          <a:p>
            <a:r>
              <a:rPr lang="en-US" altLang="en-US" dirty="0">
                <a:latin typeface="Tahoma"/>
              </a:rPr>
              <a:t>Application of each depends on the context of the data, participants, expected outcome and so forth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174C-2CCC-F36E-4C9D-2E51632620F5}"/>
              </a:ext>
            </a:extLst>
          </p:cNvPr>
          <p:cNvSpPr>
            <a:spLocks noGrp="1"/>
          </p:cNvSpPr>
          <p:nvPr>
            <p:ph type="body" sz="quarter" idx="11"/>
          </p:nvPr>
        </p:nvSpPr>
        <p:spPr/>
        <p:txBody>
          <a:bodyPr/>
          <a:lstStyle/>
          <a:p>
            <a:pPr algn="ctr"/>
            <a:r>
              <a:rPr lang="en-ES" sz="4400" b="0" dirty="0">
                <a:solidFill>
                  <a:srgbClr val="3BACCF"/>
                </a:solidFill>
                <a:latin typeface="+mj-lt"/>
                <a:cs typeface="+mj-cs"/>
              </a:rPr>
              <a:t>Opportunity #2</a:t>
            </a:r>
          </a:p>
        </p:txBody>
      </p:sp>
      <p:sp>
        <p:nvSpPr>
          <p:cNvPr id="3" name="Text Placeholder 2">
            <a:extLst>
              <a:ext uri="{FF2B5EF4-FFF2-40B4-BE49-F238E27FC236}">
                <a16:creationId xmlns:a16="http://schemas.microsoft.com/office/drawing/2014/main" id="{B3BEF6FB-F4DE-FC1A-3FC2-DB3EE0B1B2B6}"/>
              </a:ext>
            </a:extLst>
          </p:cNvPr>
          <p:cNvSpPr>
            <a:spLocks noGrp="1"/>
          </p:cNvSpPr>
          <p:nvPr>
            <p:ph type="body" sz="quarter" idx="13"/>
          </p:nvPr>
        </p:nvSpPr>
        <p:spPr>
          <a:xfrm>
            <a:off x="438954" y="1149824"/>
            <a:ext cx="8093486" cy="2087934"/>
          </a:xfrm>
        </p:spPr>
        <p:txBody>
          <a:bodyPr/>
          <a:lstStyle/>
          <a:p>
            <a:r>
              <a:rPr lang="en-ES" sz="2400" dirty="0">
                <a:latin typeface="Tahoma"/>
              </a:rPr>
              <a:t>The </a:t>
            </a:r>
            <a:r>
              <a:rPr lang="en-ES" sz="2400" dirty="0">
                <a:solidFill>
                  <a:srgbClr val="00B0F0"/>
                </a:solidFill>
                <a:latin typeface="Tahoma"/>
              </a:rPr>
              <a:t>‘distant reading’ </a:t>
            </a:r>
            <a:r>
              <a:rPr lang="en-ES" sz="2400" dirty="0">
                <a:latin typeface="Tahoma"/>
              </a:rPr>
              <a:t>methodology is becoming more prevalent and useful in the digital humanities. </a:t>
            </a:r>
          </a:p>
        </p:txBody>
      </p:sp>
      <p:pic>
        <p:nvPicPr>
          <p:cNvPr id="6" name="Picture 5" descr="A screenshot of a computer&#10;&#10;Description automatically generated">
            <a:extLst>
              <a:ext uri="{FF2B5EF4-FFF2-40B4-BE49-F238E27FC236}">
                <a16:creationId xmlns:a16="http://schemas.microsoft.com/office/drawing/2014/main" id="{BA521DC0-2941-B4C9-8D28-6C2401040264}"/>
              </a:ext>
            </a:extLst>
          </p:cNvPr>
          <p:cNvPicPr>
            <a:picLocks noChangeAspect="1"/>
          </p:cNvPicPr>
          <p:nvPr/>
        </p:nvPicPr>
        <p:blipFill>
          <a:blip r:embed="rId2"/>
          <a:stretch>
            <a:fillRect/>
          </a:stretch>
        </p:blipFill>
        <p:spPr>
          <a:xfrm>
            <a:off x="971600" y="2322788"/>
            <a:ext cx="5740017" cy="2974261"/>
          </a:xfrm>
          <a:prstGeom prst="rect">
            <a:avLst/>
          </a:prstGeom>
        </p:spPr>
      </p:pic>
    </p:spTree>
    <p:extLst>
      <p:ext uri="{BB962C8B-B14F-4D97-AF65-F5344CB8AC3E}">
        <p14:creationId xmlns:p14="http://schemas.microsoft.com/office/powerpoint/2010/main" val="298266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174C-2CCC-F36E-4C9D-2E51632620F5}"/>
              </a:ext>
            </a:extLst>
          </p:cNvPr>
          <p:cNvSpPr>
            <a:spLocks noGrp="1"/>
          </p:cNvSpPr>
          <p:nvPr>
            <p:ph type="title"/>
          </p:nvPr>
        </p:nvSpPr>
        <p:spPr>
          <a:xfrm>
            <a:off x="468313" y="217488"/>
            <a:ext cx="8229600" cy="952500"/>
          </a:xfrm>
        </p:spPr>
        <p:txBody>
          <a:bodyPr wrap="square" anchor="ctr">
            <a:normAutofit/>
          </a:bodyPr>
          <a:lstStyle/>
          <a:p>
            <a:r>
              <a:rPr lang="en-ES" b="0"/>
              <a:t>Opportunity #2, Cont’d</a:t>
            </a:r>
          </a:p>
        </p:txBody>
      </p:sp>
      <p:sp>
        <p:nvSpPr>
          <p:cNvPr id="3" name="Text Placeholder 2">
            <a:extLst>
              <a:ext uri="{FF2B5EF4-FFF2-40B4-BE49-F238E27FC236}">
                <a16:creationId xmlns:a16="http://schemas.microsoft.com/office/drawing/2014/main" id="{B3BEF6FB-F4DE-FC1A-3FC2-DB3EE0B1B2B6}"/>
              </a:ext>
            </a:extLst>
          </p:cNvPr>
          <p:cNvSpPr>
            <a:spLocks noGrp="1"/>
          </p:cNvSpPr>
          <p:nvPr>
            <p:ph sz="half" idx="1"/>
          </p:nvPr>
        </p:nvSpPr>
        <p:spPr>
          <a:xfrm>
            <a:off x="468313" y="1357315"/>
            <a:ext cx="4038600" cy="3771636"/>
          </a:xfrm>
        </p:spPr>
        <p:txBody>
          <a:bodyPr wrap="square" anchor="t">
            <a:normAutofit fontScale="70000" lnSpcReduction="20000"/>
          </a:bodyPr>
          <a:lstStyle/>
          <a:p>
            <a:r>
              <a:rPr lang="en-ES" dirty="0">
                <a:solidFill>
                  <a:srgbClr val="00B0F0"/>
                </a:solidFill>
              </a:rPr>
              <a:t> ‘Distant reading’: </a:t>
            </a:r>
            <a:r>
              <a:rPr lang="en-GB" dirty="0"/>
              <a:t>A more quantitatively informed way of understanding literature by "aggregating and </a:t>
            </a:r>
            <a:r>
              <a:rPr lang="en-GB" dirty="0" err="1"/>
              <a:t>analyzing</a:t>
            </a:r>
            <a:r>
              <a:rPr lang="en-GB" dirty="0"/>
              <a:t> massive amounts of data" not only about the work(s) themselves, but also in the contextual information that surround the work(s). </a:t>
            </a:r>
            <a:r>
              <a:rPr lang="en-ES" dirty="0"/>
              <a:t> </a:t>
            </a:r>
          </a:p>
          <a:p>
            <a:pPr algn="l"/>
            <a:r>
              <a:rPr lang="en-GB" dirty="0">
                <a:latin typeface=""/>
              </a:rPr>
              <a:t>T</a:t>
            </a:r>
            <a:r>
              <a:rPr lang="en-GB" sz="2800" b="0" i="0" u="none" strike="noStrike" baseline="0" dirty="0">
                <a:latin typeface=""/>
              </a:rPr>
              <a:t>echniques inspired by </a:t>
            </a:r>
            <a:r>
              <a:rPr lang="en-GB" sz="2800" b="0" i="0" u="none" strike="noStrike" baseline="0" dirty="0">
                <a:solidFill>
                  <a:srgbClr val="92D050"/>
                </a:solidFill>
                <a:latin typeface=""/>
              </a:rPr>
              <a:t>digital ethnography</a:t>
            </a:r>
            <a:r>
              <a:rPr lang="en-GB" sz="2800" b="0" i="0" u="none" strike="noStrike" baseline="0" dirty="0">
                <a:latin typeface=""/>
              </a:rPr>
              <a:t> (Moretti 2005 &amp; 2013; </a:t>
            </a:r>
            <a:r>
              <a:rPr lang="en-GB" sz="2800" b="0" i="0" u="none" strike="noStrike" baseline="0" dirty="0" err="1">
                <a:latin typeface=""/>
              </a:rPr>
              <a:t>Jänicke</a:t>
            </a:r>
            <a:r>
              <a:rPr lang="en-GB" sz="2800" b="0" i="0" u="none" strike="noStrike" baseline="0" dirty="0">
                <a:latin typeface=""/>
              </a:rPr>
              <a:t> et al. 2017; Bode 2017).</a:t>
            </a:r>
            <a:endParaRPr lang="en-ES" dirty="0"/>
          </a:p>
        </p:txBody>
      </p:sp>
      <p:pic>
        <p:nvPicPr>
          <p:cNvPr id="5" name="Picture 4" descr="A screenshot of a paper&#10;&#10;Description automatically generated">
            <a:extLst>
              <a:ext uri="{FF2B5EF4-FFF2-40B4-BE49-F238E27FC236}">
                <a16:creationId xmlns:a16="http://schemas.microsoft.com/office/drawing/2014/main" id="{B362B0EB-7FD8-1BF2-473F-4C740E51A5A4}"/>
              </a:ext>
            </a:extLst>
          </p:cNvPr>
          <p:cNvPicPr>
            <a:picLocks noChangeAspect="1"/>
          </p:cNvPicPr>
          <p:nvPr/>
        </p:nvPicPr>
        <p:blipFill>
          <a:blip r:embed="rId2"/>
          <a:stretch>
            <a:fillRect/>
          </a:stretch>
        </p:blipFill>
        <p:spPr>
          <a:xfrm>
            <a:off x="4860031" y="1332448"/>
            <a:ext cx="3726817" cy="3150107"/>
          </a:xfrm>
          <a:prstGeom prst="rect">
            <a:avLst/>
          </a:prstGeom>
          <a:noFill/>
          <a:ln w="25400">
            <a:solidFill>
              <a:schemeClr val="accent1"/>
            </a:solidFill>
          </a:ln>
        </p:spPr>
      </p:pic>
      <p:pic>
        <p:nvPicPr>
          <p:cNvPr id="8" name="Picture 7" descr="A screenshot of a computer&#10;&#10;Description automatically generated">
            <a:extLst>
              <a:ext uri="{FF2B5EF4-FFF2-40B4-BE49-F238E27FC236}">
                <a16:creationId xmlns:a16="http://schemas.microsoft.com/office/drawing/2014/main" id="{778854C4-2878-5377-76F1-837B3343B799}"/>
              </a:ext>
            </a:extLst>
          </p:cNvPr>
          <p:cNvPicPr>
            <a:picLocks noChangeAspect="1"/>
          </p:cNvPicPr>
          <p:nvPr/>
        </p:nvPicPr>
        <p:blipFill>
          <a:blip r:embed="rId3"/>
          <a:stretch>
            <a:fillRect/>
          </a:stretch>
        </p:blipFill>
        <p:spPr>
          <a:xfrm>
            <a:off x="4211960" y="3759734"/>
            <a:ext cx="2768786" cy="1820295"/>
          </a:xfrm>
          <a:prstGeom prst="rect">
            <a:avLst/>
          </a:prstGeom>
        </p:spPr>
      </p:pic>
    </p:spTree>
    <p:extLst>
      <p:ext uri="{BB962C8B-B14F-4D97-AF65-F5344CB8AC3E}">
        <p14:creationId xmlns:p14="http://schemas.microsoft.com/office/powerpoint/2010/main" val="401916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E37E-927C-C8FD-3A71-A95C7ED1BF54}"/>
              </a:ext>
            </a:extLst>
          </p:cNvPr>
          <p:cNvSpPr>
            <a:spLocks noGrp="1"/>
          </p:cNvSpPr>
          <p:nvPr>
            <p:ph type="title"/>
          </p:nvPr>
        </p:nvSpPr>
        <p:spPr/>
        <p:txBody>
          <a:bodyPr/>
          <a:lstStyle/>
          <a:p>
            <a:r>
              <a:rPr lang="en-ES" dirty="0"/>
              <a:t>World Bank “We Feel Fine” Project</a:t>
            </a:r>
          </a:p>
        </p:txBody>
      </p:sp>
      <p:pic>
        <p:nvPicPr>
          <p:cNvPr id="6" name="Picture 5" descr="A screenshot of a computer&#10;&#10;Description automatically generated">
            <a:extLst>
              <a:ext uri="{FF2B5EF4-FFF2-40B4-BE49-F238E27FC236}">
                <a16:creationId xmlns:a16="http://schemas.microsoft.com/office/drawing/2014/main" id="{129EA797-78CE-F8E6-B1D2-E8D41DE5CFF8}"/>
              </a:ext>
            </a:extLst>
          </p:cNvPr>
          <p:cNvPicPr>
            <a:picLocks noChangeAspect="1"/>
          </p:cNvPicPr>
          <p:nvPr/>
        </p:nvPicPr>
        <p:blipFill>
          <a:blip r:embed="rId2"/>
          <a:stretch>
            <a:fillRect/>
          </a:stretch>
        </p:blipFill>
        <p:spPr>
          <a:xfrm>
            <a:off x="903426" y="1345332"/>
            <a:ext cx="7337147" cy="3456384"/>
          </a:xfrm>
          <a:prstGeom prst="rect">
            <a:avLst/>
          </a:prstGeom>
          <a:noFill/>
          <a:ln w="25400">
            <a:solidFill>
              <a:schemeClr val="accent1"/>
            </a:solidFill>
          </a:ln>
        </p:spPr>
      </p:pic>
    </p:spTree>
    <p:extLst>
      <p:ext uri="{BB962C8B-B14F-4D97-AF65-F5344CB8AC3E}">
        <p14:creationId xmlns:p14="http://schemas.microsoft.com/office/powerpoint/2010/main" val="236506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6DEB46-EDD0-7956-9D34-590CD92D2963}"/>
              </a:ext>
            </a:extLst>
          </p:cNvPr>
          <p:cNvSpPr>
            <a:spLocks noGrp="1"/>
          </p:cNvSpPr>
          <p:nvPr>
            <p:ph type="title"/>
          </p:nvPr>
        </p:nvSpPr>
        <p:spPr>
          <a:xfrm>
            <a:off x="251520" y="121196"/>
            <a:ext cx="7931219" cy="609864"/>
          </a:xfrm>
        </p:spPr>
        <p:txBody>
          <a:bodyPr wrap="square" anchor="b">
            <a:normAutofit fontScale="90000"/>
          </a:bodyPr>
          <a:lstStyle/>
          <a:p>
            <a:r>
              <a:rPr lang="en-ES" sz="4400" b="0" dirty="0"/>
              <a:t>Motivation</a:t>
            </a:r>
            <a:r>
              <a:rPr lang="en-ES" dirty="0"/>
              <a:t> </a:t>
            </a:r>
          </a:p>
        </p:txBody>
      </p:sp>
      <p:graphicFrame>
        <p:nvGraphicFramePr>
          <p:cNvPr id="7" name="Text Placeholder 4">
            <a:extLst>
              <a:ext uri="{FF2B5EF4-FFF2-40B4-BE49-F238E27FC236}">
                <a16:creationId xmlns:a16="http://schemas.microsoft.com/office/drawing/2014/main" id="{D2B39789-CCE6-2CD0-8B6F-2DEC3819B0C0}"/>
              </a:ext>
            </a:extLst>
          </p:cNvPr>
          <p:cNvGraphicFramePr/>
          <p:nvPr>
            <p:extLst>
              <p:ext uri="{D42A27DB-BD31-4B8C-83A1-F6EECF244321}">
                <p14:modId xmlns:p14="http://schemas.microsoft.com/office/powerpoint/2010/main" val="2858949677"/>
              </p:ext>
            </p:extLst>
          </p:nvPr>
        </p:nvGraphicFramePr>
        <p:xfrm>
          <a:off x="3595131" y="837406"/>
          <a:ext cx="5111750" cy="4877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up of a document&#10;&#10;Description automatically generated">
            <a:extLst>
              <a:ext uri="{FF2B5EF4-FFF2-40B4-BE49-F238E27FC236}">
                <a16:creationId xmlns:a16="http://schemas.microsoft.com/office/drawing/2014/main" id="{3FBC9BE7-5303-E1F4-D280-649666B8FFE3}"/>
              </a:ext>
            </a:extLst>
          </p:cNvPr>
          <p:cNvPicPr>
            <a:picLocks noChangeAspect="1"/>
          </p:cNvPicPr>
          <p:nvPr/>
        </p:nvPicPr>
        <p:blipFill>
          <a:blip r:embed="rId7"/>
          <a:stretch>
            <a:fillRect/>
          </a:stretch>
        </p:blipFill>
        <p:spPr>
          <a:xfrm>
            <a:off x="4536" y="1494676"/>
            <a:ext cx="3570514" cy="3019008"/>
          </a:xfrm>
          <a:prstGeom prst="rect">
            <a:avLst/>
          </a:prstGeom>
        </p:spPr>
      </p:pic>
    </p:spTree>
    <p:extLst>
      <p:ext uri="{BB962C8B-B14F-4D97-AF65-F5344CB8AC3E}">
        <p14:creationId xmlns:p14="http://schemas.microsoft.com/office/powerpoint/2010/main" val="121706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0BDB-83ED-6A4D-3A5E-73A3EFE9B43D}"/>
              </a:ext>
            </a:extLst>
          </p:cNvPr>
          <p:cNvSpPr>
            <a:spLocks noGrp="1"/>
          </p:cNvSpPr>
          <p:nvPr>
            <p:ph type="title"/>
          </p:nvPr>
        </p:nvSpPr>
        <p:spPr/>
        <p:txBody>
          <a:bodyPr/>
          <a:lstStyle/>
          <a:p>
            <a:r>
              <a:rPr lang="en-ES" dirty="0"/>
              <a:t>Key Insight #2</a:t>
            </a:r>
          </a:p>
        </p:txBody>
      </p:sp>
      <p:sp>
        <p:nvSpPr>
          <p:cNvPr id="3" name="Content Placeholder 2">
            <a:extLst>
              <a:ext uri="{FF2B5EF4-FFF2-40B4-BE49-F238E27FC236}">
                <a16:creationId xmlns:a16="http://schemas.microsoft.com/office/drawing/2014/main" id="{11497D6B-37F7-F24F-8D6C-3756835E9712}"/>
              </a:ext>
            </a:extLst>
          </p:cNvPr>
          <p:cNvSpPr>
            <a:spLocks noGrp="1"/>
          </p:cNvSpPr>
          <p:nvPr>
            <p:ph sz="half" idx="1"/>
          </p:nvPr>
        </p:nvSpPr>
        <p:spPr>
          <a:xfrm>
            <a:off x="468312" y="1357315"/>
            <a:ext cx="8064127" cy="3771636"/>
          </a:xfrm>
        </p:spPr>
        <p:txBody>
          <a:bodyPr/>
          <a:lstStyle/>
          <a:p>
            <a:pPr marL="0" indent="0" algn="ctr">
              <a:buNone/>
            </a:pPr>
            <a:r>
              <a:rPr lang="en-ES" dirty="0"/>
              <a:t>Could we </a:t>
            </a:r>
            <a:r>
              <a:rPr lang="en-ES" dirty="0">
                <a:solidFill>
                  <a:srgbClr val="00B0F0"/>
                </a:solidFill>
              </a:rPr>
              <a:t>combine PETs and Distant Reading </a:t>
            </a:r>
            <a:r>
              <a:rPr lang="en-ES" dirty="0"/>
              <a:t>to enable archives to be both accessible and protected?</a:t>
            </a:r>
          </a:p>
          <a:p>
            <a:pPr marL="0" indent="0" algn="ctr">
              <a:buNone/>
            </a:pPr>
            <a:endParaRPr lang="en-ES" dirty="0"/>
          </a:p>
          <a:p>
            <a:pPr marL="0" indent="0" algn="ctr">
              <a:buNone/>
            </a:pPr>
            <a:endParaRPr lang="en-ES" dirty="0"/>
          </a:p>
        </p:txBody>
      </p:sp>
      <p:pic>
        <p:nvPicPr>
          <p:cNvPr id="6" name="Picture 5" descr="A collage of images of a dog&#10;&#10;Description automatically generated">
            <a:extLst>
              <a:ext uri="{FF2B5EF4-FFF2-40B4-BE49-F238E27FC236}">
                <a16:creationId xmlns:a16="http://schemas.microsoft.com/office/drawing/2014/main" id="{5223B723-7C8F-0FDB-CAC4-080313B9AD99}"/>
              </a:ext>
            </a:extLst>
          </p:cNvPr>
          <p:cNvPicPr>
            <a:picLocks noChangeAspect="1"/>
          </p:cNvPicPr>
          <p:nvPr/>
        </p:nvPicPr>
        <p:blipFill>
          <a:blip r:embed="rId2"/>
          <a:stretch>
            <a:fillRect/>
          </a:stretch>
        </p:blipFill>
        <p:spPr>
          <a:xfrm>
            <a:off x="696913" y="2662338"/>
            <a:ext cx="7772400" cy="2466613"/>
          </a:xfrm>
          <a:prstGeom prst="rect">
            <a:avLst/>
          </a:prstGeom>
        </p:spPr>
      </p:pic>
    </p:spTree>
    <p:extLst>
      <p:ext uri="{BB962C8B-B14F-4D97-AF65-F5344CB8AC3E}">
        <p14:creationId xmlns:p14="http://schemas.microsoft.com/office/powerpoint/2010/main" val="266652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0BDB-83ED-6A4D-3A5E-73A3EFE9B43D}"/>
              </a:ext>
            </a:extLst>
          </p:cNvPr>
          <p:cNvSpPr>
            <a:spLocks noGrp="1"/>
          </p:cNvSpPr>
          <p:nvPr>
            <p:ph type="title"/>
          </p:nvPr>
        </p:nvSpPr>
        <p:spPr/>
        <p:txBody>
          <a:bodyPr/>
          <a:lstStyle/>
          <a:p>
            <a:r>
              <a:rPr lang="en-ES" dirty="0"/>
              <a:t>Key Insight #2</a:t>
            </a:r>
          </a:p>
        </p:txBody>
      </p:sp>
      <p:sp>
        <p:nvSpPr>
          <p:cNvPr id="3" name="Content Placeholder 2">
            <a:extLst>
              <a:ext uri="{FF2B5EF4-FFF2-40B4-BE49-F238E27FC236}">
                <a16:creationId xmlns:a16="http://schemas.microsoft.com/office/drawing/2014/main" id="{11497D6B-37F7-F24F-8D6C-3756835E9712}"/>
              </a:ext>
            </a:extLst>
          </p:cNvPr>
          <p:cNvSpPr>
            <a:spLocks noGrp="1"/>
          </p:cNvSpPr>
          <p:nvPr>
            <p:ph sz="half" idx="1"/>
          </p:nvPr>
        </p:nvSpPr>
        <p:spPr>
          <a:xfrm>
            <a:off x="468312" y="1357315"/>
            <a:ext cx="8064127" cy="3771636"/>
          </a:xfrm>
        </p:spPr>
        <p:txBody>
          <a:bodyPr/>
          <a:lstStyle/>
          <a:p>
            <a:pPr marL="0" indent="0" algn="ctr">
              <a:buNone/>
            </a:pPr>
            <a:r>
              <a:rPr lang="en-ES" dirty="0"/>
              <a:t>Could we </a:t>
            </a:r>
            <a:r>
              <a:rPr lang="en-ES" dirty="0">
                <a:solidFill>
                  <a:srgbClr val="00B0F0"/>
                </a:solidFill>
              </a:rPr>
              <a:t>combine PETs and Distant Reading </a:t>
            </a:r>
            <a:r>
              <a:rPr lang="en-ES" dirty="0"/>
              <a:t>to enable archives to be both accessible and protected?</a:t>
            </a:r>
          </a:p>
          <a:p>
            <a:pPr marL="0" indent="0" algn="ctr">
              <a:buNone/>
            </a:pPr>
            <a:endParaRPr lang="en-ES" dirty="0"/>
          </a:p>
          <a:p>
            <a:pPr marL="0" indent="0" algn="ctr">
              <a:buNone/>
            </a:pPr>
            <a:endParaRPr lang="en-ES" dirty="0"/>
          </a:p>
        </p:txBody>
      </p:sp>
      <p:pic>
        <p:nvPicPr>
          <p:cNvPr id="6" name="Picture 5" descr="A collage of images of a dog&#10;&#10;Description automatically generated">
            <a:extLst>
              <a:ext uri="{FF2B5EF4-FFF2-40B4-BE49-F238E27FC236}">
                <a16:creationId xmlns:a16="http://schemas.microsoft.com/office/drawing/2014/main" id="{5223B723-7C8F-0FDB-CAC4-080313B9AD99}"/>
              </a:ext>
            </a:extLst>
          </p:cNvPr>
          <p:cNvPicPr>
            <a:picLocks noChangeAspect="1"/>
          </p:cNvPicPr>
          <p:nvPr/>
        </p:nvPicPr>
        <p:blipFill>
          <a:blip r:embed="rId2"/>
          <a:stretch>
            <a:fillRect/>
          </a:stretch>
        </p:blipFill>
        <p:spPr>
          <a:xfrm>
            <a:off x="614175" y="2880192"/>
            <a:ext cx="7772400" cy="2466613"/>
          </a:xfrm>
          <a:prstGeom prst="rect">
            <a:avLst/>
          </a:prstGeom>
        </p:spPr>
      </p:pic>
      <p:sp>
        <p:nvSpPr>
          <p:cNvPr id="4" name="&quot;Not Allowed&quot; Symbol 7">
            <a:extLst>
              <a:ext uri="{FF2B5EF4-FFF2-40B4-BE49-F238E27FC236}">
                <a16:creationId xmlns:a16="http://schemas.microsoft.com/office/drawing/2014/main" id="{C2F64EF4-BB59-BF57-5615-2E116BCA8EC5}"/>
              </a:ext>
            </a:extLst>
          </p:cNvPr>
          <p:cNvSpPr/>
          <p:nvPr/>
        </p:nvSpPr>
        <p:spPr bwMode="auto">
          <a:xfrm>
            <a:off x="2230764" y="2853613"/>
            <a:ext cx="4249738" cy="2664297"/>
          </a:xfrm>
          <a:prstGeom prst="noSmoking">
            <a:avLst>
              <a:gd name="adj" fmla="val 6942"/>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27" charset="0"/>
              <a:ea typeface="ＭＳ Ｐゴシック" pitchFamily="127" charset="-128"/>
            </a:endParaRPr>
          </a:p>
        </p:txBody>
      </p:sp>
    </p:spTree>
    <p:extLst>
      <p:ext uri="{BB962C8B-B14F-4D97-AF65-F5344CB8AC3E}">
        <p14:creationId xmlns:p14="http://schemas.microsoft.com/office/powerpoint/2010/main" val="135153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70F9E-BA83-007B-E681-687ED1A9CB3B}"/>
              </a:ext>
            </a:extLst>
          </p:cNvPr>
          <p:cNvSpPr>
            <a:spLocks noGrp="1"/>
          </p:cNvSpPr>
          <p:nvPr>
            <p:ph type="body" sz="quarter" idx="11"/>
          </p:nvPr>
        </p:nvSpPr>
        <p:spPr>
          <a:xfrm>
            <a:off x="611560" y="418338"/>
            <a:ext cx="8352928" cy="692590"/>
          </a:xfrm>
        </p:spPr>
        <p:txBody>
          <a:bodyPr/>
          <a:lstStyle/>
          <a:p>
            <a:pPr algn="ctr" eaLnBrk="0" fontAlgn="base" hangingPunct="0">
              <a:spcAft>
                <a:spcPct val="0"/>
              </a:spcAft>
            </a:pPr>
            <a:r>
              <a:rPr lang="en-ES" sz="4400" b="0" dirty="0">
                <a:solidFill>
                  <a:srgbClr val="3BACCF"/>
                </a:solidFill>
                <a:latin typeface="+mj-lt"/>
                <a:cs typeface="+mj-cs"/>
              </a:rPr>
              <a:t>What could this look like?</a:t>
            </a:r>
          </a:p>
        </p:txBody>
      </p:sp>
      <p:pic>
        <p:nvPicPr>
          <p:cNvPr id="2050" name="Picture 2" descr="Information 13 00481 g001">
            <a:extLst>
              <a:ext uri="{FF2B5EF4-FFF2-40B4-BE49-F238E27FC236}">
                <a16:creationId xmlns:a16="http://schemas.microsoft.com/office/drawing/2014/main" id="{D056F503-0467-D015-83F8-0973F9277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98" y="1082700"/>
            <a:ext cx="5670070" cy="45522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C94B31-BF93-E1FE-C3DD-6D258EA87CE1}"/>
              </a:ext>
            </a:extLst>
          </p:cNvPr>
          <p:cNvSpPr txBox="1"/>
          <p:nvPr/>
        </p:nvSpPr>
        <p:spPr>
          <a:xfrm>
            <a:off x="6300192" y="1149824"/>
            <a:ext cx="1728192" cy="2492990"/>
          </a:xfrm>
          <a:prstGeom prst="rect">
            <a:avLst/>
          </a:prstGeom>
          <a:noFill/>
        </p:spPr>
        <p:txBody>
          <a:bodyPr wrap="square" rtlCol="0">
            <a:spAutoFit/>
          </a:bodyPr>
          <a:lstStyle/>
          <a:p>
            <a:r>
              <a:rPr lang="en-ES" sz="1200" dirty="0"/>
              <a:t>Adapted from: </a:t>
            </a:r>
            <a:r>
              <a:rPr lang="en-GB" sz="1200" b="0" i="0" dirty="0">
                <a:solidFill>
                  <a:srgbClr val="222222"/>
                </a:solidFill>
                <a:effectLst/>
                <a:latin typeface="Helvetica Neue" panose="02000503000000020004" pitchFamily="2" charset="0"/>
              </a:rPr>
              <a:t>Jiang, </a:t>
            </a:r>
            <a:r>
              <a:rPr lang="en-GB" sz="1200" b="0" i="0" dirty="0" err="1">
                <a:solidFill>
                  <a:srgbClr val="222222"/>
                </a:solidFill>
                <a:effectLst/>
                <a:latin typeface="Helvetica Neue" panose="02000503000000020004" pitchFamily="2" charset="0"/>
              </a:rPr>
              <a:t>Yongbo</a:t>
            </a:r>
            <a:r>
              <a:rPr lang="en-GB" sz="1200" b="0" i="0" dirty="0">
                <a:solidFill>
                  <a:srgbClr val="222222"/>
                </a:solidFill>
                <a:effectLst/>
                <a:latin typeface="Helvetica Neue" panose="02000503000000020004" pitchFamily="2" charset="0"/>
              </a:rPr>
              <a:t>, Yuan Zhou, and Tao Feng. 2022. "A Blockchain-Based Secure Multi-Party Computation Scheme with Multi-Key Fully Homomorphic Proxy Re-Encryption" </a:t>
            </a:r>
            <a:r>
              <a:rPr lang="en-GB" sz="1200" b="0" i="1" dirty="0">
                <a:solidFill>
                  <a:srgbClr val="222222"/>
                </a:solidFill>
                <a:effectLst/>
                <a:latin typeface="Helvetica Neue" panose="02000503000000020004" pitchFamily="2" charset="0"/>
              </a:rPr>
              <a:t>Information</a:t>
            </a:r>
            <a:r>
              <a:rPr lang="en-GB" sz="1200" b="0" i="0" dirty="0">
                <a:solidFill>
                  <a:srgbClr val="222222"/>
                </a:solidFill>
                <a:effectLst/>
                <a:latin typeface="Helvetica Neue" panose="02000503000000020004" pitchFamily="2" charset="0"/>
              </a:rPr>
              <a:t> 13, no. 10: 481. https://</a:t>
            </a:r>
            <a:r>
              <a:rPr lang="en-GB" sz="1200" b="0" i="0" dirty="0" err="1">
                <a:solidFill>
                  <a:srgbClr val="222222"/>
                </a:solidFill>
                <a:effectLst/>
                <a:latin typeface="Helvetica Neue" panose="02000503000000020004" pitchFamily="2" charset="0"/>
              </a:rPr>
              <a:t>doi.org</a:t>
            </a:r>
            <a:r>
              <a:rPr lang="en-GB" sz="1200" b="0" i="0" dirty="0">
                <a:solidFill>
                  <a:srgbClr val="222222"/>
                </a:solidFill>
                <a:effectLst/>
                <a:latin typeface="Helvetica Neue" panose="02000503000000020004" pitchFamily="2" charset="0"/>
              </a:rPr>
              <a:t>/10.3390/info13100481</a:t>
            </a:r>
            <a:endParaRPr lang="en-ES" sz="1200" dirty="0"/>
          </a:p>
        </p:txBody>
      </p:sp>
      <p:pic>
        <p:nvPicPr>
          <p:cNvPr id="6" name="Picture 5" descr="A close-up of a logo&#10;&#10;Description automatically generated">
            <a:extLst>
              <a:ext uri="{FF2B5EF4-FFF2-40B4-BE49-F238E27FC236}">
                <a16:creationId xmlns:a16="http://schemas.microsoft.com/office/drawing/2014/main" id="{F5A70E79-E7E8-8F5F-09D5-51F32D6FDA1D}"/>
              </a:ext>
            </a:extLst>
          </p:cNvPr>
          <p:cNvPicPr>
            <a:picLocks noChangeAspect="1"/>
          </p:cNvPicPr>
          <p:nvPr/>
        </p:nvPicPr>
        <p:blipFill>
          <a:blip r:embed="rId4"/>
          <a:stretch>
            <a:fillRect/>
          </a:stretch>
        </p:blipFill>
        <p:spPr>
          <a:xfrm>
            <a:off x="414098" y="2629027"/>
            <a:ext cx="1915339" cy="63296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190CC71-7CCD-896C-5C2C-15C7C9DE81EB}"/>
              </a:ext>
            </a:extLst>
          </p:cNvPr>
          <p:cNvPicPr>
            <a:picLocks noChangeAspect="1"/>
          </p:cNvPicPr>
          <p:nvPr/>
        </p:nvPicPr>
        <p:blipFill>
          <a:blip r:embed="rId5"/>
          <a:stretch>
            <a:fillRect/>
          </a:stretch>
        </p:blipFill>
        <p:spPr>
          <a:xfrm>
            <a:off x="2843808" y="1425406"/>
            <a:ext cx="1512168" cy="1648118"/>
          </a:xfrm>
          <a:prstGeom prst="rect">
            <a:avLst/>
          </a:prstGeom>
          <a:ln w="25400">
            <a:solidFill>
              <a:schemeClr val="accent1"/>
            </a:solidFill>
          </a:ln>
        </p:spPr>
      </p:pic>
    </p:spTree>
    <p:extLst>
      <p:ext uri="{BB962C8B-B14F-4D97-AF65-F5344CB8AC3E}">
        <p14:creationId xmlns:p14="http://schemas.microsoft.com/office/powerpoint/2010/main" val="716087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67BB0-37A8-6E2E-0BEE-95271662757A}"/>
              </a:ext>
            </a:extLst>
          </p:cNvPr>
          <p:cNvSpPr>
            <a:spLocks noGrp="1"/>
          </p:cNvSpPr>
          <p:nvPr>
            <p:ph type="body" sz="quarter" idx="11"/>
          </p:nvPr>
        </p:nvSpPr>
        <p:spPr/>
        <p:txBody>
          <a:bodyPr/>
          <a:lstStyle/>
          <a:p>
            <a:r>
              <a:rPr lang="en-ES" sz="4400" b="0" cap="none" dirty="0">
                <a:solidFill>
                  <a:srgbClr val="3BACCF"/>
                </a:solidFill>
                <a:latin typeface="+mj-lt"/>
                <a:cs typeface="+mj-cs"/>
              </a:rPr>
              <a:t>Inter</a:t>
            </a:r>
            <a:r>
              <a:rPr lang="en-ES" sz="4400" b="0" dirty="0">
                <a:solidFill>
                  <a:srgbClr val="3BACCF"/>
                </a:solidFill>
                <a:latin typeface="+mj-lt"/>
                <a:cs typeface="+mj-cs"/>
              </a:rPr>
              <a:t>PARES ‘We_Can’!</a:t>
            </a:r>
          </a:p>
        </p:txBody>
      </p:sp>
      <p:sp>
        <p:nvSpPr>
          <p:cNvPr id="3" name="Text Placeholder 2">
            <a:extLst>
              <a:ext uri="{FF2B5EF4-FFF2-40B4-BE49-F238E27FC236}">
                <a16:creationId xmlns:a16="http://schemas.microsoft.com/office/drawing/2014/main" id="{58B6093C-94E0-F3D9-D068-9E21CF9D153C}"/>
              </a:ext>
            </a:extLst>
          </p:cNvPr>
          <p:cNvSpPr>
            <a:spLocks noGrp="1"/>
          </p:cNvSpPr>
          <p:nvPr>
            <p:ph type="body" sz="quarter" idx="13"/>
          </p:nvPr>
        </p:nvSpPr>
        <p:spPr>
          <a:xfrm>
            <a:off x="438954" y="1149824"/>
            <a:ext cx="8453526" cy="3672110"/>
          </a:xfrm>
        </p:spPr>
        <p:txBody>
          <a:bodyPr/>
          <a:lstStyle/>
          <a:p>
            <a:r>
              <a:rPr lang="en-ES" b="1" dirty="0">
                <a:solidFill>
                  <a:srgbClr val="92D050"/>
                </a:solidFill>
              </a:rPr>
              <a:t>Phase 1 (2024-2025)</a:t>
            </a:r>
          </a:p>
          <a:p>
            <a:r>
              <a:rPr lang="en-ES" dirty="0"/>
              <a:t>-discuss and finalize the solution requirements and architecture &amp; identify initial test data (e.g., newspaper holdings, X (formerly Twitter) holdings). </a:t>
            </a:r>
          </a:p>
          <a:p>
            <a:r>
              <a:rPr lang="en-ES" dirty="0"/>
              <a:t>-refactor the WB project and integrate it &amp; MyCNTRL code to meet initial distant reading requirements (e.g., for sentiment analysis)</a:t>
            </a:r>
          </a:p>
          <a:p>
            <a:r>
              <a:rPr lang="en-ES" dirty="0"/>
              <a:t>-implement with one strategic partner initially, wi</a:t>
            </a:r>
            <a:r>
              <a:rPr lang="en-GB" dirty="0" err="1"/>
              <a:t>th</a:t>
            </a:r>
            <a:r>
              <a:rPr lang="en-ES" dirty="0"/>
              <a:t> a view to scaling in Phase 2</a:t>
            </a:r>
          </a:p>
          <a:p>
            <a:r>
              <a:rPr lang="en-ES" b="1" dirty="0">
                <a:solidFill>
                  <a:srgbClr val="92D050"/>
                </a:solidFill>
              </a:rPr>
              <a:t>Phase 2 (2025-2026)</a:t>
            </a:r>
          </a:p>
          <a:p>
            <a:r>
              <a:rPr lang="en-ES" dirty="0"/>
              <a:t>-scale the solution to additional strategic partners</a:t>
            </a:r>
          </a:p>
          <a:p>
            <a:r>
              <a:rPr lang="en-ES" dirty="0"/>
              <a:t>-identify additional AI functionality to support distant reading</a:t>
            </a:r>
          </a:p>
          <a:p>
            <a:r>
              <a:rPr lang="en-ES" dirty="0"/>
              <a:t>-identify additional PETs &amp; other technical funcitonality </a:t>
            </a:r>
          </a:p>
          <a:p>
            <a:r>
              <a:rPr lang="en-ES" dirty="0"/>
              <a:t>-implement additional functionality into the solution</a:t>
            </a:r>
          </a:p>
          <a:p>
            <a:r>
              <a:rPr lang="en-ES" b="1" dirty="0">
                <a:solidFill>
                  <a:srgbClr val="92D050"/>
                </a:solidFill>
              </a:rPr>
              <a:t>Beyond</a:t>
            </a:r>
          </a:p>
          <a:p>
            <a:r>
              <a:rPr lang="en-ES" dirty="0"/>
              <a:t>-implement </a:t>
            </a:r>
            <a:r>
              <a:rPr lang="en-ES" dirty="0">
                <a:solidFill>
                  <a:srgbClr val="00B0F0"/>
                </a:solidFill>
              </a:rPr>
              <a:t>Decentralized Autonomous Organization </a:t>
            </a:r>
            <a:r>
              <a:rPr lang="en-ES" dirty="0"/>
              <a:t>to govern the shared infrastructure for participating archives &amp; return generated revenue to maintain infrastructure and benefit archives</a:t>
            </a:r>
          </a:p>
          <a:p>
            <a:endParaRPr lang="en-ES" dirty="0"/>
          </a:p>
        </p:txBody>
      </p:sp>
    </p:spTree>
    <p:extLst>
      <p:ext uri="{BB962C8B-B14F-4D97-AF65-F5344CB8AC3E}">
        <p14:creationId xmlns:p14="http://schemas.microsoft.com/office/powerpoint/2010/main" val="400603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A200-4809-59B0-8073-4C8A7B6D8E84}"/>
              </a:ext>
            </a:extLst>
          </p:cNvPr>
          <p:cNvSpPr>
            <a:spLocks noGrp="1"/>
          </p:cNvSpPr>
          <p:nvPr>
            <p:ph type="title"/>
          </p:nvPr>
        </p:nvSpPr>
        <p:spPr/>
        <p:txBody>
          <a:bodyPr/>
          <a:lstStyle/>
          <a:p>
            <a:r>
              <a:rPr lang="en-ES" dirty="0"/>
              <a:t>Questions &amp; Discussion</a:t>
            </a:r>
          </a:p>
        </p:txBody>
      </p:sp>
      <p:pic>
        <p:nvPicPr>
          <p:cNvPr id="8" name="Picture 7" descr="A close-up of a book&#10;&#10;Description automatically generated">
            <a:extLst>
              <a:ext uri="{FF2B5EF4-FFF2-40B4-BE49-F238E27FC236}">
                <a16:creationId xmlns:a16="http://schemas.microsoft.com/office/drawing/2014/main" id="{6F733B8E-24CA-7452-DF01-D1CB333FC61A}"/>
              </a:ext>
            </a:extLst>
          </p:cNvPr>
          <p:cNvPicPr>
            <a:picLocks noChangeAspect="1"/>
          </p:cNvPicPr>
          <p:nvPr/>
        </p:nvPicPr>
        <p:blipFill>
          <a:blip r:embed="rId2"/>
          <a:stretch>
            <a:fillRect/>
          </a:stretch>
        </p:blipFill>
        <p:spPr>
          <a:xfrm>
            <a:off x="685800" y="1489348"/>
            <a:ext cx="7772400" cy="2304348"/>
          </a:xfrm>
          <a:prstGeom prst="rect">
            <a:avLst/>
          </a:prstGeom>
        </p:spPr>
      </p:pic>
      <p:sp>
        <p:nvSpPr>
          <p:cNvPr id="9" name="TextBox 8">
            <a:extLst>
              <a:ext uri="{FF2B5EF4-FFF2-40B4-BE49-F238E27FC236}">
                <a16:creationId xmlns:a16="http://schemas.microsoft.com/office/drawing/2014/main" id="{D7B411FB-0B98-48F0-29EF-145396BE9CB3}"/>
              </a:ext>
            </a:extLst>
          </p:cNvPr>
          <p:cNvSpPr txBox="1"/>
          <p:nvPr/>
        </p:nvSpPr>
        <p:spPr>
          <a:xfrm>
            <a:off x="3131840" y="3721596"/>
            <a:ext cx="3528392" cy="1477328"/>
          </a:xfrm>
          <a:prstGeom prst="rect">
            <a:avLst/>
          </a:prstGeom>
          <a:noFill/>
        </p:spPr>
        <p:txBody>
          <a:bodyPr wrap="square" rtlCol="0">
            <a:spAutoFit/>
          </a:bodyPr>
          <a:lstStyle/>
          <a:p>
            <a:r>
              <a:rPr lang="en-ES" dirty="0"/>
              <a:t>Generated with DALL-E, using prompt “</a:t>
            </a:r>
            <a:r>
              <a:rPr lang="en-GB" dirty="0"/>
              <a:t>Picture of a computer with glasses reading a manuscript on Artificial Intelligence in the style of Gaudi”</a:t>
            </a:r>
            <a:endParaRPr lang="en-ES" dirty="0"/>
          </a:p>
        </p:txBody>
      </p:sp>
    </p:spTree>
    <p:extLst>
      <p:ext uri="{BB962C8B-B14F-4D97-AF65-F5344CB8AC3E}">
        <p14:creationId xmlns:p14="http://schemas.microsoft.com/office/powerpoint/2010/main" val="213041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6DEB46-EDD0-7956-9D34-590CD92D2963}"/>
              </a:ext>
            </a:extLst>
          </p:cNvPr>
          <p:cNvSpPr>
            <a:spLocks noGrp="1"/>
          </p:cNvSpPr>
          <p:nvPr>
            <p:ph type="title"/>
          </p:nvPr>
        </p:nvSpPr>
        <p:spPr>
          <a:xfrm>
            <a:off x="468313" y="217488"/>
            <a:ext cx="8229600" cy="952500"/>
          </a:xfrm>
        </p:spPr>
        <p:txBody>
          <a:bodyPr wrap="square" anchor="ctr">
            <a:normAutofit/>
          </a:bodyPr>
          <a:lstStyle/>
          <a:p>
            <a:r>
              <a:rPr lang="en-ES" dirty="0"/>
              <a:t>Motivation, cont’d </a:t>
            </a:r>
          </a:p>
        </p:txBody>
      </p:sp>
      <p:graphicFrame>
        <p:nvGraphicFramePr>
          <p:cNvPr id="7" name="Text Placeholder 4">
            <a:extLst>
              <a:ext uri="{FF2B5EF4-FFF2-40B4-BE49-F238E27FC236}">
                <a16:creationId xmlns:a16="http://schemas.microsoft.com/office/drawing/2014/main" id="{D2B39789-CCE6-2CD0-8B6F-2DEC3819B0C0}"/>
              </a:ext>
            </a:extLst>
          </p:cNvPr>
          <p:cNvGraphicFramePr/>
          <p:nvPr>
            <p:extLst>
              <p:ext uri="{D42A27DB-BD31-4B8C-83A1-F6EECF244321}">
                <p14:modId xmlns:p14="http://schemas.microsoft.com/office/powerpoint/2010/main" val="3339267712"/>
              </p:ext>
            </p:extLst>
          </p:nvPr>
        </p:nvGraphicFramePr>
        <p:xfrm>
          <a:off x="251520" y="1345332"/>
          <a:ext cx="446449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round building with a tower&#10;&#10;Description automatically generated with medium confidence">
            <a:extLst>
              <a:ext uri="{FF2B5EF4-FFF2-40B4-BE49-F238E27FC236}">
                <a16:creationId xmlns:a16="http://schemas.microsoft.com/office/drawing/2014/main" id="{00F97F27-BCD6-5246-E505-8299BADA397D}"/>
              </a:ext>
            </a:extLst>
          </p:cNvPr>
          <p:cNvPicPr>
            <a:picLocks noChangeAspect="1"/>
          </p:cNvPicPr>
          <p:nvPr/>
        </p:nvPicPr>
        <p:blipFill>
          <a:blip r:embed="rId7"/>
          <a:stretch>
            <a:fillRect/>
          </a:stretch>
        </p:blipFill>
        <p:spPr>
          <a:xfrm>
            <a:off x="4932040" y="1345332"/>
            <a:ext cx="3765873" cy="3312368"/>
          </a:xfrm>
          <a:prstGeom prst="rect">
            <a:avLst/>
          </a:prstGeom>
        </p:spPr>
      </p:pic>
    </p:spTree>
    <p:extLst>
      <p:ext uri="{BB962C8B-B14F-4D97-AF65-F5344CB8AC3E}">
        <p14:creationId xmlns:p14="http://schemas.microsoft.com/office/powerpoint/2010/main" val="188127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EC3B45-D156-4471-EF47-AAD91C632E13}"/>
              </a:ext>
            </a:extLst>
          </p:cNvPr>
          <p:cNvSpPr>
            <a:spLocks noGrp="1"/>
          </p:cNvSpPr>
          <p:nvPr>
            <p:ph type="title"/>
          </p:nvPr>
        </p:nvSpPr>
        <p:spPr>
          <a:xfrm>
            <a:off x="468313" y="217488"/>
            <a:ext cx="8229600" cy="952500"/>
          </a:xfrm>
        </p:spPr>
        <p:txBody>
          <a:bodyPr wrap="square" anchor="ctr">
            <a:normAutofit/>
          </a:bodyPr>
          <a:lstStyle/>
          <a:p>
            <a:r>
              <a:rPr lang="en-ES" dirty="0"/>
              <a:t>Key Insight</a:t>
            </a:r>
          </a:p>
        </p:txBody>
      </p:sp>
      <p:sp>
        <p:nvSpPr>
          <p:cNvPr id="3" name="Text Placeholder 2">
            <a:extLst>
              <a:ext uri="{FF2B5EF4-FFF2-40B4-BE49-F238E27FC236}">
                <a16:creationId xmlns:a16="http://schemas.microsoft.com/office/drawing/2014/main" id="{AA6B4F1E-D9DC-6614-A8D0-1CED6F821B3E}"/>
              </a:ext>
            </a:extLst>
          </p:cNvPr>
          <p:cNvSpPr>
            <a:spLocks noGrp="1"/>
          </p:cNvSpPr>
          <p:nvPr>
            <p:ph sz="half" idx="1"/>
          </p:nvPr>
        </p:nvSpPr>
        <p:spPr>
          <a:xfrm>
            <a:off x="468313" y="1357315"/>
            <a:ext cx="4038600" cy="3771636"/>
          </a:xfrm>
        </p:spPr>
        <p:txBody>
          <a:bodyPr wrap="square" anchor="t">
            <a:normAutofit fontScale="92500" lnSpcReduction="10000"/>
            <a:scene3d>
              <a:camera prst="orthographicFront">
                <a:rot lat="0" lon="0" rev="0"/>
              </a:camera>
              <a:lightRig rig="threePt" dir="t"/>
            </a:scene3d>
          </a:bodyPr>
          <a:lstStyle/>
          <a:p>
            <a:pPr>
              <a:lnSpc>
                <a:spcPct val="90000"/>
              </a:lnSpc>
            </a:pPr>
            <a:endParaRPr lang="en-ES" sz="2400" kern="1200" dirty="0"/>
          </a:p>
          <a:p>
            <a:pPr>
              <a:lnSpc>
                <a:spcPct val="90000"/>
              </a:lnSpc>
            </a:pPr>
            <a:endParaRPr lang="en-ES" sz="2400" kern="1200" dirty="0"/>
          </a:p>
          <a:p>
            <a:pPr marL="0" indent="0">
              <a:lnSpc>
                <a:spcPct val="90000"/>
              </a:lnSpc>
              <a:buNone/>
            </a:pPr>
            <a:r>
              <a:rPr lang="en-ES" sz="3200" kern="1200" dirty="0"/>
              <a:t>Instead of assuming that PII and other restricted records are the exception in archives, should we </a:t>
            </a:r>
            <a:r>
              <a:rPr lang="en-ES" sz="3200" b="1" kern="1200" dirty="0">
                <a:solidFill>
                  <a:srgbClr val="00B0F0"/>
                </a:solidFill>
              </a:rPr>
              <a:t>flip</a:t>
            </a:r>
            <a:r>
              <a:rPr lang="en-ES" sz="3200" kern="1200" dirty="0"/>
              <a:t> our perspective and assume that all records are restricted?</a:t>
            </a:r>
          </a:p>
        </p:txBody>
      </p:sp>
      <p:pic>
        <p:nvPicPr>
          <p:cNvPr id="1026" name="Picture 2" descr="A Short Note on Optical Illusions">
            <a:extLst>
              <a:ext uri="{FF2B5EF4-FFF2-40B4-BE49-F238E27FC236}">
                <a16:creationId xmlns:a16="http://schemas.microsoft.com/office/drawing/2014/main" id="{0378EC10-6B08-BB3A-0B4D-1D58AEC50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87" r="1" b="14067"/>
          <a:stretch/>
        </p:blipFill>
        <p:spPr bwMode="auto">
          <a:xfrm>
            <a:off x="4659313" y="1357315"/>
            <a:ext cx="4038600" cy="377163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6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8A20B0-CB1C-19D3-0E90-5AE83DA1E7CA}"/>
              </a:ext>
            </a:extLst>
          </p:cNvPr>
          <p:cNvSpPr>
            <a:spLocks noGrp="1"/>
          </p:cNvSpPr>
          <p:nvPr>
            <p:ph type="body" sz="quarter" idx="11"/>
          </p:nvPr>
        </p:nvSpPr>
        <p:spPr/>
        <p:txBody>
          <a:bodyPr/>
          <a:lstStyle/>
          <a:p>
            <a:pPr algn="ctr" eaLnBrk="0" fontAlgn="base" hangingPunct="0">
              <a:spcAft>
                <a:spcPct val="0"/>
              </a:spcAft>
            </a:pPr>
            <a:r>
              <a:rPr lang="en-GB" sz="4400" b="0" dirty="0">
                <a:solidFill>
                  <a:srgbClr val="3BACCF"/>
                </a:solidFill>
                <a:latin typeface="+mj-lt"/>
                <a:cs typeface="+mj-cs"/>
              </a:rPr>
              <a:t>O</a:t>
            </a:r>
            <a:r>
              <a:rPr lang="en-ES" sz="4400" b="0" dirty="0">
                <a:solidFill>
                  <a:srgbClr val="3BACCF"/>
                </a:solidFill>
                <a:latin typeface="+mj-lt"/>
                <a:cs typeface="+mj-cs"/>
              </a:rPr>
              <a:t>pportunity #1</a:t>
            </a:r>
            <a:r>
              <a:rPr lang="en-ES" sz="4400" dirty="0">
                <a:solidFill>
                  <a:srgbClr val="3BACCF"/>
                </a:solidFill>
                <a:latin typeface="+mj-lt"/>
                <a:cs typeface="+mj-cs"/>
              </a:rPr>
              <a:t> </a:t>
            </a:r>
          </a:p>
        </p:txBody>
      </p:sp>
      <p:pic>
        <p:nvPicPr>
          <p:cNvPr id="5" name="Picture 4" descr="A white puppy with its tongue out&#10;&#10;Description automatically generated with low confidence">
            <a:extLst>
              <a:ext uri="{FF2B5EF4-FFF2-40B4-BE49-F238E27FC236}">
                <a16:creationId xmlns:a16="http://schemas.microsoft.com/office/drawing/2014/main" id="{9657BDDC-F1B0-F070-39FA-1FE15F7EF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66933"/>
            <a:ext cx="33607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EC15594D-E493-A322-B706-990CD786A355}"/>
              </a:ext>
            </a:extLst>
          </p:cNvPr>
          <p:cNvSpPr txBox="1">
            <a:spLocks noChangeArrowheads="1"/>
          </p:cNvSpPr>
          <p:nvPr/>
        </p:nvSpPr>
        <p:spPr bwMode="auto">
          <a:xfrm>
            <a:off x="826567" y="2049520"/>
            <a:ext cx="25923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D2008"/>
                </a:solidFill>
                <a:latin typeface="Tahoma" panose="020B0604030504040204" pitchFamily="34" charset="0"/>
                <a:ea typeface="ＭＳ Ｐゴシック" panose="020B0600070205080204" pitchFamily="34" charset="-128"/>
              </a:defRPr>
            </a:lvl1pPr>
            <a:lvl2pPr marL="742950" indent="-285750">
              <a:spcBef>
                <a:spcPct val="20000"/>
              </a:spcBef>
              <a:buChar char="–"/>
              <a:defRPr sz="2800">
                <a:solidFill>
                  <a:srgbClr val="3D2008"/>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rgbClr val="3D2008"/>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4pPr>
            <a:lvl5pPr marL="20574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9pPr>
          </a:lstStyle>
          <a:p>
            <a:pPr>
              <a:spcBef>
                <a:spcPct val="0"/>
              </a:spcBef>
              <a:buFontTx/>
              <a:buNone/>
            </a:pPr>
            <a:r>
              <a:rPr lang="en-US" altLang="en-US" sz="8000" dirty="0">
                <a:cs typeface="Tahoma" panose="020B0604030504040204" pitchFamily="34" charset="0"/>
              </a:rPr>
              <a:t>PETS</a:t>
            </a:r>
          </a:p>
        </p:txBody>
      </p:sp>
      <p:sp>
        <p:nvSpPr>
          <p:cNvPr id="8" name="TextBox 9">
            <a:extLst>
              <a:ext uri="{FF2B5EF4-FFF2-40B4-BE49-F238E27FC236}">
                <a16:creationId xmlns:a16="http://schemas.microsoft.com/office/drawing/2014/main" id="{99EFC016-AEAB-9139-28AC-19AE52B2C190}"/>
              </a:ext>
            </a:extLst>
          </p:cNvPr>
          <p:cNvSpPr txBox="1">
            <a:spLocks noChangeArrowheads="1"/>
          </p:cNvSpPr>
          <p:nvPr/>
        </p:nvSpPr>
        <p:spPr bwMode="auto">
          <a:xfrm>
            <a:off x="899592" y="5002270"/>
            <a:ext cx="6408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D2008"/>
                </a:solidFill>
                <a:latin typeface="Tahoma" panose="020B0604030504040204" pitchFamily="34" charset="0"/>
                <a:ea typeface="ＭＳ Ｐゴシック" panose="020B0600070205080204" pitchFamily="34" charset="-128"/>
              </a:defRPr>
            </a:lvl1pPr>
            <a:lvl2pPr marL="742950" indent="-285750">
              <a:spcBef>
                <a:spcPct val="20000"/>
              </a:spcBef>
              <a:buChar char="–"/>
              <a:defRPr sz="2800">
                <a:solidFill>
                  <a:srgbClr val="3D2008"/>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rgbClr val="3D2008"/>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4pPr>
            <a:lvl5pPr marL="20574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9pPr>
          </a:lstStyle>
          <a:p>
            <a:pPr>
              <a:spcBef>
                <a:spcPct val="0"/>
              </a:spcBef>
              <a:buFontTx/>
              <a:buNone/>
            </a:pPr>
            <a:r>
              <a:rPr lang="en-US" altLang="en-US" sz="2400">
                <a:solidFill>
                  <a:schemeClr val="tx1"/>
                </a:solidFill>
                <a:cs typeface="Tahoma" panose="020B0604030504040204" pitchFamily="34" charset="0"/>
              </a:rPr>
              <a:t>PETS = Privacy Enhancing Technologies</a:t>
            </a:r>
          </a:p>
        </p:txBody>
      </p:sp>
    </p:spTree>
    <p:extLst>
      <p:ext uri="{BB962C8B-B14F-4D97-AF65-F5344CB8AC3E}">
        <p14:creationId xmlns:p14="http://schemas.microsoft.com/office/powerpoint/2010/main" val="312721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8A20B0-CB1C-19D3-0E90-5AE83DA1E7CA}"/>
              </a:ext>
            </a:extLst>
          </p:cNvPr>
          <p:cNvSpPr>
            <a:spLocks noGrp="1"/>
          </p:cNvSpPr>
          <p:nvPr>
            <p:ph type="body" sz="quarter" idx="11"/>
          </p:nvPr>
        </p:nvSpPr>
        <p:spPr/>
        <p:txBody>
          <a:bodyPr/>
          <a:lstStyle/>
          <a:p>
            <a:pPr algn="ctr" eaLnBrk="0" fontAlgn="base" hangingPunct="0">
              <a:spcAft>
                <a:spcPct val="0"/>
              </a:spcAft>
            </a:pPr>
            <a:r>
              <a:rPr lang="en-GB" sz="4400" b="0" dirty="0">
                <a:solidFill>
                  <a:srgbClr val="3BACCF"/>
                </a:solidFill>
                <a:latin typeface="+mj-lt"/>
                <a:cs typeface="+mj-cs"/>
              </a:rPr>
              <a:t>O</a:t>
            </a:r>
            <a:r>
              <a:rPr lang="en-ES" sz="4400" b="0" dirty="0">
                <a:solidFill>
                  <a:srgbClr val="3BACCF"/>
                </a:solidFill>
                <a:latin typeface="+mj-lt"/>
                <a:cs typeface="+mj-cs"/>
              </a:rPr>
              <a:t>pportunity #1, cont’d</a:t>
            </a:r>
            <a:r>
              <a:rPr lang="en-ES" sz="4400" dirty="0">
                <a:solidFill>
                  <a:srgbClr val="3BACCF"/>
                </a:solidFill>
                <a:latin typeface="+mj-lt"/>
                <a:cs typeface="+mj-cs"/>
              </a:rPr>
              <a:t> </a:t>
            </a:r>
          </a:p>
        </p:txBody>
      </p:sp>
      <p:pic>
        <p:nvPicPr>
          <p:cNvPr id="5" name="Picture 4" descr="A white puppy with its tongue out&#10;&#10;Description automatically generated with low confidence">
            <a:extLst>
              <a:ext uri="{FF2B5EF4-FFF2-40B4-BE49-F238E27FC236}">
                <a16:creationId xmlns:a16="http://schemas.microsoft.com/office/drawing/2014/main" id="{9657BDDC-F1B0-F070-39FA-1FE15F7EF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66933"/>
            <a:ext cx="33607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EC15594D-E493-A322-B706-990CD786A355}"/>
              </a:ext>
            </a:extLst>
          </p:cNvPr>
          <p:cNvSpPr txBox="1">
            <a:spLocks noChangeArrowheads="1"/>
          </p:cNvSpPr>
          <p:nvPr/>
        </p:nvSpPr>
        <p:spPr bwMode="auto">
          <a:xfrm>
            <a:off x="826567" y="2049520"/>
            <a:ext cx="25923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D2008"/>
                </a:solidFill>
                <a:latin typeface="Tahoma" panose="020B0604030504040204" pitchFamily="34" charset="0"/>
                <a:ea typeface="ＭＳ Ｐゴシック" panose="020B0600070205080204" pitchFamily="34" charset="-128"/>
              </a:defRPr>
            </a:lvl1pPr>
            <a:lvl2pPr marL="742950" indent="-285750">
              <a:spcBef>
                <a:spcPct val="20000"/>
              </a:spcBef>
              <a:buChar char="–"/>
              <a:defRPr sz="2800">
                <a:solidFill>
                  <a:srgbClr val="3D2008"/>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rgbClr val="3D2008"/>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4pPr>
            <a:lvl5pPr marL="20574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9pPr>
          </a:lstStyle>
          <a:p>
            <a:pPr>
              <a:spcBef>
                <a:spcPct val="0"/>
              </a:spcBef>
              <a:buFontTx/>
              <a:buNone/>
            </a:pPr>
            <a:r>
              <a:rPr lang="en-US" altLang="en-US" sz="8000" dirty="0">
                <a:cs typeface="Tahoma" panose="020B0604030504040204" pitchFamily="34" charset="0"/>
              </a:rPr>
              <a:t>PETS</a:t>
            </a:r>
          </a:p>
        </p:txBody>
      </p:sp>
      <p:sp>
        <p:nvSpPr>
          <p:cNvPr id="8" name="TextBox 9">
            <a:extLst>
              <a:ext uri="{FF2B5EF4-FFF2-40B4-BE49-F238E27FC236}">
                <a16:creationId xmlns:a16="http://schemas.microsoft.com/office/drawing/2014/main" id="{99EFC016-AEAB-9139-28AC-19AE52B2C190}"/>
              </a:ext>
            </a:extLst>
          </p:cNvPr>
          <p:cNvSpPr txBox="1">
            <a:spLocks noChangeArrowheads="1"/>
          </p:cNvSpPr>
          <p:nvPr/>
        </p:nvSpPr>
        <p:spPr bwMode="auto">
          <a:xfrm>
            <a:off x="899592" y="5002270"/>
            <a:ext cx="6408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D2008"/>
                </a:solidFill>
                <a:latin typeface="Tahoma" panose="020B0604030504040204" pitchFamily="34" charset="0"/>
                <a:ea typeface="ＭＳ Ｐゴシック" panose="020B0600070205080204" pitchFamily="34" charset="-128"/>
              </a:defRPr>
            </a:lvl1pPr>
            <a:lvl2pPr marL="742950" indent="-285750">
              <a:spcBef>
                <a:spcPct val="20000"/>
              </a:spcBef>
              <a:buChar char="–"/>
              <a:defRPr sz="2800">
                <a:solidFill>
                  <a:srgbClr val="3D2008"/>
                </a:solidFill>
                <a:latin typeface="Tahoma" panose="020B0604030504040204" pitchFamily="34" charset="0"/>
                <a:ea typeface="ＭＳ Ｐゴシック" panose="020B0600070205080204" pitchFamily="34" charset="-128"/>
              </a:defRPr>
            </a:lvl2pPr>
            <a:lvl3pPr marL="1143000" indent="-228600">
              <a:spcBef>
                <a:spcPct val="20000"/>
              </a:spcBef>
              <a:buChar char="•"/>
              <a:defRPr sz="2400">
                <a:solidFill>
                  <a:srgbClr val="3D2008"/>
                </a:solidFill>
                <a:latin typeface="Tahoma" panose="020B0604030504040204" pitchFamily="34" charset="0"/>
                <a:ea typeface="ＭＳ Ｐゴシック" panose="020B0600070205080204" pitchFamily="34" charset="-128"/>
              </a:defRPr>
            </a:lvl3pPr>
            <a:lvl4pPr marL="16002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4pPr>
            <a:lvl5pPr marL="2057400" indent="-228600">
              <a:spcBef>
                <a:spcPct val="20000"/>
              </a:spcBef>
              <a:buChar char="»"/>
              <a:defRPr sz="2000">
                <a:solidFill>
                  <a:srgbClr val="3D2008"/>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D2008"/>
                </a:solidFill>
                <a:latin typeface="Tahoma" panose="020B0604030504040204" pitchFamily="34" charset="0"/>
                <a:ea typeface="ＭＳ Ｐゴシック" panose="020B0600070205080204" pitchFamily="34" charset="-128"/>
              </a:defRPr>
            </a:lvl9pPr>
          </a:lstStyle>
          <a:p>
            <a:pPr>
              <a:spcBef>
                <a:spcPct val="0"/>
              </a:spcBef>
              <a:buFontTx/>
              <a:buNone/>
            </a:pPr>
            <a:r>
              <a:rPr lang="en-US" altLang="en-US" sz="2400">
                <a:solidFill>
                  <a:schemeClr val="tx1"/>
                </a:solidFill>
                <a:cs typeface="Tahoma" panose="020B0604030504040204" pitchFamily="34" charset="0"/>
              </a:rPr>
              <a:t>PETS = Privacy Enhancing Technologies</a:t>
            </a:r>
          </a:p>
        </p:txBody>
      </p:sp>
      <p:sp>
        <p:nvSpPr>
          <p:cNvPr id="3" name="&quot;Not Allowed&quot; Symbol 7">
            <a:extLst>
              <a:ext uri="{FF2B5EF4-FFF2-40B4-BE49-F238E27FC236}">
                <a16:creationId xmlns:a16="http://schemas.microsoft.com/office/drawing/2014/main" id="{13DA1497-8213-CA54-6978-4A423B69F2B6}"/>
              </a:ext>
            </a:extLst>
          </p:cNvPr>
          <p:cNvSpPr/>
          <p:nvPr/>
        </p:nvSpPr>
        <p:spPr bwMode="auto">
          <a:xfrm>
            <a:off x="3635375" y="1345333"/>
            <a:ext cx="4249738" cy="3384376"/>
          </a:xfrm>
          <a:prstGeom prst="noSmoking">
            <a:avLst>
              <a:gd name="adj" fmla="val 6942"/>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27" charset="0"/>
              <a:ea typeface="ＭＳ Ｐゴシック" pitchFamily="127" charset="-128"/>
            </a:endParaRPr>
          </a:p>
        </p:txBody>
      </p:sp>
    </p:spTree>
    <p:extLst>
      <p:ext uri="{BB962C8B-B14F-4D97-AF65-F5344CB8AC3E}">
        <p14:creationId xmlns:p14="http://schemas.microsoft.com/office/powerpoint/2010/main" val="250072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8A20B0-CB1C-19D3-0E90-5AE83DA1E7CA}"/>
              </a:ext>
            </a:extLst>
          </p:cNvPr>
          <p:cNvSpPr>
            <a:spLocks noGrp="1"/>
          </p:cNvSpPr>
          <p:nvPr>
            <p:ph type="body" sz="quarter" idx="11"/>
          </p:nvPr>
        </p:nvSpPr>
        <p:spPr/>
        <p:txBody>
          <a:bodyPr/>
          <a:lstStyle/>
          <a:p>
            <a:pPr algn="ctr" eaLnBrk="0" fontAlgn="base" hangingPunct="0">
              <a:spcAft>
                <a:spcPct val="0"/>
              </a:spcAft>
            </a:pPr>
            <a:r>
              <a:rPr lang="en-GB" sz="4400" b="0" dirty="0">
                <a:solidFill>
                  <a:srgbClr val="3BACCF"/>
                </a:solidFill>
                <a:latin typeface="+mj-lt"/>
                <a:cs typeface="+mj-cs"/>
              </a:rPr>
              <a:t>O</a:t>
            </a:r>
            <a:r>
              <a:rPr lang="en-ES" sz="4400" b="0" dirty="0">
                <a:solidFill>
                  <a:srgbClr val="3BACCF"/>
                </a:solidFill>
                <a:latin typeface="+mj-lt"/>
                <a:cs typeface="+mj-cs"/>
              </a:rPr>
              <a:t>pportunity #1, cont’d</a:t>
            </a:r>
            <a:r>
              <a:rPr lang="en-ES" sz="4400" dirty="0">
                <a:solidFill>
                  <a:srgbClr val="3BACCF"/>
                </a:solidFill>
                <a:latin typeface="+mj-lt"/>
                <a:cs typeface="+mj-cs"/>
              </a:rPr>
              <a:t> </a:t>
            </a:r>
          </a:p>
        </p:txBody>
      </p:sp>
      <p:sp>
        <p:nvSpPr>
          <p:cNvPr id="3" name="Text Placeholder 2">
            <a:extLst>
              <a:ext uri="{FF2B5EF4-FFF2-40B4-BE49-F238E27FC236}">
                <a16:creationId xmlns:a16="http://schemas.microsoft.com/office/drawing/2014/main" id="{502FA3EA-92D2-093E-D703-0EE85A663225}"/>
              </a:ext>
            </a:extLst>
          </p:cNvPr>
          <p:cNvSpPr>
            <a:spLocks noGrp="1"/>
          </p:cNvSpPr>
          <p:nvPr>
            <p:ph type="body" sz="quarter" idx="13"/>
          </p:nvPr>
        </p:nvSpPr>
        <p:spPr>
          <a:xfrm>
            <a:off x="438954" y="1417638"/>
            <a:ext cx="2990046" cy="3672110"/>
          </a:xfrm>
        </p:spPr>
        <p:txBody>
          <a:bodyPr/>
          <a:lstStyle/>
          <a:p>
            <a:r>
              <a:rPr lang="en-ES" sz="2400" kern="1200" dirty="0">
                <a:solidFill>
                  <a:srgbClr val="00B0F0"/>
                </a:solidFill>
              </a:rPr>
              <a:t>Privacy enhancing technologies:</a:t>
            </a:r>
          </a:p>
          <a:p>
            <a:pPr marL="285750" indent="-285750">
              <a:buFont typeface="Wingdings" pitchFamily="2" charset="2"/>
              <a:buChar char="Ø"/>
            </a:pPr>
            <a:r>
              <a:rPr lang="en-GB" sz="1600" kern="1200" dirty="0"/>
              <a:t>An emerging class of</a:t>
            </a:r>
          </a:p>
          <a:p>
            <a:r>
              <a:rPr lang="en-GB" sz="1600" kern="1200" dirty="0"/>
              <a:t>technologies and methods meant to </a:t>
            </a:r>
            <a:r>
              <a:rPr lang="en-GB" sz="1600" kern="1200" dirty="0">
                <a:solidFill>
                  <a:srgbClr val="92D050"/>
                </a:solidFill>
              </a:rPr>
              <a:t>“harness the power of data in a manner that protects privacy and intellectual</a:t>
            </a:r>
          </a:p>
          <a:p>
            <a:r>
              <a:rPr lang="en-GB" sz="1600" kern="1200" dirty="0">
                <a:solidFill>
                  <a:srgbClr val="92D050"/>
                </a:solidFill>
              </a:rPr>
              <a:t>property, enabling cross-border and cross-sector collaboration to solve shared challenges” </a:t>
            </a:r>
          </a:p>
          <a:p>
            <a:r>
              <a:rPr lang="en-GB" sz="1000" kern="1200" dirty="0"/>
              <a:t>The White House. 2021. US and UK to Partner on Prize Challenges to Advance Privacy-Enhancing Technologies.</a:t>
            </a:r>
            <a:endParaRPr lang="en-ES" sz="1000" kern="1200" dirty="0"/>
          </a:p>
          <a:p>
            <a:pPr marL="342900" indent="-342900">
              <a:buFont typeface="Wingdings" pitchFamily="2" charset="2"/>
              <a:buChar char="§"/>
            </a:pPr>
            <a:endParaRPr lang="en-ES" sz="2400" kern="1200" dirty="0"/>
          </a:p>
        </p:txBody>
      </p:sp>
      <p:pic>
        <p:nvPicPr>
          <p:cNvPr id="6" name="Picture 5" descr="A document with text on it&#10;&#10;Description automatically generated">
            <a:extLst>
              <a:ext uri="{FF2B5EF4-FFF2-40B4-BE49-F238E27FC236}">
                <a16:creationId xmlns:a16="http://schemas.microsoft.com/office/drawing/2014/main" id="{018BD32E-41AB-4126-748B-776687802549}"/>
              </a:ext>
            </a:extLst>
          </p:cNvPr>
          <p:cNvPicPr>
            <a:picLocks noChangeAspect="1"/>
          </p:cNvPicPr>
          <p:nvPr/>
        </p:nvPicPr>
        <p:blipFill>
          <a:blip r:embed="rId2"/>
          <a:stretch>
            <a:fillRect/>
          </a:stretch>
        </p:blipFill>
        <p:spPr>
          <a:xfrm>
            <a:off x="3635895" y="1149824"/>
            <a:ext cx="4491271" cy="3629072"/>
          </a:xfrm>
          <a:prstGeom prst="rect">
            <a:avLst/>
          </a:prstGeom>
          <a:ln w="25400">
            <a:solidFill>
              <a:schemeClr val="accent1"/>
            </a:solidFill>
          </a:ln>
        </p:spPr>
      </p:pic>
    </p:spTree>
    <p:extLst>
      <p:ext uri="{BB962C8B-B14F-4D97-AF65-F5344CB8AC3E}">
        <p14:creationId xmlns:p14="http://schemas.microsoft.com/office/powerpoint/2010/main" val="381088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4390C01-2BEA-42AF-6CCA-041E42317BE4}"/>
              </a:ext>
            </a:extLst>
          </p:cNvPr>
          <p:cNvSpPr>
            <a:spLocks noGrp="1" noChangeArrowheads="1"/>
          </p:cNvSpPr>
          <p:nvPr>
            <p:ph type="title"/>
          </p:nvPr>
        </p:nvSpPr>
        <p:spPr/>
        <p:txBody>
          <a:bodyPr/>
          <a:lstStyle/>
          <a:p>
            <a:r>
              <a:rPr lang="en-US" altLang="en-US"/>
              <a:t>Homomorphic Encryption (HE)</a:t>
            </a:r>
          </a:p>
        </p:txBody>
      </p:sp>
      <p:sp>
        <p:nvSpPr>
          <p:cNvPr id="40963" name="Content Placeholder 2">
            <a:extLst>
              <a:ext uri="{FF2B5EF4-FFF2-40B4-BE49-F238E27FC236}">
                <a16:creationId xmlns:a16="http://schemas.microsoft.com/office/drawing/2014/main" id="{AE4AA7DA-1FCA-2277-5359-6E1256FB9D96}"/>
              </a:ext>
            </a:extLst>
          </p:cNvPr>
          <p:cNvSpPr>
            <a:spLocks noGrp="1" noChangeArrowheads="1"/>
          </p:cNvSpPr>
          <p:nvPr>
            <p:ph idx="1"/>
          </p:nvPr>
        </p:nvSpPr>
        <p:spPr>
          <a:xfrm>
            <a:off x="762000" y="1033728"/>
            <a:ext cx="7047178" cy="3429000"/>
          </a:xfrm>
        </p:spPr>
        <p:txBody>
          <a:bodyPr/>
          <a:lstStyle/>
          <a:p>
            <a:r>
              <a:rPr lang="en-US" altLang="en-US" sz="2500" dirty="0">
                <a:latin typeface="Tahoma"/>
              </a:rPr>
              <a:t>Encryption method that allows for computable functions over encrypted data without altering data’s form or characteristics </a:t>
            </a:r>
            <a:endParaRPr lang="en-US" altLang="en-US" sz="2500" dirty="0"/>
          </a:p>
          <a:p>
            <a:r>
              <a:rPr lang="en-US" altLang="en-US" sz="2500" dirty="0">
                <a:latin typeface="Tahoma"/>
              </a:rPr>
              <a:t>Partially, Somewhat and Fully HE</a:t>
            </a:r>
          </a:p>
          <a:p>
            <a:r>
              <a:rPr lang="en-US" altLang="en-US" sz="2500" dirty="0">
                <a:latin typeface="Tahoma"/>
              </a:rPr>
              <a:t>First Fully Homomorphic Scheme introduced in 2009 </a:t>
            </a:r>
            <a:endParaRPr lang="en-US" altLang="en-US" sz="2500" dirty="0"/>
          </a:p>
          <a:p>
            <a:r>
              <a:rPr lang="en-US" altLang="en-US" sz="2500" dirty="0">
                <a:latin typeface="Tahoma"/>
              </a:rPr>
              <a:t>Can be used to encrypt something like sensitive medical data and then used to train a ML model</a:t>
            </a:r>
          </a:p>
          <a:p>
            <a:r>
              <a:rPr lang="en-US" altLang="en-US" sz="2500" dirty="0">
                <a:latin typeface="Tahoma"/>
              </a:rPr>
              <a:t>Importantly, because it uses Lattice mathematics it is considered quantum-safe</a:t>
            </a:r>
            <a:endParaRPr lang="en-US" altLang="en-US"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06E65C3-B3EB-F38D-00B2-9375073B9697}"/>
              </a:ext>
            </a:extLst>
          </p:cNvPr>
          <p:cNvSpPr>
            <a:spLocks noGrp="1" noChangeArrowheads="1"/>
          </p:cNvSpPr>
          <p:nvPr>
            <p:ph type="title"/>
          </p:nvPr>
        </p:nvSpPr>
        <p:spPr>
          <a:xfrm>
            <a:off x="762000" y="216958"/>
            <a:ext cx="7350125" cy="952500"/>
          </a:xfrm>
        </p:spPr>
        <p:txBody>
          <a:bodyPr/>
          <a:lstStyle/>
          <a:p>
            <a:r>
              <a:rPr lang="en-US" altLang="en-US" sz="3333"/>
              <a:t>Trusted Execution Environment (TEE)</a:t>
            </a:r>
          </a:p>
        </p:txBody>
      </p:sp>
      <p:sp>
        <p:nvSpPr>
          <p:cNvPr id="43011" name="Content Placeholder 2">
            <a:extLst>
              <a:ext uri="{FF2B5EF4-FFF2-40B4-BE49-F238E27FC236}">
                <a16:creationId xmlns:a16="http://schemas.microsoft.com/office/drawing/2014/main" id="{44A1519A-3CDE-E2EB-A165-69028E04FCE1}"/>
              </a:ext>
            </a:extLst>
          </p:cNvPr>
          <p:cNvSpPr>
            <a:spLocks noGrp="1" noChangeArrowheads="1"/>
          </p:cNvSpPr>
          <p:nvPr>
            <p:ph idx="1"/>
          </p:nvPr>
        </p:nvSpPr>
        <p:spPr>
          <a:xfrm>
            <a:off x="762000" y="1177396"/>
            <a:ext cx="7047178" cy="4209521"/>
          </a:xfrm>
        </p:spPr>
        <p:txBody>
          <a:bodyPr/>
          <a:lstStyle/>
          <a:p>
            <a:r>
              <a:rPr lang="en-US" altLang="en-US" sz="2500">
                <a:latin typeface="Tahoma"/>
              </a:rPr>
              <a:t>Function by creating a trusted processing enclave within a computer–protects data in use within the TEE</a:t>
            </a:r>
          </a:p>
          <a:p>
            <a:r>
              <a:rPr lang="en-US" altLang="en-US" sz="2500">
                <a:latin typeface="Tahoma"/>
              </a:rPr>
              <a:t>Most Common model: Intel’s SGX, some by other hardware manufacturers like AMD</a:t>
            </a:r>
          </a:p>
          <a:p>
            <a:r>
              <a:rPr lang="en-US" altLang="en-US" sz="2500">
                <a:latin typeface="Tahoma"/>
              </a:rPr>
              <a:t>Vulnerable to side channel attacks, difficult to predict and prevention focused on known attacks</a:t>
            </a:r>
          </a:p>
          <a:p>
            <a:r>
              <a:rPr lang="en-US" altLang="en-US" sz="2500">
                <a:latin typeface="Tahoma"/>
              </a:rPr>
              <a:t>Typically paired with other PETS </a:t>
            </a:r>
          </a:p>
        </p:txBody>
      </p:sp>
    </p:spTree>
  </p:cSld>
  <p:clrMapOvr>
    <a:masterClrMapping/>
  </p:clrMapOvr>
</p:sld>
</file>

<file path=ppt/theme/theme1.xml><?xml version="1.0" encoding="utf-8"?>
<a:theme xmlns:a="http://schemas.openxmlformats.org/drawingml/2006/main" name="Master Green">
  <a:themeElements>
    <a:clrScheme name="Master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Gree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Blue">
  <a:themeElements>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Blu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Blue">
  <a:themeElements>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Blu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4576</TotalTime>
  <Words>2157</Words>
  <Application>Microsoft Macintosh PowerPoint</Application>
  <PresentationFormat>On-screen Show (16:10)</PresentationFormat>
  <Paragraphs>161</Paragraphs>
  <Slides>24</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Avenir Book</vt:lpstr>
      <vt:lpstr>Calibri</vt:lpstr>
      <vt:lpstr>Helvetica Neue</vt:lpstr>
      <vt:lpstr>Tahoma</vt:lpstr>
      <vt:lpstr>WhitneyHTF-Bold</vt:lpstr>
      <vt:lpstr>Wingdings</vt:lpstr>
      <vt:lpstr>Master Green</vt:lpstr>
      <vt:lpstr>Master Blue</vt:lpstr>
      <vt:lpstr>1_Master Blue</vt:lpstr>
      <vt:lpstr>Towards a Privacy-Preserving Compute Infrastructure for Archives </vt:lpstr>
      <vt:lpstr>Motivation </vt:lpstr>
      <vt:lpstr>Motivation, cont’d </vt:lpstr>
      <vt:lpstr>Key Insight</vt:lpstr>
      <vt:lpstr>PowerPoint Presentation</vt:lpstr>
      <vt:lpstr>PowerPoint Presentation</vt:lpstr>
      <vt:lpstr>PowerPoint Presentation</vt:lpstr>
      <vt:lpstr>Homomorphic Encryption (HE)</vt:lpstr>
      <vt:lpstr>Trusted Execution Environment (TEE)</vt:lpstr>
      <vt:lpstr>Secure Multiparty Computation (SMPC) </vt:lpstr>
      <vt:lpstr>Differential Privacy (DP)</vt:lpstr>
      <vt:lpstr>Personal Control of Data</vt:lpstr>
      <vt:lpstr>Privacy Preserving Machine Learning (PPML)</vt:lpstr>
      <vt:lpstr>Synthetic Data</vt:lpstr>
      <vt:lpstr>PowerPoint Presentation</vt:lpstr>
      <vt:lpstr>Hybrid Use of PETS </vt:lpstr>
      <vt:lpstr>PowerPoint Presentation</vt:lpstr>
      <vt:lpstr>Opportunity #2, Cont’d</vt:lpstr>
      <vt:lpstr>World Bank “We Feel Fine” Project</vt:lpstr>
      <vt:lpstr>Key Insight #2</vt:lpstr>
      <vt:lpstr>Key Insight #2</vt:lpstr>
      <vt:lpstr>PowerPoint Presentation</vt:lpstr>
      <vt:lpstr>PowerPoint Presentation</vt:lpstr>
      <vt:lpstr>Questions &amp; Discussion</vt:lpstr>
    </vt:vector>
  </TitlesOfParts>
  <Company>University of British Columbia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&amp; Authenticity</dc:title>
  <dc:subject>Trust &amp; Authenticity</dc:subject>
  <dc:creator>Luciana Duranti</dc:creator>
  <dc:description>12 April 2012</dc:description>
  <cp:lastModifiedBy>Victoria Lemieux</cp:lastModifiedBy>
  <cp:revision>376</cp:revision>
  <dcterms:created xsi:type="dcterms:W3CDTF">2010-06-04T03:15:37Z</dcterms:created>
  <dcterms:modified xsi:type="dcterms:W3CDTF">2023-10-28T06:35:12Z</dcterms:modified>
  <cp:category>Conference presentation</cp:category>
</cp:coreProperties>
</file>