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0"/>
  </p:notesMasterIdLst>
  <p:sldIdLst>
    <p:sldId id="256" r:id="rId2"/>
    <p:sldId id="257" r:id="rId3"/>
    <p:sldId id="361" r:id="rId4"/>
    <p:sldId id="258" r:id="rId5"/>
    <p:sldId id="330" r:id="rId6"/>
    <p:sldId id="333" r:id="rId7"/>
    <p:sldId id="334" r:id="rId8"/>
    <p:sldId id="335" r:id="rId9"/>
    <p:sldId id="336" r:id="rId10"/>
    <p:sldId id="338" r:id="rId11"/>
    <p:sldId id="339" r:id="rId12"/>
    <p:sldId id="369" r:id="rId13"/>
    <p:sldId id="318" r:id="rId14"/>
    <p:sldId id="326" r:id="rId15"/>
    <p:sldId id="319" r:id="rId16"/>
    <p:sldId id="362" r:id="rId17"/>
    <p:sldId id="363" r:id="rId18"/>
    <p:sldId id="365" r:id="rId19"/>
    <p:sldId id="321" r:id="rId20"/>
    <p:sldId id="324" r:id="rId21"/>
    <p:sldId id="366" r:id="rId22"/>
    <p:sldId id="325" r:id="rId23"/>
    <p:sldId id="322" r:id="rId24"/>
    <p:sldId id="323" r:id="rId25"/>
    <p:sldId id="368" r:id="rId26"/>
    <p:sldId id="312" r:id="rId27"/>
    <p:sldId id="370" r:id="rId28"/>
    <p:sldId id="371" r:id="rId29"/>
  </p:sldIdLst>
  <p:sldSz cx="9144000" cy="5143500" type="screen16x9"/>
  <p:notesSz cx="6858000" cy="9144000"/>
  <p:embeddedFontLst>
    <p:embeddedFont>
      <p:font typeface="Alfa Slab One" pitchFamily="2" charset="77"/>
      <p:regular r:id="rId31"/>
    </p:embeddedFont>
    <p:embeddedFont>
      <p:font typeface="Cambria" panose="02040503050406030204" pitchFamily="18" charset="0"/>
      <p:regular r:id="rId32"/>
      <p:bold r:id="rId33"/>
      <p:italic r:id="rId34"/>
      <p:boldItalic r:id="rId35"/>
    </p:embeddedFont>
    <p:embeddedFont>
      <p:font typeface="Century Gothic" panose="020B0502020202020204" pitchFamily="34" charset="0"/>
      <p:regular r:id="rId36"/>
      <p:bold r:id="rId37"/>
      <p:italic r:id="rId38"/>
      <p:boldItalic r:id="rId39"/>
    </p:embeddedFont>
    <p:embeddedFont>
      <p:font typeface="Proxima Nova" panose="02000506030000020004"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06"/>
    <p:restoredTop sz="60573"/>
  </p:normalViewPr>
  <p:slideViewPr>
    <p:cSldViewPr snapToGrid="0">
      <p:cViewPr varScale="1">
        <p:scale>
          <a:sx n="125" d="100"/>
          <a:sy n="125" d="100"/>
        </p:scale>
        <p:origin x="544"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5e8c89d06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5e8c89d06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e6197034e2_0_13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7" name="Google Shape;127;g2e6197034e2_0_1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3779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CA" sz="1100" dirty="0"/>
              <a:t>The agent begins with three inputs: the user persona, the deep research question, and the company or institutional context.</a:t>
            </a:r>
          </a:p>
          <a:p>
            <a:pPr marL="285750" indent="-285750">
              <a:buFont typeface="Arial" panose="020B0604020202020204" pitchFamily="34" charset="0"/>
              <a:buChar char="•"/>
            </a:pPr>
            <a:r>
              <a:rPr lang="en-CA" sz="1100" dirty="0"/>
              <a:t>It then uses a set of tools and information sources, including enterprise search, local files, internet search, file browsers, web search, chat systems, and email-like environments.</a:t>
            </a:r>
          </a:p>
          <a:p>
            <a:pPr marL="285750" indent="-285750">
              <a:buFont typeface="Arial" panose="020B0604020202020204" pitchFamily="34" charset="0"/>
              <a:buChar char="•"/>
            </a:pPr>
            <a:r>
              <a:rPr lang="en-CA" sz="1100" dirty="0"/>
              <a:t>The first step is research planning. Here, the agent breaks the question down into what evidence needs to be collected, both general evidence and evidence specific to the user’s situation.</a:t>
            </a:r>
          </a:p>
          <a:p>
            <a:pPr marL="285750" indent="-285750">
              <a:buFont typeface="Arial" panose="020B0604020202020204" pitchFamily="34" charset="0"/>
              <a:buChar char="•"/>
            </a:pPr>
            <a:r>
              <a:rPr lang="en-CA" sz="1100" dirty="0"/>
              <a:t>The second step is action planning. The agent turns the research plan into concrete actions: which tools to use, which sources to search, and what outputs to expect.</a:t>
            </a:r>
          </a:p>
          <a:p>
            <a:pPr marL="285750" indent="-285750">
              <a:buFont typeface="Arial" panose="020B0604020202020204" pitchFamily="34" charset="0"/>
              <a:buChar char="•"/>
            </a:pPr>
            <a:r>
              <a:rPr lang="en-CA" sz="1100" dirty="0"/>
              <a:t>The third step is adaptive action planning. This is important because the agent does not assume that all information is available immediately. It reflects on what it has found, identifies missing information, and searches again when more evidence is needed.</a:t>
            </a:r>
          </a:p>
          <a:p>
            <a:pPr marL="285750" indent="-285750">
              <a:buFont typeface="Arial" panose="020B0604020202020204" pitchFamily="34" charset="0"/>
              <a:buChar char="•"/>
            </a:pPr>
            <a:r>
              <a:rPr lang="en-CA" sz="1100" dirty="0"/>
              <a:t>Finally, the agent generates the workflow. The output is not just a general recommendation, but a sequence of steps that combines generic procedural knowledge with personalized evidence from the user’s actual context.</a:t>
            </a:r>
          </a:p>
          <a:p>
            <a:pPr marL="285750" indent="-285750">
              <a:buFont typeface="Arial" panose="020B0604020202020204" pitchFamily="34" charset="0"/>
              <a:buChar char="•"/>
            </a:pPr>
            <a:r>
              <a:rPr lang="en-CA" sz="1100" dirty="0"/>
              <a:t>The key point is that DRFA models deep research as an iterative process: plan, search, reflect, fill gaps, and then produce an actionable workflow. For archivists, this is highly relevant because archival interpretation often works the same way: we start with a question, move across scattered records, identify gaps, compare sources, and reconstruct a procedure, event, or decision from the evidence.</a:t>
            </a:r>
          </a:p>
          <a:p>
            <a:endParaRPr lang="en-US" dirty="0"/>
          </a:p>
        </p:txBody>
      </p:sp>
    </p:spTree>
    <p:extLst>
      <p:ext uri="{BB962C8B-B14F-4D97-AF65-F5344CB8AC3E}">
        <p14:creationId xmlns:p14="http://schemas.microsoft.com/office/powerpoint/2010/main" val="3904236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sz="1100" dirty="0"/>
              <a:t>Rather than asking a single language model to answer a financial question directly, the system breaks the problem into a sequence of smaller, more transparent reasoning steps. </a:t>
            </a:r>
          </a:p>
          <a:p>
            <a:pPr>
              <a:buNone/>
            </a:pPr>
            <a:endParaRPr lang="en-CA" sz="1100" dirty="0"/>
          </a:p>
          <a:p>
            <a:pPr>
              <a:buNone/>
            </a:pPr>
            <a:r>
              <a:rPr lang="en-CA" sz="1100" dirty="0"/>
              <a:t>It begins with a financial query, together with any relevant table or contextual information. From there, it builds a catalog of claims, such as which numbers are relevant, which formula should be applied, and what form the final answer should take.</a:t>
            </a:r>
          </a:p>
          <a:p>
            <a:pPr>
              <a:buNone/>
            </a:pPr>
            <a:endParaRPr lang="en-CA" sz="1100" dirty="0"/>
          </a:p>
          <a:p>
            <a:pPr>
              <a:buNone/>
            </a:pPr>
            <a:r>
              <a:rPr lang="en-CA" sz="1100" dirty="0"/>
              <a:t>These claims are then passed into a “market” of specialist agents, where different agents act like traders: some support a claim, others challenge it, and their judgments are converted into prices or confidence scores. </a:t>
            </a:r>
          </a:p>
          <a:p>
            <a:pPr>
              <a:buNone/>
            </a:pPr>
            <a:endParaRPr lang="en-CA" sz="1100" dirty="0"/>
          </a:p>
          <a:p>
            <a:pPr>
              <a:buNone/>
            </a:pPr>
            <a:r>
              <a:rPr lang="en-CA" sz="1100" dirty="0"/>
              <a:t>The system then clears the market, selecting the claims with the strongest support. </a:t>
            </a:r>
          </a:p>
          <a:p>
            <a:pPr>
              <a:buNone/>
            </a:pPr>
            <a:endParaRPr lang="en-CA" sz="1100" dirty="0"/>
          </a:p>
          <a:p>
            <a:pPr>
              <a:buNone/>
            </a:pPr>
            <a:r>
              <a:rPr lang="en-CA" sz="1100" dirty="0"/>
              <a:t>Finally, it synthesizes an answer by writing and executing a program, then verifying the result. </a:t>
            </a:r>
          </a:p>
          <a:p>
            <a:pPr>
              <a:buNone/>
            </a:pPr>
            <a:endParaRPr lang="en-CA" sz="1100" dirty="0"/>
          </a:p>
          <a:p>
            <a:pPr>
              <a:buNone/>
            </a:pPr>
            <a:r>
              <a:rPr lang="en-CA" sz="1100" dirty="0"/>
              <a:t>The key message here is that MoCA-Agent is not simply generating fluent text; it is creating an organized process for reasoning, disagreement, validation, and evidence-based final judgment.</a:t>
            </a:r>
          </a:p>
          <a:p>
            <a:endParaRPr lang="en-US" dirty="0"/>
          </a:p>
        </p:txBody>
      </p:sp>
    </p:spTree>
    <p:extLst>
      <p:ext uri="{BB962C8B-B14F-4D97-AF65-F5344CB8AC3E}">
        <p14:creationId xmlns:p14="http://schemas.microsoft.com/office/powerpoint/2010/main" val="3509265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sz="1100" dirty="0"/>
              <a:t>This table shows how MoCA-Agent performs on general tabular reasoning tasks. These are tasks where the system has to answer questions based on tables, rather than ordinary text alone. </a:t>
            </a:r>
          </a:p>
          <a:p>
            <a:pPr>
              <a:buNone/>
            </a:pPr>
            <a:endParaRPr lang="en-CA" sz="1100" dirty="0"/>
          </a:p>
          <a:p>
            <a:pPr>
              <a:buNone/>
            </a:pPr>
            <a:r>
              <a:rPr lang="en-CA" sz="1100" dirty="0"/>
              <a:t>We compare MoCA-Agent against several types of previous approaches, including fine-tuned models, prompting methods, tool-augmented or agent-based systems, and reinforcement learning approaches. </a:t>
            </a:r>
          </a:p>
          <a:p>
            <a:pPr>
              <a:buNone/>
            </a:pPr>
            <a:endParaRPr lang="en-CA" sz="1100" dirty="0"/>
          </a:p>
          <a:p>
            <a:pPr>
              <a:buNone/>
            </a:pPr>
            <a:r>
              <a:rPr lang="en-CA" sz="1100" dirty="0"/>
              <a:t>What we see is that MoCA-Agent achieves very strong performance: it reaches the best overall result on </a:t>
            </a:r>
            <a:r>
              <a:rPr lang="en-CA" sz="1100" dirty="0" err="1"/>
              <a:t>TabMWP</a:t>
            </a:r>
            <a:r>
              <a:rPr lang="en-CA" sz="1100" dirty="0"/>
              <a:t>, WTQ, and </a:t>
            </a:r>
            <a:r>
              <a:rPr lang="en-CA" sz="1100" dirty="0" err="1"/>
              <a:t>MultiHiertt</a:t>
            </a:r>
            <a:r>
              <a:rPr lang="en-CA" sz="1100" dirty="0"/>
              <a:t>, and remains competitive on </a:t>
            </a:r>
            <a:r>
              <a:rPr lang="en-CA" sz="1100" dirty="0" err="1"/>
              <a:t>HiTab</a:t>
            </a:r>
            <a:r>
              <a:rPr lang="en-CA" sz="1100" dirty="0"/>
              <a:t>. </a:t>
            </a:r>
          </a:p>
          <a:p>
            <a:pPr>
              <a:buNone/>
            </a:pPr>
            <a:endParaRPr lang="en-CA" sz="1100" dirty="0"/>
          </a:p>
          <a:p>
            <a:pPr>
              <a:buNone/>
            </a:pPr>
            <a:r>
              <a:rPr lang="en-CA" sz="1100" dirty="0"/>
              <a:t>The main takeaway is that this “market of claims” idea is not useful only for financial questions. It also helps more broadly with reasoning over tables by breaking the problem into smaller claims, testing those claims, and using structured computation instead of relying only on the language model’s ability to produce a fluent answer.</a:t>
            </a:r>
          </a:p>
          <a:p>
            <a:endParaRPr lang="en-US" dirty="0"/>
          </a:p>
        </p:txBody>
      </p:sp>
    </p:spTree>
    <p:extLst>
      <p:ext uri="{BB962C8B-B14F-4D97-AF65-F5344CB8AC3E}">
        <p14:creationId xmlns:p14="http://schemas.microsoft.com/office/powerpoint/2010/main" val="1108151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This table focuses on financial numerical reasoning. Here, MoCA-Agent is compared against strong proprietary models such as GPT-4o, GPT-4.5, DeepSeek, and Claude, as well as a range of open-source language models. </a:t>
            </a:r>
          </a:p>
          <a:p>
            <a:pPr>
              <a:buNone/>
            </a:pPr>
            <a:endParaRPr lang="en-CA" dirty="0"/>
          </a:p>
          <a:p>
            <a:pPr>
              <a:buNone/>
            </a:pPr>
            <a:r>
              <a:rPr lang="en-CA" dirty="0"/>
              <a:t>Across the reported benchmarks, including </a:t>
            </a:r>
            <a:r>
              <a:rPr lang="en-CA" dirty="0" err="1"/>
              <a:t>FinQA</a:t>
            </a:r>
            <a:r>
              <a:rPr lang="en-CA" dirty="0"/>
              <a:t>, </a:t>
            </a:r>
            <a:r>
              <a:rPr lang="en-CA" dirty="0" err="1"/>
              <a:t>DocMath-Simplong</a:t>
            </a:r>
            <a:r>
              <a:rPr lang="en-CA" dirty="0"/>
              <a:t>, </a:t>
            </a:r>
            <a:r>
              <a:rPr lang="en-CA" dirty="0" err="1"/>
              <a:t>DocMath-Complong</a:t>
            </a:r>
            <a:r>
              <a:rPr lang="en-CA" dirty="0"/>
              <a:t>, and </a:t>
            </a:r>
            <a:r>
              <a:rPr lang="en-CA" dirty="0" err="1"/>
              <a:t>FinanceMath</a:t>
            </a:r>
            <a:r>
              <a:rPr lang="en-CA" dirty="0"/>
              <a:t>, MoCA-Agent achieves the strongest overall performance. </a:t>
            </a:r>
          </a:p>
          <a:p>
            <a:pPr>
              <a:buNone/>
            </a:pPr>
            <a:endParaRPr lang="en-CA" dirty="0"/>
          </a:p>
          <a:p>
            <a:pPr>
              <a:buNone/>
            </a:pPr>
            <a:r>
              <a:rPr lang="en-CA" dirty="0"/>
              <a:t>This matters because financial reasoning is not only about understanding language. It often requires exact calculation, careful reading of tables, correct use of formulas, and the ability to avoid answers that sound plausible but are numerically wrong. </a:t>
            </a:r>
          </a:p>
          <a:p>
            <a:endParaRPr lang="en-US" dirty="0"/>
          </a:p>
        </p:txBody>
      </p:sp>
    </p:spTree>
    <p:extLst>
      <p:ext uri="{BB962C8B-B14F-4D97-AF65-F5344CB8AC3E}">
        <p14:creationId xmlns:p14="http://schemas.microsoft.com/office/powerpoint/2010/main" val="306610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897F0-4672-616C-FC04-C55C9E4BC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B1B87-2FFE-799E-B28B-1930E873F88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0B39045-B989-A756-2AD2-F38A9D4C417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6794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674e1740a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3674e1740a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3d1cf69137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3d1cf69137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695c4058a9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695c4058a9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https://app.diagrams.net/#G1hQPqvliXJBg-oBocILf7dkGNUlL2bCAg#%7B%22pageId%22%3A%22i8ZE51LSi0jTJiv_4nBT%22%7D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 name="Google Shape;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039673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e73442ebf6_2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g2e73442ebf6_2_1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 name="Google Shape;81;g2e73442ebf6_2_1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extLst>
      <p:ext uri="{BB962C8B-B14F-4D97-AF65-F5344CB8AC3E}">
        <p14:creationId xmlns:p14="http://schemas.microsoft.com/office/powerpoint/2010/main" val="980601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08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e6197034e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g2e6197034e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648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e6197034e2_0_8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0" name="Google Shape;100;g2e6197034e2_0_8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9198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e6197034e2_0_12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8" name="Google Shape;118;g2e6197034e2_0_1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2258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2" name="Google Shape;12;p2"/>
          <p:cNvSpPr txBox="1">
            <a:spLocks noGrp="1"/>
          </p:cNvSpPr>
          <p:nvPr>
            <p:ph type="subTitle" idx="1"/>
          </p:nvPr>
        </p:nvSpPr>
        <p:spPr>
          <a:xfrm>
            <a:off x="311700" y="3165823"/>
            <a:ext cx="8520600" cy="733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67925"/>
            <a:ext cx="8520600" cy="19800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a:spLocks noGrp="1"/>
          </p:cNvSpPr>
          <p:nvPr>
            <p:ph type="body" idx="1"/>
          </p:nvPr>
        </p:nvSpPr>
        <p:spPr>
          <a:xfrm>
            <a:off x="311700" y="32242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480550"/>
            <a:ext cx="8114400" cy="24459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rmAutofit/>
          </a:bodyPr>
          <a:lstStyle>
            <a:lvl1pPr marL="0" marR="0" lvl="0" indent="0" algn="l" rtl="0">
              <a:lnSpc>
                <a:spcPct val="115000"/>
              </a:lnSpc>
              <a:spcBef>
                <a:spcPts val="0"/>
              </a:spcBef>
              <a:spcAft>
                <a:spcPts val="0"/>
              </a:spcAft>
              <a:buNone/>
              <a:defRPr sz="3200" b="1">
                <a:solidFill>
                  <a:srgbClr val="1C4587"/>
                </a:solidFill>
                <a:latin typeface="Times New Roman"/>
                <a:ea typeface="Times New Roman"/>
                <a:cs typeface="Times New Roman"/>
                <a:sym typeface="Times New Roman"/>
              </a:defRPr>
            </a:lvl1pPr>
            <a:lvl2pPr lvl="1">
              <a:spcBef>
                <a:spcPts val="120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rmAutofit/>
          </a:bodyPr>
          <a:lstStyle>
            <a:lvl1pPr marL="0" marR="0" lvl="0" indent="0" algn="l" rtl="0">
              <a:lnSpc>
                <a:spcPct val="115000"/>
              </a:lnSpc>
              <a:spcBef>
                <a:spcPts val="0"/>
              </a:spcBef>
              <a:spcAft>
                <a:spcPts val="0"/>
              </a:spcAft>
              <a:buNone/>
              <a:defRPr sz="3200" b="1">
                <a:solidFill>
                  <a:srgbClr val="1C4587"/>
                </a:solidFill>
                <a:latin typeface="Times New Roman"/>
                <a:ea typeface="Times New Roman"/>
                <a:cs typeface="Times New Roman"/>
                <a:sym typeface="Times New Roman"/>
              </a:defRPr>
            </a:lvl1pPr>
            <a:lvl2pPr lvl="1">
              <a:spcBef>
                <a:spcPts val="120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rmAutofit/>
          </a:bodyPr>
          <a:lstStyle>
            <a:lvl1pPr marL="0" marR="0" lvl="0" indent="0" algn="l" rtl="0">
              <a:lnSpc>
                <a:spcPct val="115000"/>
              </a:lnSpc>
              <a:spcBef>
                <a:spcPts val="0"/>
              </a:spcBef>
              <a:spcAft>
                <a:spcPts val="0"/>
              </a:spcAft>
              <a:buNone/>
              <a:defRPr sz="3200" b="1">
                <a:solidFill>
                  <a:srgbClr val="1C4587"/>
                </a:solidFill>
                <a:latin typeface="Times New Roman"/>
                <a:ea typeface="Times New Roman"/>
                <a:cs typeface="Times New Roman"/>
                <a:sym typeface="Times New Roman"/>
              </a:defRPr>
            </a:lvl1pPr>
            <a:lvl2pPr lvl="1">
              <a:spcBef>
                <a:spcPts val="120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490875"/>
            <a:ext cx="2808000" cy="30780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838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375599"/>
            <a:ext cx="4045200" cy="15519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0" name="Google Shape;40;p9"/>
          <p:cNvSpPr txBox="1">
            <a:spLocks noGrp="1"/>
          </p:cNvSpPr>
          <p:nvPr>
            <p:ph type="subTitle" idx="1"/>
          </p:nvPr>
        </p:nvSpPr>
        <p:spPr>
          <a:xfrm>
            <a:off x="265500" y="2981125"/>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rmAutofit/>
          </a:bodyPr>
          <a:lstStyle>
            <a:lvl1pPr marL="0" marR="0" lvl="0" indent="0" algn="l" rtl="0">
              <a:lnSpc>
                <a:spcPct val="115000"/>
              </a:lnSpc>
              <a:spcBef>
                <a:spcPts val="0"/>
              </a:spcBef>
              <a:spcAft>
                <a:spcPts val="0"/>
              </a:spcAft>
              <a:buNone/>
              <a:defRPr sz="3200" b="1">
                <a:solidFill>
                  <a:srgbClr val="1C4587"/>
                </a:solidFill>
                <a:latin typeface="Times New Roman"/>
                <a:ea typeface="Times New Roman"/>
                <a:cs typeface="Times New Roman"/>
                <a:sym typeface="Times New Roman"/>
              </a:defRPr>
            </a:lvl1pPr>
            <a:lvl2pPr lvl="1">
              <a:spcBef>
                <a:spcPts val="120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png"/><Relationship Id="rId18" Type="http://schemas.openxmlformats.org/officeDocument/2006/relationships/image" Target="../media/image18.png"/><Relationship Id="rId26" Type="http://schemas.openxmlformats.org/officeDocument/2006/relationships/image" Target="../media/image50.png"/><Relationship Id="rId3" Type="http://schemas.openxmlformats.org/officeDocument/2006/relationships/image" Target="../media/image44.png"/><Relationship Id="rId21" Type="http://schemas.openxmlformats.org/officeDocument/2006/relationships/image" Target="../media/image45.png"/><Relationship Id="rId7" Type="http://schemas.openxmlformats.org/officeDocument/2006/relationships/image" Target="../media/image4.png"/><Relationship Id="rId12" Type="http://schemas.openxmlformats.org/officeDocument/2006/relationships/image" Target="../media/image11.png"/><Relationship Id="rId17" Type="http://schemas.openxmlformats.org/officeDocument/2006/relationships/image" Target="../media/image17.png"/><Relationship Id="rId25" Type="http://schemas.openxmlformats.org/officeDocument/2006/relationships/image" Target="../media/image49.png"/><Relationship Id="rId2" Type="http://schemas.openxmlformats.org/officeDocument/2006/relationships/notesSlide" Target="../notesSlides/notesSlide16.xml"/><Relationship Id="rId16" Type="http://schemas.openxmlformats.org/officeDocument/2006/relationships/image" Target="../media/image16.png"/><Relationship Id="rId20"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9.png"/><Relationship Id="rId24" Type="http://schemas.openxmlformats.org/officeDocument/2006/relationships/image" Target="../media/image48.png"/><Relationship Id="rId5" Type="http://schemas.openxmlformats.org/officeDocument/2006/relationships/image" Target="../media/image1.png"/><Relationship Id="rId15" Type="http://schemas.openxmlformats.org/officeDocument/2006/relationships/image" Target="../media/image14.png"/><Relationship Id="rId23" Type="http://schemas.openxmlformats.org/officeDocument/2006/relationships/image" Target="../media/image47.png"/><Relationship Id="rId10" Type="http://schemas.openxmlformats.org/officeDocument/2006/relationships/image" Target="../media/image8.png"/><Relationship Id="rId19"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7.png"/><Relationship Id="rId14" Type="http://schemas.openxmlformats.org/officeDocument/2006/relationships/image" Target="../media/image13.png"/><Relationship Id="rId22" Type="http://schemas.openxmlformats.org/officeDocument/2006/relationships/image" Target="../media/image46.png"/><Relationship Id="rId27"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idx="4294967295"/>
          </p:nvPr>
        </p:nvSpPr>
        <p:spPr>
          <a:xfrm>
            <a:off x="1190364" y="1014826"/>
            <a:ext cx="6656630" cy="906600"/>
          </a:xfrm>
          <a:prstGeom prst="rect">
            <a:avLst/>
          </a:prstGeom>
          <a:effectLst>
            <a:outerShdw blurRad="57150" dist="19050" dir="5700000" algn="bl" rotWithShape="0">
              <a:srgbClr val="000000">
                <a:alpha val="64000"/>
              </a:srgbClr>
            </a:outerShdw>
          </a:effectLst>
        </p:spPr>
        <p:txBody>
          <a:bodyPr spcFirstLastPara="1" wrap="square" lIns="91425" tIns="91425" rIns="91425" bIns="91425" anchor="t" anchorCtr="0">
            <a:noAutofit/>
          </a:bodyPr>
          <a:lstStyle/>
          <a:p>
            <a:pPr algn="ctr">
              <a:spcAft>
                <a:spcPts val="1200"/>
              </a:spcAft>
              <a:buSzPts val="990"/>
            </a:pPr>
            <a:r>
              <a:rPr lang="en-CA" sz="3400" dirty="0">
                <a:solidFill>
                  <a:srgbClr val="980000"/>
                </a:solidFill>
              </a:rPr>
              <a:t>From Records to Reasoning: </a:t>
            </a:r>
            <a:br>
              <a:rPr lang="en-CA" sz="3400" dirty="0">
                <a:solidFill>
                  <a:srgbClr val="980000"/>
                </a:solidFill>
              </a:rPr>
            </a:br>
            <a:r>
              <a:rPr lang="en-CA" sz="3400" dirty="0">
                <a:solidFill>
                  <a:srgbClr val="980000"/>
                </a:solidFill>
              </a:rPr>
              <a:t>The Frontier of AI for Archives</a:t>
            </a:r>
            <a:endParaRPr sz="3400" b="1" dirty="0">
              <a:solidFill>
                <a:srgbClr val="980000"/>
              </a:solidFill>
              <a:latin typeface="Times New Roman"/>
              <a:ea typeface="Times New Roman"/>
              <a:cs typeface="Times New Roman"/>
              <a:sym typeface="Times New Roman"/>
            </a:endParaRPr>
          </a:p>
        </p:txBody>
      </p:sp>
      <p:sp>
        <p:nvSpPr>
          <p:cNvPr id="57" name="Google Shape;57;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pic>
        <p:nvPicPr>
          <p:cNvPr id="58" name="Google Shape;58;p13"/>
          <p:cNvPicPr preferRelativeResize="0"/>
          <p:nvPr/>
        </p:nvPicPr>
        <p:blipFill>
          <a:blip r:embed="rId3">
            <a:alphaModFix amt="20000"/>
          </a:blip>
          <a:stretch>
            <a:fillRect/>
          </a:stretch>
        </p:blipFill>
        <p:spPr>
          <a:xfrm>
            <a:off x="110800" y="3224922"/>
            <a:ext cx="1015176" cy="929026"/>
          </a:xfrm>
          <a:prstGeom prst="rect">
            <a:avLst/>
          </a:prstGeom>
          <a:noFill/>
          <a:ln>
            <a:noFill/>
          </a:ln>
        </p:spPr>
      </p:pic>
      <p:pic>
        <p:nvPicPr>
          <p:cNvPr id="59" name="Google Shape;59;p13"/>
          <p:cNvPicPr preferRelativeResize="0"/>
          <p:nvPr/>
        </p:nvPicPr>
        <p:blipFill>
          <a:blip r:embed="rId4">
            <a:alphaModFix amt="20000"/>
          </a:blip>
          <a:stretch>
            <a:fillRect/>
          </a:stretch>
        </p:blipFill>
        <p:spPr>
          <a:xfrm>
            <a:off x="1471300" y="4087625"/>
            <a:ext cx="839960" cy="929026"/>
          </a:xfrm>
          <a:prstGeom prst="rect">
            <a:avLst/>
          </a:prstGeom>
          <a:noFill/>
          <a:ln>
            <a:noFill/>
          </a:ln>
        </p:spPr>
      </p:pic>
      <p:pic>
        <p:nvPicPr>
          <p:cNvPr id="60" name="Google Shape;60;p13"/>
          <p:cNvPicPr preferRelativeResize="0"/>
          <p:nvPr/>
        </p:nvPicPr>
        <p:blipFill>
          <a:blip r:embed="rId5">
            <a:alphaModFix amt="20000"/>
          </a:blip>
          <a:stretch>
            <a:fillRect/>
          </a:stretch>
        </p:blipFill>
        <p:spPr>
          <a:xfrm>
            <a:off x="2583650" y="4008672"/>
            <a:ext cx="1015175" cy="1010066"/>
          </a:xfrm>
          <a:prstGeom prst="rect">
            <a:avLst/>
          </a:prstGeom>
          <a:noFill/>
          <a:ln>
            <a:noFill/>
          </a:ln>
        </p:spPr>
      </p:pic>
      <p:pic>
        <p:nvPicPr>
          <p:cNvPr id="61" name="Google Shape;61;p13"/>
          <p:cNvPicPr preferRelativeResize="0"/>
          <p:nvPr/>
        </p:nvPicPr>
        <p:blipFill>
          <a:blip r:embed="rId6">
            <a:alphaModFix amt="20000"/>
          </a:blip>
          <a:stretch>
            <a:fillRect/>
          </a:stretch>
        </p:blipFill>
        <p:spPr>
          <a:xfrm>
            <a:off x="205789" y="2209753"/>
            <a:ext cx="920190" cy="929025"/>
          </a:xfrm>
          <a:prstGeom prst="rect">
            <a:avLst/>
          </a:prstGeom>
          <a:noFill/>
          <a:ln>
            <a:noFill/>
          </a:ln>
        </p:spPr>
      </p:pic>
      <p:pic>
        <p:nvPicPr>
          <p:cNvPr id="62" name="Google Shape;62;p13"/>
          <p:cNvPicPr preferRelativeResize="0"/>
          <p:nvPr/>
        </p:nvPicPr>
        <p:blipFill>
          <a:blip r:embed="rId7">
            <a:alphaModFix amt="20000"/>
          </a:blip>
          <a:stretch>
            <a:fillRect/>
          </a:stretch>
        </p:blipFill>
        <p:spPr>
          <a:xfrm>
            <a:off x="85088" y="4317500"/>
            <a:ext cx="1161600" cy="644700"/>
          </a:xfrm>
          <a:prstGeom prst="roundRect">
            <a:avLst>
              <a:gd name="adj" fmla="val 16667"/>
            </a:avLst>
          </a:prstGeom>
          <a:noFill/>
          <a:ln>
            <a:noFill/>
          </a:ln>
          <a:effectLst>
            <a:outerShdw blurRad="57150" dist="19050" dir="5400000" algn="bl" rotWithShape="0">
              <a:srgbClr val="000000">
                <a:alpha val="50000"/>
              </a:srgbClr>
            </a:outerShdw>
          </a:effectLst>
        </p:spPr>
      </p:pic>
      <p:pic>
        <p:nvPicPr>
          <p:cNvPr id="63" name="Google Shape;63;p13"/>
          <p:cNvPicPr preferRelativeResize="0"/>
          <p:nvPr/>
        </p:nvPicPr>
        <p:blipFill>
          <a:blip r:embed="rId8">
            <a:alphaModFix amt="71000"/>
          </a:blip>
          <a:stretch>
            <a:fillRect/>
          </a:stretch>
        </p:blipFill>
        <p:spPr>
          <a:xfrm>
            <a:off x="3811749" y="4111458"/>
            <a:ext cx="920175" cy="804504"/>
          </a:xfrm>
          <a:prstGeom prst="rect">
            <a:avLst/>
          </a:prstGeom>
          <a:noFill/>
          <a:ln>
            <a:noFill/>
          </a:ln>
        </p:spPr>
      </p:pic>
      <p:sp>
        <p:nvSpPr>
          <p:cNvPr id="64" name="Google Shape;64;p13"/>
          <p:cNvSpPr txBox="1"/>
          <p:nvPr/>
        </p:nvSpPr>
        <p:spPr>
          <a:xfrm>
            <a:off x="1104049" y="2535042"/>
            <a:ext cx="6335573" cy="1671196"/>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100" b="1" dirty="0">
                <a:solidFill>
                  <a:srgbClr val="1C4587"/>
                </a:solidFill>
                <a:latin typeface="Times New Roman"/>
                <a:ea typeface="Times New Roman"/>
                <a:cs typeface="Times New Roman"/>
                <a:sym typeface="Times New Roman"/>
              </a:rPr>
              <a:t>Muhammad Abdul-Mageed</a:t>
            </a:r>
          </a:p>
          <a:p>
            <a:pPr marL="0" lvl="0" indent="0" algn="ctr" rtl="0">
              <a:lnSpc>
                <a:spcPct val="115000"/>
              </a:lnSpc>
              <a:spcBef>
                <a:spcPts val="0"/>
              </a:spcBef>
              <a:spcAft>
                <a:spcPts val="0"/>
              </a:spcAft>
              <a:buNone/>
            </a:pPr>
            <a:r>
              <a:rPr lang="en" sz="2100" dirty="0">
                <a:solidFill>
                  <a:srgbClr val="1C4587"/>
                </a:solidFill>
                <a:latin typeface="Times New Roman"/>
                <a:ea typeface="Times New Roman"/>
                <a:cs typeface="Times New Roman"/>
                <a:sym typeface="Times New Roman"/>
              </a:rPr>
              <a:t>Canada Research Chair in NLP and ML</a:t>
            </a:r>
            <a:endParaRPr sz="2100" dirty="0">
              <a:solidFill>
                <a:srgbClr val="1C4587"/>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2100" dirty="0">
                <a:solidFill>
                  <a:srgbClr val="1C4587"/>
                </a:solidFill>
                <a:latin typeface="Times New Roman"/>
                <a:ea typeface="Times New Roman"/>
                <a:cs typeface="Times New Roman"/>
                <a:sym typeface="Times New Roman"/>
              </a:rPr>
              <a:t>The University of British Columbia</a:t>
            </a:r>
            <a:endParaRPr sz="2100" dirty="0">
              <a:solidFill>
                <a:srgbClr val="1C4587"/>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2100" dirty="0">
                <a:solidFill>
                  <a:srgbClr val="1C4587"/>
                </a:solidFill>
                <a:latin typeface="Cambria"/>
                <a:ea typeface="Cambria"/>
                <a:cs typeface="Cambria"/>
                <a:sym typeface="Cambria"/>
              </a:rPr>
              <a:t>June 25, 2026</a:t>
            </a:r>
            <a:endParaRPr sz="2100" dirty="0">
              <a:solidFill>
                <a:srgbClr val="1C4587"/>
              </a:solidFill>
              <a:latin typeface="Cambria"/>
              <a:ea typeface="Cambria"/>
              <a:cs typeface="Cambria"/>
              <a:sym typeface="Cambria"/>
            </a:endParaRPr>
          </a:p>
        </p:txBody>
      </p:sp>
      <p:pic>
        <p:nvPicPr>
          <p:cNvPr id="65" name="Google Shape;65;p13"/>
          <p:cNvPicPr preferRelativeResize="0"/>
          <p:nvPr/>
        </p:nvPicPr>
        <p:blipFill>
          <a:blip r:embed="rId9">
            <a:alphaModFix amt="20000"/>
          </a:blip>
          <a:stretch>
            <a:fillRect/>
          </a:stretch>
        </p:blipFill>
        <p:spPr>
          <a:xfrm>
            <a:off x="1380425" y="106588"/>
            <a:ext cx="839950" cy="548017"/>
          </a:xfrm>
          <a:prstGeom prst="rect">
            <a:avLst/>
          </a:prstGeom>
          <a:noFill/>
          <a:ln>
            <a:noFill/>
          </a:ln>
        </p:spPr>
      </p:pic>
      <p:pic>
        <p:nvPicPr>
          <p:cNvPr id="66" name="Google Shape;66;p13"/>
          <p:cNvPicPr preferRelativeResize="0"/>
          <p:nvPr/>
        </p:nvPicPr>
        <p:blipFill>
          <a:blip r:embed="rId10">
            <a:alphaModFix amt="20000"/>
          </a:blip>
          <a:stretch>
            <a:fillRect/>
          </a:stretch>
        </p:blipFill>
        <p:spPr>
          <a:xfrm>
            <a:off x="2406575" y="106600"/>
            <a:ext cx="839950" cy="492236"/>
          </a:xfrm>
          <a:prstGeom prst="rect">
            <a:avLst/>
          </a:prstGeom>
          <a:noFill/>
          <a:ln>
            <a:noFill/>
          </a:ln>
        </p:spPr>
      </p:pic>
      <p:pic>
        <p:nvPicPr>
          <p:cNvPr id="67" name="Google Shape;67;p13"/>
          <p:cNvPicPr preferRelativeResize="0"/>
          <p:nvPr/>
        </p:nvPicPr>
        <p:blipFill>
          <a:blip r:embed="rId11">
            <a:alphaModFix amt="20000"/>
          </a:blip>
          <a:stretch>
            <a:fillRect/>
          </a:stretch>
        </p:blipFill>
        <p:spPr>
          <a:xfrm>
            <a:off x="3533112" y="133777"/>
            <a:ext cx="1015175" cy="369391"/>
          </a:xfrm>
          <a:prstGeom prst="rect">
            <a:avLst/>
          </a:prstGeom>
          <a:noFill/>
          <a:ln>
            <a:noFill/>
          </a:ln>
        </p:spPr>
      </p:pic>
      <p:pic>
        <p:nvPicPr>
          <p:cNvPr id="68" name="Google Shape;68;p13"/>
          <p:cNvPicPr preferRelativeResize="0"/>
          <p:nvPr/>
        </p:nvPicPr>
        <p:blipFill>
          <a:blip r:embed="rId12">
            <a:alphaModFix amt="20000"/>
          </a:blip>
          <a:stretch>
            <a:fillRect/>
          </a:stretch>
        </p:blipFill>
        <p:spPr>
          <a:xfrm>
            <a:off x="4834878" y="106600"/>
            <a:ext cx="920175" cy="467740"/>
          </a:xfrm>
          <a:prstGeom prst="rect">
            <a:avLst/>
          </a:prstGeom>
          <a:noFill/>
          <a:ln>
            <a:noFill/>
          </a:ln>
        </p:spPr>
      </p:pic>
      <p:pic>
        <p:nvPicPr>
          <p:cNvPr id="69" name="Google Shape;69;p13"/>
          <p:cNvPicPr preferRelativeResize="0"/>
          <p:nvPr/>
        </p:nvPicPr>
        <p:blipFill rotWithShape="1">
          <a:blip r:embed="rId13">
            <a:alphaModFix amt="62000"/>
          </a:blip>
          <a:srcRect b="49715"/>
          <a:stretch/>
        </p:blipFill>
        <p:spPr>
          <a:xfrm>
            <a:off x="4888950" y="4403257"/>
            <a:ext cx="1005801" cy="369401"/>
          </a:xfrm>
          <a:prstGeom prst="rect">
            <a:avLst/>
          </a:prstGeom>
          <a:noFill/>
          <a:ln>
            <a:noFill/>
          </a:ln>
        </p:spPr>
      </p:pic>
      <p:pic>
        <p:nvPicPr>
          <p:cNvPr id="70" name="Google Shape;70;p13"/>
          <p:cNvPicPr preferRelativeResize="0"/>
          <p:nvPr/>
        </p:nvPicPr>
        <p:blipFill>
          <a:blip r:embed="rId14">
            <a:alphaModFix amt="20000"/>
          </a:blip>
          <a:stretch>
            <a:fillRect/>
          </a:stretch>
        </p:blipFill>
        <p:spPr>
          <a:xfrm>
            <a:off x="5960126" y="153337"/>
            <a:ext cx="1645203" cy="374275"/>
          </a:xfrm>
          <a:prstGeom prst="rect">
            <a:avLst/>
          </a:prstGeom>
          <a:noFill/>
          <a:ln>
            <a:noFill/>
          </a:ln>
        </p:spPr>
      </p:pic>
      <p:pic>
        <p:nvPicPr>
          <p:cNvPr id="71" name="Google Shape;71;p13"/>
          <p:cNvPicPr preferRelativeResize="0"/>
          <p:nvPr/>
        </p:nvPicPr>
        <p:blipFill>
          <a:blip r:embed="rId15">
            <a:alphaModFix amt="20000"/>
          </a:blip>
          <a:stretch>
            <a:fillRect/>
          </a:stretch>
        </p:blipFill>
        <p:spPr>
          <a:xfrm>
            <a:off x="51075" y="966425"/>
            <a:ext cx="1604600" cy="418460"/>
          </a:xfrm>
          <a:prstGeom prst="rect">
            <a:avLst/>
          </a:prstGeom>
          <a:noFill/>
          <a:ln>
            <a:noFill/>
          </a:ln>
        </p:spPr>
      </p:pic>
      <p:pic>
        <p:nvPicPr>
          <p:cNvPr id="72" name="Google Shape;72;p13"/>
          <p:cNvPicPr preferRelativeResize="0"/>
          <p:nvPr/>
        </p:nvPicPr>
        <p:blipFill>
          <a:blip r:embed="rId16">
            <a:alphaModFix amt="20000"/>
          </a:blip>
          <a:stretch>
            <a:fillRect/>
          </a:stretch>
        </p:blipFill>
        <p:spPr>
          <a:xfrm>
            <a:off x="51076" y="1443099"/>
            <a:ext cx="1567802" cy="625173"/>
          </a:xfrm>
          <a:prstGeom prst="rect">
            <a:avLst/>
          </a:prstGeom>
          <a:noFill/>
          <a:ln>
            <a:noFill/>
          </a:ln>
        </p:spPr>
      </p:pic>
      <p:pic>
        <p:nvPicPr>
          <p:cNvPr id="73" name="Google Shape;73;p13"/>
          <p:cNvPicPr preferRelativeResize="0"/>
          <p:nvPr/>
        </p:nvPicPr>
        <p:blipFill>
          <a:blip r:embed="rId17">
            <a:alphaModFix amt="20000"/>
          </a:blip>
          <a:stretch>
            <a:fillRect/>
          </a:stretch>
        </p:blipFill>
        <p:spPr>
          <a:xfrm>
            <a:off x="8183775" y="922550"/>
            <a:ext cx="766801" cy="1287199"/>
          </a:xfrm>
          <a:prstGeom prst="rect">
            <a:avLst/>
          </a:prstGeom>
          <a:noFill/>
          <a:ln>
            <a:noFill/>
          </a:ln>
        </p:spPr>
      </p:pic>
      <p:pic>
        <p:nvPicPr>
          <p:cNvPr id="74" name="Google Shape;74;p13"/>
          <p:cNvPicPr preferRelativeResize="0"/>
          <p:nvPr/>
        </p:nvPicPr>
        <p:blipFill>
          <a:blip r:embed="rId18">
            <a:alphaModFix amt="30000"/>
          </a:blip>
          <a:stretch>
            <a:fillRect/>
          </a:stretch>
        </p:blipFill>
        <p:spPr>
          <a:xfrm>
            <a:off x="7898225" y="2464561"/>
            <a:ext cx="1161600" cy="760364"/>
          </a:xfrm>
          <a:prstGeom prst="rect">
            <a:avLst/>
          </a:prstGeom>
          <a:noFill/>
          <a:ln>
            <a:noFill/>
          </a:ln>
        </p:spPr>
      </p:pic>
      <p:pic>
        <p:nvPicPr>
          <p:cNvPr id="75" name="Google Shape;75;p13"/>
          <p:cNvPicPr preferRelativeResize="0"/>
          <p:nvPr/>
        </p:nvPicPr>
        <p:blipFill>
          <a:blip r:embed="rId19">
            <a:alphaModFix amt="20000"/>
          </a:blip>
          <a:stretch>
            <a:fillRect/>
          </a:stretch>
        </p:blipFill>
        <p:spPr>
          <a:xfrm>
            <a:off x="7810751" y="3479736"/>
            <a:ext cx="1278350" cy="345213"/>
          </a:xfrm>
          <a:prstGeom prst="rect">
            <a:avLst/>
          </a:prstGeom>
          <a:noFill/>
          <a:ln>
            <a:noFill/>
          </a:ln>
        </p:spPr>
      </p:pic>
      <p:pic>
        <p:nvPicPr>
          <p:cNvPr id="76" name="Google Shape;76;p13"/>
          <p:cNvPicPr preferRelativeResize="0"/>
          <p:nvPr/>
        </p:nvPicPr>
        <p:blipFill>
          <a:blip r:embed="rId20">
            <a:alphaModFix amt="20000"/>
          </a:blip>
          <a:stretch>
            <a:fillRect/>
          </a:stretch>
        </p:blipFill>
        <p:spPr>
          <a:xfrm>
            <a:off x="7184875" y="4443987"/>
            <a:ext cx="1278351" cy="432569"/>
          </a:xfrm>
          <a:prstGeom prst="rect">
            <a:avLst/>
          </a:prstGeom>
          <a:noFill/>
          <a:ln>
            <a:noFill/>
          </a:ln>
        </p:spPr>
      </p:pic>
      <p:pic>
        <p:nvPicPr>
          <p:cNvPr id="77" name="Google Shape;77;p13"/>
          <p:cNvPicPr preferRelativeResize="0"/>
          <p:nvPr/>
        </p:nvPicPr>
        <p:blipFill>
          <a:blip r:embed="rId21">
            <a:alphaModFix amt="20000"/>
          </a:blip>
          <a:stretch>
            <a:fillRect/>
          </a:stretch>
        </p:blipFill>
        <p:spPr>
          <a:xfrm>
            <a:off x="6008725" y="4317500"/>
            <a:ext cx="965000" cy="685550"/>
          </a:xfrm>
          <a:prstGeom prst="rect">
            <a:avLst/>
          </a:prstGeom>
          <a:noFill/>
          <a:ln>
            <a:noFill/>
          </a:ln>
        </p:spPr>
      </p:pic>
      <p:pic>
        <p:nvPicPr>
          <p:cNvPr id="78" name="Google Shape;78;p13"/>
          <p:cNvPicPr preferRelativeResize="0"/>
          <p:nvPr/>
        </p:nvPicPr>
        <p:blipFill rotWithShape="1">
          <a:blip r:embed="rId22">
            <a:alphaModFix/>
          </a:blip>
          <a:srcRect l="13757" t="20775" r="11837" b="15416"/>
          <a:stretch/>
        </p:blipFill>
        <p:spPr>
          <a:xfrm>
            <a:off x="8183775" y="126400"/>
            <a:ext cx="839950" cy="704470"/>
          </a:xfrm>
          <a:prstGeom prst="rect">
            <a:avLst/>
          </a:prstGeom>
          <a:noFill/>
          <a:ln>
            <a:noFill/>
          </a:ln>
        </p:spPr>
      </p:pic>
      <p:pic>
        <p:nvPicPr>
          <p:cNvPr id="79" name="Google Shape;79;p13"/>
          <p:cNvPicPr preferRelativeResize="0"/>
          <p:nvPr/>
        </p:nvPicPr>
        <p:blipFill rotWithShape="1">
          <a:blip r:embed="rId23">
            <a:alphaModFix/>
          </a:blip>
          <a:srcRect l="29460" r="29871"/>
          <a:stretch/>
        </p:blipFill>
        <p:spPr>
          <a:xfrm>
            <a:off x="175350" y="76075"/>
            <a:ext cx="570926" cy="733501"/>
          </a:xfrm>
          <a:prstGeom prst="rect">
            <a:avLst/>
          </a:prstGeom>
          <a:noFill/>
          <a:ln>
            <a:noFill/>
          </a:ln>
        </p:spPr>
      </p:pic>
      <p:pic>
        <p:nvPicPr>
          <p:cNvPr id="80" name="Google Shape;80;p13"/>
          <p:cNvPicPr preferRelativeResize="0"/>
          <p:nvPr/>
        </p:nvPicPr>
        <p:blipFill>
          <a:blip r:embed="rId24">
            <a:alphaModFix amt="20000"/>
          </a:blip>
          <a:stretch>
            <a:fillRect/>
          </a:stretch>
        </p:blipFill>
        <p:spPr>
          <a:xfrm>
            <a:off x="8018938" y="3881326"/>
            <a:ext cx="920175" cy="506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2e6197034e2_0_1292"/>
          <p:cNvSpPr txBox="1"/>
          <p:nvPr/>
        </p:nvSpPr>
        <p:spPr>
          <a:xfrm>
            <a:off x="521330" y="-771527"/>
            <a:ext cx="4218525" cy="1543050"/>
          </a:xfrm>
          <a:prstGeom prst="rect">
            <a:avLst/>
          </a:prstGeom>
          <a:noFill/>
          <a:ln>
            <a:noFill/>
          </a:ln>
        </p:spPr>
        <p:txBody>
          <a:bodyPr spcFirstLastPara="1" wrap="square" lIns="68569" tIns="34275" rIns="68569" bIns="34275" anchor="b" anchorCtr="0">
            <a:normAutofit/>
          </a:bodyPr>
          <a:lstStyle/>
          <a:p>
            <a:pPr>
              <a:lnSpc>
                <a:spcPct val="90000"/>
              </a:lnSpc>
              <a:buClr>
                <a:schemeClr val="lt1"/>
              </a:buClr>
              <a:buSzPts val="3600"/>
            </a:pPr>
            <a:r>
              <a:rPr lang="en-US" sz="2700">
                <a:solidFill>
                  <a:schemeClr val="lt1"/>
                </a:solidFill>
                <a:latin typeface="Century Gothic"/>
                <a:ea typeface="Century Gothic"/>
                <a:cs typeface="Century Gothic"/>
                <a:sym typeface="Century Gothic"/>
              </a:rPr>
              <a:t>AI Models</a:t>
            </a:r>
            <a:endParaRPr sz="1350">
              <a:solidFill>
                <a:schemeClr val="dk1"/>
              </a:solidFill>
              <a:latin typeface="Century Gothic"/>
              <a:ea typeface="Century Gothic"/>
              <a:cs typeface="Century Gothic"/>
              <a:sym typeface="Century Gothic"/>
            </a:endParaRPr>
          </a:p>
        </p:txBody>
      </p:sp>
      <p:cxnSp>
        <p:nvCxnSpPr>
          <p:cNvPr id="121" name="Google Shape;121;g2e6197034e2_0_1292"/>
          <p:cNvCxnSpPr/>
          <p:nvPr/>
        </p:nvCxnSpPr>
        <p:spPr>
          <a:xfrm>
            <a:off x="4739822" y="1062990"/>
            <a:ext cx="0" cy="3017475"/>
          </a:xfrm>
          <a:prstGeom prst="straightConnector1">
            <a:avLst/>
          </a:prstGeom>
          <a:noFill/>
          <a:ln w="15875" cap="flat" cmpd="sng">
            <a:solidFill>
              <a:srgbClr val="FF0000"/>
            </a:solidFill>
            <a:prstDash val="solid"/>
            <a:round/>
            <a:headEnd type="none" w="sm" len="sm"/>
            <a:tailEnd type="none" w="sm" len="sm"/>
          </a:ln>
        </p:spPr>
      </p:cxnSp>
      <p:pic>
        <p:nvPicPr>
          <p:cNvPr id="122" name="Google Shape;122;g2e6197034e2_0_1292" descr="UNE_6478.jpg"/>
          <p:cNvPicPr preferRelativeResize="0"/>
          <p:nvPr/>
        </p:nvPicPr>
        <p:blipFill rotWithShape="1">
          <a:blip r:embed="rId3">
            <a:alphaModFix/>
          </a:blip>
          <a:srcRect/>
          <a:stretch/>
        </p:blipFill>
        <p:spPr>
          <a:xfrm>
            <a:off x="5727795" y="0"/>
            <a:ext cx="3416205" cy="5143500"/>
          </a:xfrm>
          <a:prstGeom prst="rect">
            <a:avLst/>
          </a:prstGeom>
          <a:noFill/>
          <a:ln>
            <a:noFill/>
          </a:ln>
        </p:spPr>
      </p:pic>
      <p:sp>
        <p:nvSpPr>
          <p:cNvPr id="123" name="Google Shape;123;g2e6197034e2_0_1292"/>
          <p:cNvSpPr txBox="1"/>
          <p:nvPr/>
        </p:nvSpPr>
        <p:spPr>
          <a:xfrm>
            <a:off x="521325" y="257288"/>
            <a:ext cx="4939875" cy="585675"/>
          </a:xfrm>
          <a:prstGeom prst="rect">
            <a:avLst/>
          </a:prstGeom>
          <a:noFill/>
          <a:ln>
            <a:noFill/>
          </a:ln>
        </p:spPr>
        <p:txBody>
          <a:bodyPr spcFirstLastPara="1" wrap="square" lIns="68569" tIns="34275" rIns="68569" bIns="34275" anchor="ctr" anchorCtr="0">
            <a:normAutofit fontScale="77500" lnSpcReduction="20000"/>
          </a:bodyPr>
          <a:lstStyle/>
          <a:p>
            <a:pPr>
              <a:lnSpc>
                <a:spcPct val="115000"/>
              </a:lnSpc>
              <a:spcAft>
                <a:spcPts val="1200"/>
              </a:spcAft>
              <a:buSzPts val="3400"/>
            </a:pPr>
            <a:r>
              <a:rPr lang="en-US" sz="3200" b="1" dirty="0">
                <a:solidFill>
                  <a:srgbClr val="1C4587"/>
                </a:solidFill>
                <a:latin typeface="Times New Roman"/>
                <a:cs typeface="Times New Roman"/>
                <a:sym typeface="Calibri"/>
              </a:rPr>
              <a:t>AI for Audio Description</a:t>
            </a:r>
            <a:endParaRPr sz="3200" b="1" dirty="0">
              <a:solidFill>
                <a:srgbClr val="1C4587"/>
              </a:solidFill>
              <a:latin typeface="Times New Roman"/>
              <a:cs typeface="Times New Roman"/>
              <a:sym typeface="Calibri"/>
            </a:endParaRPr>
          </a:p>
        </p:txBody>
      </p:sp>
      <p:sp>
        <p:nvSpPr>
          <p:cNvPr id="124" name="Google Shape;124;g2e6197034e2_0_1292"/>
          <p:cNvSpPr txBox="1"/>
          <p:nvPr/>
        </p:nvSpPr>
        <p:spPr>
          <a:xfrm>
            <a:off x="375928" y="1062986"/>
            <a:ext cx="4104630" cy="3910275"/>
          </a:xfrm>
          <a:prstGeom prst="rect">
            <a:avLst/>
          </a:prstGeom>
          <a:noFill/>
          <a:ln>
            <a:noFill/>
          </a:ln>
        </p:spPr>
        <p:txBody>
          <a:bodyPr spcFirstLastPara="1" wrap="square" lIns="68569" tIns="34275" rIns="68569" bIns="34275" anchor="t" anchorCtr="0">
            <a:noAutofit/>
          </a:bodyPr>
          <a:lstStyle/>
          <a:p>
            <a:pPr marL="257175" indent="-257175">
              <a:lnSpc>
                <a:spcPct val="125000"/>
              </a:lnSpc>
              <a:buClr>
                <a:schemeClr val="dk1"/>
              </a:buClr>
              <a:buSzPts val="2400"/>
              <a:buFont typeface="Arial"/>
              <a:buChar char="●"/>
            </a:pPr>
            <a:r>
              <a:rPr lang="en-US" sz="2000" b="1" i="1" dirty="0">
                <a:solidFill>
                  <a:schemeClr val="dk1"/>
                </a:solidFill>
                <a:latin typeface="Calibri"/>
                <a:ea typeface="Calibri"/>
                <a:cs typeface="Calibri"/>
                <a:sym typeface="Calibri"/>
              </a:rPr>
              <a:t>Spoken language identification</a:t>
            </a:r>
            <a:r>
              <a:rPr lang="en-US" sz="2000" b="1" dirty="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Recordings in over 70+ different languages. Not humanly possible for staff to identify and describe recordings in all languages. </a:t>
            </a:r>
          </a:p>
          <a:p>
            <a:pPr marL="257175" indent="-257175">
              <a:lnSpc>
                <a:spcPct val="125000"/>
              </a:lnSpc>
              <a:buClr>
                <a:schemeClr val="dk1"/>
              </a:buClr>
              <a:buSzPts val="2400"/>
              <a:buFont typeface="Arial"/>
              <a:buChar char="●"/>
            </a:pPr>
            <a:endParaRPr sz="2000" dirty="0">
              <a:solidFill>
                <a:schemeClr val="dk1"/>
              </a:solidFill>
              <a:latin typeface="Calibri"/>
              <a:ea typeface="Calibri"/>
              <a:cs typeface="Calibri"/>
              <a:sym typeface="Calibri"/>
            </a:endParaRPr>
          </a:p>
          <a:p>
            <a:pPr marL="257175" indent="-257175">
              <a:lnSpc>
                <a:spcPct val="107000"/>
              </a:lnSpc>
              <a:spcBef>
                <a:spcPts val="750"/>
              </a:spcBef>
              <a:buClr>
                <a:schemeClr val="dk1"/>
              </a:buClr>
              <a:buSzPts val="2400"/>
              <a:buFont typeface="Arial"/>
              <a:buChar char="●"/>
            </a:pPr>
            <a:r>
              <a:rPr lang="en-US" sz="2000" b="1" i="1" dirty="0">
                <a:solidFill>
                  <a:schemeClr val="dk1"/>
                </a:solidFill>
                <a:latin typeface="Calibri"/>
                <a:ea typeface="Calibri"/>
                <a:cs typeface="Calibri"/>
                <a:sym typeface="Calibri"/>
              </a:rPr>
              <a:t>Transcription</a:t>
            </a:r>
            <a:r>
              <a:rPr lang="en-US" sz="2000" b="1" dirty="0">
                <a:solidFill>
                  <a:schemeClr val="dk1"/>
                </a:solidFill>
                <a:latin typeface="Calibri"/>
                <a:ea typeface="Calibri"/>
                <a:cs typeface="Calibri"/>
                <a:sym typeface="Calibri"/>
              </a:rPr>
              <a:t>.</a:t>
            </a:r>
            <a:r>
              <a:rPr lang="en-US" sz="2000" dirty="0">
                <a:solidFill>
                  <a:schemeClr val="dk1"/>
                </a:solidFill>
                <a:latin typeface="Calibri"/>
                <a:ea typeface="Calibri"/>
                <a:cs typeface="Calibri"/>
                <a:sym typeface="Calibri"/>
              </a:rPr>
              <a:t> Staff must currently listen to recordings to describe them - labor intensive process. </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9961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2e6197034e2_0_1307"/>
          <p:cNvSpPr txBox="1"/>
          <p:nvPr/>
        </p:nvSpPr>
        <p:spPr>
          <a:xfrm>
            <a:off x="521330" y="-771527"/>
            <a:ext cx="4218525" cy="1543050"/>
          </a:xfrm>
          <a:prstGeom prst="rect">
            <a:avLst/>
          </a:prstGeom>
          <a:noFill/>
          <a:ln>
            <a:noFill/>
          </a:ln>
        </p:spPr>
        <p:txBody>
          <a:bodyPr spcFirstLastPara="1" wrap="square" lIns="68569" tIns="34275" rIns="68569" bIns="34275" anchor="b" anchorCtr="0">
            <a:normAutofit/>
          </a:bodyPr>
          <a:lstStyle/>
          <a:p>
            <a:pPr>
              <a:lnSpc>
                <a:spcPct val="90000"/>
              </a:lnSpc>
              <a:buClr>
                <a:schemeClr val="lt1"/>
              </a:buClr>
              <a:buSzPts val="3600"/>
            </a:pPr>
            <a:r>
              <a:rPr lang="en-US" sz="2700">
                <a:solidFill>
                  <a:schemeClr val="lt1"/>
                </a:solidFill>
                <a:latin typeface="Century Gothic"/>
                <a:ea typeface="Century Gothic"/>
                <a:cs typeface="Century Gothic"/>
                <a:sym typeface="Century Gothic"/>
              </a:rPr>
              <a:t>AI Models</a:t>
            </a:r>
            <a:endParaRPr sz="1350">
              <a:solidFill>
                <a:schemeClr val="dk1"/>
              </a:solidFill>
              <a:latin typeface="Century Gothic"/>
              <a:ea typeface="Century Gothic"/>
              <a:cs typeface="Century Gothic"/>
              <a:sym typeface="Century Gothic"/>
            </a:endParaRPr>
          </a:p>
        </p:txBody>
      </p:sp>
      <p:cxnSp>
        <p:nvCxnSpPr>
          <p:cNvPr id="130" name="Google Shape;130;g2e6197034e2_0_1307"/>
          <p:cNvCxnSpPr/>
          <p:nvPr/>
        </p:nvCxnSpPr>
        <p:spPr>
          <a:xfrm>
            <a:off x="4996997" y="1063009"/>
            <a:ext cx="0" cy="3017475"/>
          </a:xfrm>
          <a:prstGeom prst="straightConnector1">
            <a:avLst/>
          </a:prstGeom>
          <a:noFill/>
          <a:ln w="15875" cap="flat" cmpd="sng">
            <a:solidFill>
              <a:srgbClr val="FF0000"/>
            </a:solidFill>
            <a:prstDash val="solid"/>
            <a:round/>
            <a:headEnd type="none" w="sm" len="sm"/>
            <a:tailEnd type="none" w="sm" len="sm"/>
          </a:ln>
        </p:spPr>
      </p:cxnSp>
      <p:pic>
        <p:nvPicPr>
          <p:cNvPr id="131" name="Google Shape;131;g2e6197034e2_0_1307" descr="UNE_6478.jpg"/>
          <p:cNvPicPr preferRelativeResize="0"/>
          <p:nvPr/>
        </p:nvPicPr>
        <p:blipFill rotWithShape="1">
          <a:blip r:embed="rId3">
            <a:alphaModFix/>
          </a:blip>
          <a:srcRect/>
          <a:stretch/>
        </p:blipFill>
        <p:spPr>
          <a:xfrm>
            <a:off x="5727795" y="0"/>
            <a:ext cx="3416205" cy="5143500"/>
          </a:xfrm>
          <a:prstGeom prst="rect">
            <a:avLst/>
          </a:prstGeom>
          <a:noFill/>
          <a:ln>
            <a:noFill/>
          </a:ln>
        </p:spPr>
      </p:pic>
      <p:sp>
        <p:nvSpPr>
          <p:cNvPr id="132" name="Google Shape;132;g2e6197034e2_0_1307"/>
          <p:cNvSpPr txBox="1"/>
          <p:nvPr/>
        </p:nvSpPr>
        <p:spPr>
          <a:xfrm>
            <a:off x="525919" y="185850"/>
            <a:ext cx="4939875" cy="585675"/>
          </a:xfrm>
          <a:prstGeom prst="rect">
            <a:avLst/>
          </a:prstGeom>
          <a:noFill/>
          <a:ln>
            <a:noFill/>
          </a:ln>
        </p:spPr>
        <p:txBody>
          <a:bodyPr spcFirstLastPara="1" wrap="square" lIns="68569" tIns="34275" rIns="68569" bIns="34275" anchor="ctr" anchorCtr="0">
            <a:normAutofit fontScale="77500" lnSpcReduction="20000"/>
          </a:bodyPr>
          <a:lstStyle/>
          <a:p>
            <a:pPr>
              <a:lnSpc>
                <a:spcPct val="115000"/>
              </a:lnSpc>
              <a:spcAft>
                <a:spcPts val="1200"/>
              </a:spcAft>
              <a:buSzPts val="3200"/>
            </a:pPr>
            <a:r>
              <a:rPr lang="en-US" sz="3200" b="1" dirty="0">
                <a:solidFill>
                  <a:srgbClr val="1C4587"/>
                </a:solidFill>
                <a:latin typeface="Times New Roman"/>
                <a:cs typeface="Times New Roman"/>
                <a:sym typeface="Calibri"/>
              </a:rPr>
              <a:t>AI for Audio Description cont’d</a:t>
            </a:r>
            <a:endParaRPr sz="3200" b="1" dirty="0">
              <a:solidFill>
                <a:srgbClr val="1C4587"/>
              </a:solidFill>
              <a:latin typeface="Times New Roman"/>
              <a:cs typeface="Times New Roman"/>
              <a:sym typeface="Calibri"/>
            </a:endParaRPr>
          </a:p>
        </p:txBody>
      </p:sp>
      <p:sp>
        <p:nvSpPr>
          <p:cNvPr id="133" name="Google Shape;133;g2e6197034e2_0_1307"/>
          <p:cNvSpPr txBox="1"/>
          <p:nvPr/>
        </p:nvSpPr>
        <p:spPr>
          <a:xfrm>
            <a:off x="525925" y="859511"/>
            <a:ext cx="3878325" cy="3910275"/>
          </a:xfrm>
          <a:prstGeom prst="rect">
            <a:avLst/>
          </a:prstGeom>
          <a:noFill/>
          <a:ln>
            <a:noFill/>
          </a:ln>
        </p:spPr>
        <p:txBody>
          <a:bodyPr spcFirstLastPara="1" wrap="square" lIns="68569" tIns="34275" rIns="68569" bIns="34275" anchor="t" anchorCtr="0">
            <a:noAutofit/>
          </a:bodyPr>
          <a:lstStyle/>
          <a:p>
            <a:pPr marL="257175" indent="-257175">
              <a:lnSpc>
                <a:spcPct val="107000"/>
              </a:lnSpc>
              <a:buClr>
                <a:schemeClr val="dk1"/>
              </a:buClr>
              <a:buSzPts val="2200"/>
              <a:buFont typeface="Arial"/>
              <a:buChar char="●"/>
            </a:pPr>
            <a:r>
              <a:rPr lang="en-US" sz="2000" b="1" i="1" dirty="0">
                <a:solidFill>
                  <a:schemeClr val="dk1"/>
                </a:solidFill>
                <a:latin typeface="Calibri"/>
                <a:ea typeface="Calibri"/>
                <a:cs typeface="Calibri"/>
                <a:sym typeface="Calibri"/>
              </a:rPr>
              <a:t>Speech translation to English</a:t>
            </a:r>
            <a:r>
              <a:rPr lang="en-US" sz="2000" b="1" dirty="0">
                <a:solidFill>
                  <a:schemeClr val="dk1"/>
                </a:solidFill>
                <a:latin typeface="Calibri"/>
                <a:ea typeface="Calibri"/>
                <a:cs typeface="Calibri"/>
                <a:sym typeface="Calibri"/>
              </a:rPr>
              <a:t>.</a:t>
            </a:r>
            <a:r>
              <a:rPr lang="en-US" sz="2000" dirty="0">
                <a:solidFill>
                  <a:schemeClr val="dk1"/>
                </a:solidFill>
                <a:latin typeface="Calibri"/>
                <a:ea typeface="Calibri"/>
                <a:cs typeface="Calibri"/>
                <a:sym typeface="Calibri"/>
              </a:rPr>
              <a:t> Translations into English can help staff describe recordings in other languages, even when we cannot understand the recordings. </a:t>
            </a:r>
          </a:p>
          <a:p>
            <a:pPr marL="257175" indent="-257175">
              <a:lnSpc>
                <a:spcPct val="107000"/>
              </a:lnSpc>
              <a:buClr>
                <a:schemeClr val="dk1"/>
              </a:buClr>
              <a:buSzPts val="2200"/>
              <a:buFont typeface="Arial"/>
              <a:buChar char="●"/>
            </a:pPr>
            <a:endParaRPr lang="en-US" sz="2000" dirty="0">
              <a:solidFill>
                <a:schemeClr val="dk1"/>
              </a:solidFill>
              <a:latin typeface="Calibri"/>
              <a:ea typeface="Calibri"/>
              <a:cs typeface="Calibri"/>
              <a:sym typeface="Calibri"/>
            </a:endParaRPr>
          </a:p>
          <a:p>
            <a:pPr marL="257175" indent="-257175">
              <a:lnSpc>
                <a:spcPct val="107000"/>
              </a:lnSpc>
              <a:buClr>
                <a:schemeClr val="dk1"/>
              </a:buClr>
              <a:buSzPts val="2200"/>
              <a:buFont typeface="Arial"/>
              <a:buChar char="●"/>
            </a:pPr>
            <a:r>
              <a:rPr lang="en-US" sz="2000" b="1" i="1" dirty="0">
                <a:solidFill>
                  <a:schemeClr val="dk1"/>
                </a:solidFill>
                <a:latin typeface="Calibri"/>
                <a:ea typeface="Calibri"/>
                <a:cs typeface="Calibri"/>
                <a:sym typeface="Calibri"/>
              </a:rPr>
              <a:t>Summarization</a:t>
            </a:r>
            <a:r>
              <a:rPr lang="en-US" sz="2000" b="1" dirty="0">
                <a:solidFill>
                  <a:schemeClr val="dk1"/>
                </a:solidFill>
                <a:latin typeface="Calibri"/>
                <a:ea typeface="Calibri"/>
                <a:cs typeface="Calibri"/>
                <a:sym typeface="Calibri"/>
              </a:rPr>
              <a:t>.</a:t>
            </a:r>
            <a:r>
              <a:rPr lang="en-US" sz="2000" dirty="0">
                <a:solidFill>
                  <a:schemeClr val="dk1"/>
                </a:solidFill>
                <a:latin typeface="Calibri"/>
                <a:ea typeface="Calibri"/>
                <a:cs typeface="Calibri"/>
                <a:sym typeface="Calibri"/>
              </a:rPr>
              <a:t> Currently UNESCO staff must produce summaries of each recording. </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1600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6A68C1-C7C6-22F8-6977-F1FBD2DCA1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3" name="Google Shape;123;g2e6197034e2_0_1292">
            <a:extLst>
              <a:ext uri="{FF2B5EF4-FFF2-40B4-BE49-F238E27FC236}">
                <a16:creationId xmlns:a16="http://schemas.microsoft.com/office/drawing/2014/main" id="{68190B98-6D81-2E97-66C3-30DEB7B7D0A4}"/>
              </a:ext>
            </a:extLst>
          </p:cNvPr>
          <p:cNvSpPr txBox="1"/>
          <p:nvPr/>
        </p:nvSpPr>
        <p:spPr>
          <a:xfrm>
            <a:off x="3656051" y="2278912"/>
            <a:ext cx="1831897" cy="585675"/>
          </a:xfrm>
          <a:prstGeom prst="rect">
            <a:avLst/>
          </a:prstGeom>
          <a:noFill/>
          <a:ln>
            <a:noFill/>
          </a:ln>
        </p:spPr>
        <p:txBody>
          <a:bodyPr spcFirstLastPara="1" wrap="square" lIns="68569" tIns="34275" rIns="68569" bIns="34275" anchor="ctr" anchorCtr="0">
            <a:noAutofit/>
          </a:bodyPr>
          <a:lstStyle/>
          <a:p>
            <a:pPr>
              <a:lnSpc>
                <a:spcPct val="115000"/>
              </a:lnSpc>
              <a:spcAft>
                <a:spcPts val="1200"/>
              </a:spcAft>
              <a:buSzPts val="3400"/>
            </a:pPr>
            <a:r>
              <a:rPr lang="en-US" sz="5000" b="1" dirty="0">
                <a:solidFill>
                  <a:srgbClr val="1C4587"/>
                </a:solidFill>
                <a:latin typeface="Times New Roman"/>
                <a:cs typeface="Times New Roman"/>
                <a:sym typeface="Calibri"/>
              </a:rPr>
              <a:t>Demo</a:t>
            </a:r>
            <a:endParaRPr sz="5000" b="1" dirty="0">
              <a:solidFill>
                <a:srgbClr val="1C4587"/>
              </a:solidFill>
              <a:latin typeface="Times New Roman"/>
              <a:cs typeface="Times New Roman"/>
              <a:sym typeface="Calibri"/>
            </a:endParaRPr>
          </a:p>
        </p:txBody>
      </p:sp>
    </p:spTree>
    <p:extLst>
      <p:ext uri="{BB962C8B-B14F-4D97-AF65-F5344CB8AC3E}">
        <p14:creationId xmlns:p14="http://schemas.microsoft.com/office/powerpoint/2010/main" val="2850473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FC57E0-D4A6-9D9B-7207-B6ECBD0739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3" name="Picture 2">
            <a:extLst>
              <a:ext uri="{FF2B5EF4-FFF2-40B4-BE49-F238E27FC236}">
                <a16:creationId xmlns:a16="http://schemas.microsoft.com/office/drawing/2014/main" id="{DE5BCBD2-3092-1010-C2AA-C508CABAE704}"/>
              </a:ext>
            </a:extLst>
          </p:cNvPr>
          <p:cNvPicPr>
            <a:picLocks noChangeAspect="1"/>
          </p:cNvPicPr>
          <p:nvPr/>
        </p:nvPicPr>
        <p:blipFill>
          <a:blip r:embed="rId2"/>
          <a:stretch>
            <a:fillRect/>
          </a:stretch>
        </p:blipFill>
        <p:spPr>
          <a:xfrm>
            <a:off x="1295092" y="0"/>
            <a:ext cx="6553815" cy="5143500"/>
          </a:xfrm>
          <a:prstGeom prst="rect">
            <a:avLst/>
          </a:prstGeom>
        </p:spPr>
      </p:pic>
      <p:sp>
        <p:nvSpPr>
          <p:cNvPr id="5" name="TextBox 4">
            <a:extLst>
              <a:ext uri="{FF2B5EF4-FFF2-40B4-BE49-F238E27FC236}">
                <a16:creationId xmlns:a16="http://schemas.microsoft.com/office/drawing/2014/main" id="{813A1E26-9632-0661-72EA-6819D5392F37}"/>
              </a:ext>
            </a:extLst>
          </p:cNvPr>
          <p:cNvSpPr txBox="1"/>
          <p:nvPr/>
        </p:nvSpPr>
        <p:spPr>
          <a:xfrm>
            <a:off x="172027" y="5608162"/>
            <a:ext cx="4572000" cy="215444"/>
          </a:xfrm>
          <a:prstGeom prst="rect">
            <a:avLst/>
          </a:prstGeom>
          <a:noFill/>
        </p:spPr>
        <p:txBody>
          <a:bodyPr wrap="square">
            <a:spAutoFit/>
          </a:bodyPr>
          <a:lstStyle/>
          <a:p>
            <a:r>
              <a:rPr lang="en-US" sz="800" dirty="0"/>
              <a:t>https://</a:t>
            </a:r>
            <a:r>
              <a:rPr lang="en-US" sz="800" dirty="0" err="1"/>
              <a:t>arxiv.org</a:t>
            </a:r>
            <a:r>
              <a:rPr lang="en-US" sz="800" dirty="0"/>
              <a:t>/pdf/2606.18191</a:t>
            </a:r>
          </a:p>
        </p:txBody>
      </p:sp>
    </p:spTree>
    <p:extLst>
      <p:ext uri="{BB962C8B-B14F-4D97-AF65-F5344CB8AC3E}">
        <p14:creationId xmlns:p14="http://schemas.microsoft.com/office/powerpoint/2010/main" val="2241293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525817-B19F-FEF7-0E01-B2C1157320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4" name="TextBox 3">
            <a:extLst>
              <a:ext uri="{FF2B5EF4-FFF2-40B4-BE49-F238E27FC236}">
                <a16:creationId xmlns:a16="http://schemas.microsoft.com/office/drawing/2014/main" id="{2A016B8A-E912-FE7F-33C2-745B01E73771}"/>
              </a:ext>
            </a:extLst>
          </p:cNvPr>
          <p:cNvSpPr txBox="1"/>
          <p:nvPr/>
        </p:nvSpPr>
        <p:spPr>
          <a:xfrm>
            <a:off x="266050" y="828144"/>
            <a:ext cx="8421718" cy="4016484"/>
          </a:xfrm>
          <a:prstGeom prst="rect">
            <a:avLst/>
          </a:prstGeom>
          <a:noFill/>
        </p:spPr>
        <p:txBody>
          <a:bodyPr wrap="square">
            <a:spAutoFit/>
          </a:bodyPr>
          <a:lstStyle/>
          <a:p>
            <a:pPr marL="342900" indent="-342900">
              <a:buFont typeface="Arial" panose="020B0604020202020204" pitchFamily="34" charset="0"/>
              <a:buChar char="•"/>
            </a:pPr>
            <a:r>
              <a:rPr lang="en-CA" sz="1700" b="1" dirty="0"/>
              <a:t>DRFLOW:</a:t>
            </a:r>
            <a:r>
              <a:rPr lang="en-CA" sz="1700" dirty="0"/>
              <a:t> a benchmark for evaluating whether deep-research agents can produce </a:t>
            </a:r>
            <a:r>
              <a:rPr lang="en-CA" sz="1700" b="1" dirty="0"/>
              <a:t>personalized workflows</a:t>
            </a:r>
            <a:r>
              <a:rPr lang="en-CA" sz="1700" dirty="0"/>
              <a:t>, not just long reports or summaries. </a:t>
            </a:r>
          </a:p>
          <a:p>
            <a:endParaRPr lang="en-CA" sz="1700" dirty="0"/>
          </a:p>
          <a:p>
            <a:pPr marL="342900" indent="-342900">
              <a:buFont typeface="Arial" panose="020B0604020202020204" pitchFamily="34" charset="0"/>
              <a:buChar char="•"/>
            </a:pPr>
            <a:r>
              <a:rPr lang="en-CA" sz="1700" dirty="0"/>
              <a:t>Key distinction: many real professional tasks require knowing </a:t>
            </a:r>
            <a:r>
              <a:rPr lang="en-CA" sz="1700" b="1" dirty="0"/>
              <a:t>what steps to take, in what order, under which conditions, and based on which evidence</a:t>
            </a:r>
            <a:r>
              <a:rPr lang="en-CA" sz="1700" dirty="0"/>
              <a:t>. </a:t>
            </a:r>
          </a:p>
          <a:p>
            <a:pPr marL="342900" indent="-342900">
              <a:buFont typeface="Arial" panose="020B0604020202020204" pitchFamily="34" charset="0"/>
              <a:buChar char="•"/>
            </a:pPr>
            <a:endParaRPr lang="en-CA" sz="1700" dirty="0"/>
          </a:p>
          <a:p>
            <a:pPr marL="342900" indent="-342900">
              <a:buFont typeface="Arial" panose="020B0604020202020204" pitchFamily="34" charset="0"/>
              <a:buChar char="•"/>
            </a:pPr>
            <a:r>
              <a:rPr lang="en-CA" sz="1700" dirty="0"/>
              <a:t>DRFLOW tests this by giving agents scattered evidence from heterogeneous sources such as documents, emails, chats, and local files, then asking them to recover the correct action-step sequence for a user’s specific situation. </a:t>
            </a:r>
          </a:p>
          <a:p>
            <a:endParaRPr lang="en-CA" sz="1700" dirty="0"/>
          </a:p>
          <a:p>
            <a:pPr marL="342900" indent="-342900">
              <a:buFont typeface="Arial" panose="020B0604020202020204" pitchFamily="34" charset="0"/>
              <a:buChar char="•"/>
            </a:pPr>
            <a:r>
              <a:rPr lang="en-CA" sz="1700" dirty="0"/>
              <a:t>The benchmark contains </a:t>
            </a:r>
            <a:r>
              <a:rPr lang="en-CA" sz="1700" b="1" dirty="0"/>
              <a:t>100 tasks across five domains</a:t>
            </a:r>
            <a:r>
              <a:rPr lang="en-CA" sz="1700" dirty="0"/>
              <a:t>, with </a:t>
            </a:r>
            <a:r>
              <a:rPr lang="en-CA" sz="1700" b="1" dirty="0"/>
              <a:t>1,246 reference workflow steps</a:t>
            </a:r>
            <a:r>
              <a:rPr lang="en-CA" sz="1700" dirty="0"/>
              <a:t> grounded in </a:t>
            </a:r>
            <a:r>
              <a:rPr lang="en-CA" sz="1700" b="1" dirty="0"/>
              <a:t>more than 3,900 sources</a:t>
            </a:r>
            <a:r>
              <a:rPr lang="en-CA" sz="1700" dirty="0"/>
              <a:t>. </a:t>
            </a:r>
          </a:p>
          <a:p>
            <a:pPr marL="342900" indent="-342900">
              <a:buFont typeface="Arial" panose="020B0604020202020204" pitchFamily="34" charset="0"/>
              <a:buChar char="•"/>
            </a:pPr>
            <a:endParaRPr lang="en-CA" sz="1700" dirty="0"/>
          </a:p>
          <a:p>
            <a:pPr marL="342900" indent="-342900">
              <a:buFont typeface="Arial" panose="020B0604020202020204" pitchFamily="34" charset="0"/>
              <a:buChar char="•"/>
            </a:pPr>
            <a:r>
              <a:rPr lang="en-CA" sz="1700" dirty="0"/>
              <a:t>We also introduce </a:t>
            </a:r>
            <a:r>
              <a:rPr lang="en-CA" sz="1700" b="1" dirty="0"/>
              <a:t>DRFLOW-Agent</a:t>
            </a:r>
            <a:r>
              <a:rPr lang="en-CA" sz="1700" dirty="0"/>
              <a:t>, a workflow-oriented agent that improves over baseline agents.</a:t>
            </a:r>
          </a:p>
        </p:txBody>
      </p:sp>
      <p:sp>
        <p:nvSpPr>
          <p:cNvPr id="3" name="Google Shape;113;p15">
            <a:extLst>
              <a:ext uri="{FF2B5EF4-FFF2-40B4-BE49-F238E27FC236}">
                <a16:creationId xmlns:a16="http://schemas.microsoft.com/office/drawing/2014/main" id="{1E066654-F8F2-F9D4-08DC-4DD4BB4FE55F}"/>
              </a:ext>
            </a:extLst>
          </p:cNvPr>
          <p:cNvSpPr txBox="1">
            <a:spLocks/>
          </p:cNvSpPr>
          <p:nvPr/>
        </p:nvSpPr>
        <p:spPr>
          <a:xfrm>
            <a:off x="266050" y="68480"/>
            <a:ext cx="2781600" cy="58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Aft>
                <a:spcPts val="1200"/>
              </a:spcAft>
            </a:pPr>
            <a:r>
              <a:rPr lang="en-CA" sz="3200" b="1" dirty="0">
                <a:solidFill>
                  <a:srgbClr val="1C4587"/>
                </a:solidFill>
                <a:latin typeface="Times New Roman"/>
                <a:cs typeface="Times New Roman"/>
                <a:sym typeface="Times New Roman"/>
              </a:rPr>
              <a:t>DRFLOW</a:t>
            </a:r>
          </a:p>
        </p:txBody>
      </p:sp>
    </p:spTree>
    <p:extLst>
      <p:ext uri="{BB962C8B-B14F-4D97-AF65-F5344CB8AC3E}">
        <p14:creationId xmlns:p14="http://schemas.microsoft.com/office/powerpoint/2010/main" val="3687019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BD6DD9-FA24-86E5-7A51-5B87FD83856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3" name="Picture 2">
            <a:extLst>
              <a:ext uri="{FF2B5EF4-FFF2-40B4-BE49-F238E27FC236}">
                <a16:creationId xmlns:a16="http://schemas.microsoft.com/office/drawing/2014/main" id="{26BC133A-AB66-5D69-D1CB-BB19A9CAEC1D}"/>
              </a:ext>
            </a:extLst>
          </p:cNvPr>
          <p:cNvPicPr>
            <a:picLocks noChangeAspect="1"/>
          </p:cNvPicPr>
          <p:nvPr/>
        </p:nvPicPr>
        <p:blipFill>
          <a:blip r:embed="rId2"/>
          <a:stretch>
            <a:fillRect/>
          </a:stretch>
        </p:blipFill>
        <p:spPr>
          <a:xfrm>
            <a:off x="685800" y="687397"/>
            <a:ext cx="7772400" cy="4456103"/>
          </a:xfrm>
          <a:prstGeom prst="rect">
            <a:avLst/>
          </a:prstGeom>
        </p:spPr>
      </p:pic>
      <p:sp>
        <p:nvSpPr>
          <p:cNvPr id="4" name="Google Shape;113;p15">
            <a:extLst>
              <a:ext uri="{FF2B5EF4-FFF2-40B4-BE49-F238E27FC236}">
                <a16:creationId xmlns:a16="http://schemas.microsoft.com/office/drawing/2014/main" id="{E00E359B-C940-5873-B05E-C5AB18EC1456}"/>
              </a:ext>
            </a:extLst>
          </p:cNvPr>
          <p:cNvSpPr txBox="1">
            <a:spLocks/>
          </p:cNvSpPr>
          <p:nvPr/>
        </p:nvSpPr>
        <p:spPr>
          <a:xfrm>
            <a:off x="266050" y="68480"/>
            <a:ext cx="6419230" cy="58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Aft>
                <a:spcPts val="1200"/>
              </a:spcAft>
            </a:pPr>
            <a:r>
              <a:rPr lang="en-CA" sz="3200" b="1" dirty="0">
                <a:solidFill>
                  <a:srgbClr val="1C4587"/>
                </a:solidFill>
                <a:latin typeface="Times New Roman"/>
                <a:cs typeface="Times New Roman"/>
                <a:sym typeface="Times New Roman"/>
              </a:rPr>
              <a:t>DRFLOW Task and Eval Pipeline</a:t>
            </a:r>
          </a:p>
        </p:txBody>
      </p:sp>
    </p:spTree>
    <p:extLst>
      <p:ext uri="{BB962C8B-B14F-4D97-AF65-F5344CB8AC3E}">
        <p14:creationId xmlns:p14="http://schemas.microsoft.com/office/powerpoint/2010/main" val="3242595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F4842-A0CC-E721-DEA8-48D1516C2E2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2EBE70-5E0D-BE7A-CB70-CD6E549709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4" name="TextBox 3">
            <a:extLst>
              <a:ext uri="{FF2B5EF4-FFF2-40B4-BE49-F238E27FC236}">
                <a16:creationId xmlns:a16="http://schemas.microsoft.com/office/drawing/2014/main" id="{9B700AFC-902F-CBF7-7730-2FD421B2BF1A}"/>
              </a:ext>
            </a:extLst>
          </p:cNvPr>
          <p:cNvSpPr txBox="1"/>
          <p:nvPr/>
        </p:nvSpPr>
        <p:spPr>
          <a:xfrm>
            <a:off x="266050" y="875938"/>
            <a:ext cx="8421718" cy="4154984"/>
          </a:xfrm>
          <a:prstGeom prst="rect">
            <a:avLst/>
          </a:prstGeom>
          <a:noFill/>
        </p:spPr>
        <p:txBody>
          <a:bodyPr wrap="square">
            <a:spAutoFit/>
          </a:bodyPr>
          <a:lstStyle/>
          <a:p>
            <a:pPr marL="285750" indent="-285750">
              <a:buFont typeface="Arial" panose="020B0604020202020204" pitchFamily="34" charset="0"/>
              <a:buChar char="•"/>
            </a:pPr>
            <a:r>
              <a:rPr lang="en-CA" sz="2200" dirty="0"/>
              <a:t>This work is about moving from AI as a “report writer” to AI as a system that can reconstruct </a:t>
            </a:r>
            <a:r>
              <a:rPr lang="en-CA" sz="2200" b="1" dirty="0"/>
              <a:t>procedures from records</a:t>
            </a:r>
            <a:r>
              <a:rPr lang="en-CA" sz="2200" dirty="0"/>
              <a:t>. </a:t>
            </a:r>
          </a:p>
          <a:p>
            <a:pPr marL="285750" indent="-285750">
              <a:buFont typeface="Arial" panose="020B0604020202020204" pitchFamily="34" charset="0"/>
              <a:buChar char="•"/>
            </a:pPr>
            <a:endParaRPr lang="en-CA" sz="2200" dirty="0"/>
          </a:p>
          <a:p>
            <a:pPr marL="285750" indent="-285750">
              <a:buFont typeface="Arial" panose="020B0604020202020204" pitchFamily="34" charset="0"/>
              <a:buChar char="•"/>
            </a:pPr>
            <a:r>
              <a:rPr lang="en-CA" sz="2200" dirty="0"/>
              <a:t>That is directly relevant to archives because </a:t>
            </a:r>
            <a:r>
              <a:rPr lang="en-CA" sz="2200" b="1" dirty="0"/>
              <a:t>archival work often involves fragmented evidence across institutional documents, correspondence, forms, logs, policies, and case files</a:t>
            </a:r>
            <a:r>
              <a:rPr lang="en-CA" sz="2200" dirty="0"/>
              <a:t>. </a:t>
            </a:r>
          </a:p>
          <a:p>
            <a:pPr marL="285750" indent="-285750">
              <a:buFont typeface="Arial" panose="020B0604020202020204" pitchFamily="34" charset="0"/>
              <a:buChar char="•"/>
            </a:pPr>
            <a:endParaRPr lang="en-CA" sz="2200" dirty="0"/>
          </a:p>
          <a:p>
            <a:pPr marL="285750" indent="-285750">
              <a:buFont typeface="Arial" panose="020B0604020202020204" pitchFamily="34" charset="0"/>
              <a:buChar char="•"/>
            </a:pPr>
            <a:r>
              <a:rPr lang="en-CA" sz="2200" dirty="0"/>
              <a:t>The future frontier here is AI that can help reconstruct how an institution acted, what procedures governed decisions, which documents support each step, and how general policies were applied to specific cases.</a:t>
            </a:r>
          </a:p>
        </p:txBody>
      </p:sp>
      <p:sp>
        <p:nvSpPr>
          <p:cNvPr id="3" name="Google Shape;113;p15">
            <a:extLst>
              <a:ext uri="{FF2B5EF4-FFF2-40B4-BE49-F238E27FC236}">
                <a16:creationId xmlns:a16="http://schemas.microsoft.com/office/drawing/2014/main" id="{3F0F3C25-E77E-FA9E-4DC1-0F951B7E8113}"/>
              </a:ext>
            </a:extLst>
          </p:cNvPr>
          <p:cNvSpPr txBox="1">
            <a:spLocks/>
          </p:cNvSpPr>
          <p:nvPr/>
        </p:nvSpPr>
        <p:spPr>
          <a:xfrm>
            <a:off x="266050" y="96188"/>
            <a:ext cx="5312714" cy="58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Aft>
                <a:spcPts val="1200"/>
              </a:spcAft>
            </a:pPr>
            <a:r>
              <a:rPr lang="en-CA" sz="3200" b="1" dirty="0">
                <a:solidFill>
                  <a:srgbClr val="1C4587"/>
                </a:solidFill>
                <a:latin typeface="Times New Roman"/>
                <a:cs typeface="Times New Roman"/>
                <a:sym typeface="Times New Roman"/>
              </a:rPr>
              <a:t>Take-Home for Archivists</a:t>
            </a:r>
          </a:p>
        </p:txBody>
      </p:sp>
    </p:spTree>
    <p:extLst>
      <p:ext uri="{BB962C8B-B14F-4D97-AF65-F5344CB8AC3E}">
        <p14:creationId xmlns:p14="http://schemas.microsoft.com/office/powerpoint/2010/main" val="460250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B2A1F-F2AF-D42C-2A41-2F9237DBA29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A044C9-CD50-148E-B827-AD87B1AD28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4" name="TextBox 3">
            <a:extLst>
              <a:ext uri="{FF2B5EF4-FFF2-40B4-BE49-F238E27FC236}">
                <a16:creationId xmlns:a16="http://schemas.microsoft.com/office/drawing/2014/main" id="{AF729947-06FD-AEF9-DBBE-1B5FA0E195DB}"/>
              </a:ext>
            </a:extLst>
          </p:cNvPr>
          <p:cNvSpPr txBox="1"/>
          <p:nvPr/>
        </p:nvSpPr>
        <p:spPr>
          <a:xfrm>
            <a:off x="266050" y="828144"/>
            <a:ext cx="8421718" cy="353943"/>
          </a:xfrm>
          <a:prstGeom prst="rect">
            <a:avLst/>
          </a:prstGeom>
          <a:noFill/>
        </p:spPr>
        <p:txBody>
          <a:bodyPr wrap="square">
            <a:spAutoFit/>
          </a:bodyPr>
          <a:lstStyle/>
          <a:p>
            <a:pPr marL="342900" indent="-342900">
              <a:buFont typeface="Arial" panose="020B0604020202020204" pitchFamily="34" charset="0"/>
              <a:buChar char="•"/>
            </a:pPr>
            <a:r>
              <a:rPr lang="en-CA" sz="1700" dirty="0"/>
              <a:t>A workflow-oriented agent that improves over baseline agents.</a:t>
            </a:r>
          </a:p>
        </p:txBody>
      </p:sp>
      <p:sp>
        <p:nvSpPr>
          <p:cNvPr id="3" name="Google Shape;113;p15">
            <a:extLst>
              <a:ext uri="{FF2B5EF4-FFF2-40B4-BE49-F238E27FC236}">
                <a16:creationId xmlns:a16="http://schemas.microsoft.com/office/drawing/2014/main" id="{6DB7667A-3383-B505-B137-6FF84D3ED53F}"/>
              </a:ext>
            </a:extLst>
          </p:cNvPr>
          <p:cNvSpPr txBox="1">
            <a:spLocks/>
          </p:cNvSpPr>
          <p:nvPr/>
        </p:nvSpPr>
        <p:spPr>
          <a:xfrm>
            <a:off x="266049" y="68480"/>
            <a:ext cx="4379841" cy="58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Aft>
                <a:spcPts val="1200"/>
              </a:spcAft>
            </a:pPr>
            <a:r>
              <a:rPr lang="en-CA" sz="3200" b="1" dirty="0">
                <a:solidFill>
                  <a:srgbClr val="1C4587"/>
                </a:solidFill>
                <a:latin typeface="Times New Roman"/>
                <a:cs typeface="Times New Roman"/>
                <a:sym typeface="Times New Roman"/>
              </a:rPr>
              <a:t>DRFLOW-Agent</a:t>
            </a:r>
          </a:p>
        </p:txBody>
      </p:sp>
      <p:pic>
        <p:nvPicPr>
          <p:cNvPr id="5" name="Picture 4">
            <a:extLst>
              <a:ext uri="{FF2B5EF4-FFF2-40B4-BE49-F238E27FC236}">
                <a16:creationId xmlns:a16="http://schemas.microsoft.com/office/drawing/2014/main" id="{B330CF48-7081-7B06-52D6-D366C00003D4}"/>
              </a:ext>
            </a:extLst>
          </p:cNvPr>
          <p:cNvPicPr>
            <a:picLocks noChangeAspect="1"/>
          </p:cNvPicPr>
          <p:nvPr/>
        </p:nvPicPr>
        <p:blipFill>
          <a:blip r:embed="rId3"/>
          <a:stretch>
            <a:fillRect/>
          </a:stretch>
        </p:blipFill>
        <p:spPr>
          <a:xfrm>
            <a:off x="502414" y="1353878"/>
            <a:ext cx="7772400" cy="3702939"/>
          </a:xfrm>
          <a:prstGeom prst="rect">
            <a:avLst/>
          </a:prstGeom>
        </p:spPr>
      </p:pic>
    </p:spTree>
    <p:extLst>
      <p:ext uri="{BB962C8B-B14F-4D97-AF65-F5344CB8AC3E}">
        <p14:creationId xmlns:p14="http://schemas.microsoft.com/office/powerpoint/2010/main" val="3803736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81854-73E2-E798-E015-DE808E296B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D288E4-CB2C-4278-8EA4-C6A7604370A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4" name="TextBox 3">
            <a:extLst>
              <a:ext uri="{FF2B5EF4-FFF2-40B4-BE49-F238E27FC236}">
                <a16:creationId xmlns:a16="http://schemas.microsoft.com/office/drawing/2014/main" id="{C3A12C09-3010-40CD-C5EA-ED7E94FB23CD}"/>
              </a:ext>
            </a:extLst>
          </p:cNvPr>
          <p:cNvSpPr txBox="1"/>
          <p:nvPr/>
        </p:nvSpPr>
        <p:spPr>
          <a:xfrm>
            <a:off x="266050" y="875938"/>
            <a:ext cx="8573150" cy="3554819"/>
          </a:xfrm>
          <a:prstGeom prst="rect">
            <a:avLst/>
          </a:prstGeom>
          <a:noFill/>
        </p:spPr>
        <p:txBody>
          <a:bodyPr wrap="square">
            <a:spAutoFit/>
          </a:bodyPr>
          <a:lstStyle/>
          <a:p>
            <a:pPr marL="285750" indent="-285750">
              <a:buFont typeface="Arial" panose="020B0604020202020204" pitchFamily="34" charset="0"/>
              <a:buChar char="•"/>
            </a:pPr>
            <a:r>
              <a:rPr lang="en-CA" sz="2500" dirty="0"/>
              <a:t>The key point is that DRFA models deep research as an iterative process: plan, search, reflect, fill gaps, and then produce an actionable workflow. </a:t>
            </a:r>
          </a:p>
          <a:p>
            <a:pPr marL="285750" indent="-285750">
              <a:buFont typeface="Arial" panose="020B0604020202020204" pitchFamily="34" charset="0"/>
              <a:buChar char="•"/>
            </a:pPr>
            <a:endParaRPr lang="en-CA" sz="2500" dirty="0"/>
          </a:p>
          <a:p>
            <a:pPr marL="285750" indent="-285750">
              <a:buFont typeface="Arial" panose="020B0604020202020204" pitchFamily="34" charset="0"/>
              <a:buChar char="•"/>
            </a:pPr>
            <a:r>
              <a:rPr lang="en-CA" sz="2500" dirty="0"/>
              <a:t>For archivists, this is highly relevant because archival interpretation often works the same way: we start with a question, move across scattered records, identify gaps, compare sources, and reconstruct a procedure, event, or decision from the evidence.</a:t>
            </a:r>
          </a:p>
        </p:txBody>
      </p:sp>
      <p:sp>
        <p:nvSpPr>
          <p:cNvPr id="3" name="Google Shape;113;p15">
            <a:extLst>
              <a:ext uri="{FF2B5EF4-FFF2-40B4-BE49-F238E27FC236}">
                <a16:creationId xmlns:a16="http://schemas.microsoft.com/office/drawing/2014/main" id="{D7E43378-25B1-FCAD-1D8B-509C0FFABFA3}"/>
              </a:ext>
            </a:extLst>
          </p:cNvPr>
          <p:cNvSpPr txBox="1">
            <a:spLocks/>
          </p:cNvSpPr>
          <p:nvPr/>
        </p:nvSpPr>
        <p:spPr>
          <a:xfrm>
            <a:off x="266050" y="96188"/>
            <a:ext cx="5312714" cy="58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Aft>
                <a:spcPts val="1200"/>
              </a:spcAft>
            </a:pPr>
            <a:r>
              <a:rPr lang="en-CA" sz="3200" b="1" dirty="0">
                <a:solidFill>
                  <a:srgbClr val="1C4587"/>
                </a:solidFill>
                <a:latin typeface="Times New Roman"/>
                <a:cs typeface="Times New Roman"/>
                <a:sym typeface="Times New Roman"/>
              </a:rPr>
              <a:t>Relevance to Archives</a:t>
            </a:r>
          </a:p>
        </p:txBody>
      </p:sp>
    </p:spTree>
    <p:extLst>
      <p:ext uri="{BB962C8B-B14F-4D97-AF65-F5344CB8AC3E}">
        <p14:creationId xmlns:p14="http://schemas.microsoft.com/office/powerpoint/2010/main" val="3383543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6EDADA-4FE9-1F54-78D1-0F3A7C7604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3" name="Picture 2">
            <a:extLst>
              <a:ext uri="{FF2B5EF4-FFF2-40B4-BE49-F238E27FC236}">
                <a16:creationId xmlns:a16="http://schemas.microsoft.com/office/drawing/2014/main" id="{AB185370-109F-FD72-A068-C270DD58D742}"/>
              </a:ext>
            </a:extLst>
          </p:cNvPr>
          <p:cNvPicPr>
            <a:picLocks noChangeAspect="1"/>
          </p:cNvPicPr>
          <p:nvPr/>
        </p:nvPicPr>
        <p:blipFill>
          <a:blip r:embed="rId2"/>
          <a:stretch>
            <a:fillRect/>
          </a:stretch>
        </p:blipFill>
        <p:spPr>
          <a:xfrm>
            <a:off x="1320865" y="0"/>
            <a:ext cx="6502270" cy="5143500"/>
          </a:xfrm>
          <a:prstGeom prst="rect">
            <a:avLst/>
          </a:prstGeom>
        </p:spPr>
      </p:pic>
      <p:sp>
        <p:nvSpPr>
          <p:cNvPr id="5" name="TextBox 4">
            <a:extLst>
              <a:ext uri="{FF2B5EF4-FFF2-40B4-BE49-F238E27FC236}">
                <a16:creationId xmlns:a16="http://schemas.microsoft.com/office/drawing/2014/main" id="{5CA88059-4B50-5AF7-CD8A-87E93FF6EB35}"/>
              </a:ext>
            </a:extLst>
          </p:cNvPr>
          <p:cNvSpPr txBox="1"/>
          <p:nvPr/>
        </p:nvSpPr>
        <p:spPr>
          <a:xfrm>
            <a:off x="61882" y="4928056"/>
            <a:ext cx="1728818" cy="215444"/>
          </a:xfrm>
          <a:prstGeom prst="rect">
            <a:avLst/>
          </a:prstGeom>
          <a:noFill/>
        </p:spPr>
        <p:txBody>
          <a:bodyPr wrap="square">
            <a:spAutoFit/>
          </a:bodyPr>
          <a:lstStyle/>
          <a:p>
            <a:r>
              <a:rPr lang="en-US" sz="800" dirty="0"/>
              <a:t>https://</a:t>
            </a:r>
            <a:r>
              <a:rPr lang="en-US" sz="800" dirty="0" err="1"/>
              <a:t>arxiv.org</a:t>
            </a:r>
            <a:r>
              <a:rPr lang="en-US" sz="800" dirty="0"/>
              <a:t>/pdf/2606.11537</a:t>
            </a:r>
          </a:p>
        </p:txBody>
      </p:sp>
    </p:spTree>
    <p:extLst>
      <p:ext uri="{BB962C8B-B14F-4D97-AF65-F5344CB8AC3E}">
        <p14:creationId xmlns:p14="http://schemas.microsoft.com/office/powerpoint/2010/main" val="4285077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418450" y="202400"/>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3200" b="1">
                <a:solidFill>
                  <a:srgbClr val="1C4587"/>
                </a:solidFill>
                <a:latin typeface="Times New Roman"/>
                <a:ea typeface="Times New Roman"/>
                <a:cs typeface="Times New Roman"/>
                <a:sym typeface="Times New Roman"/>
              </a:rPr>
              <a:t>Archives</a:t>
            </a:r>
            <a:endParaRPr sz="2200" b="1">
              <a:solidFill>
                <a:schemeClr val="accent4"/>
              </a:solidFill>
              <a:latin typeface="Times New Roman"/>
              <a:ea typeface="Times New Roman"/>
              <a:cs typeface="Times New Roman"/>
              <a:sym typeface="Times New Roman"/>
            </a:endParaRPr>
          </a:p>
        </p:txBody>
      </p:sp>
      <p:sp>
        <p:nvSpPr>
          <p:cNvPr id="86" name="Google Shape;86;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pic>
        <p:nvPicPr>
          <p:cNvPr id="87" name="Google Shape;87;p14"/>
          <p:cNvPicPr preferRelativeResize="0"/>
          <p:nvPr/>
        </p:nvPicPr>
        <p:blipFill>
          <a:blip r:embed="rId3">
            <a:alphaModFix/>
          </a:blip>
          <a:stretch>
            <a:fillRect/>
          </a:stretch>
        </p:blipFill>
        <p:spPr>
          <a:xfrm>
            <a:off x="3689250" y="1121075"/>
            <a:ext cx="911100" cy="911100"/>
          </a:xfrm>
          <a:prstGeom prst="rect">
            <a:avLst/>
          </a:prstGeom>
          <a:noFill/>
          <a:ln>
            <a:noFill/>
          </a:ln>
        </p:spPr>
      </p:pic>
      <p:pic>
        <p:nvPicPr>
          <p:cNvPr id="88" name="Google Shape;88;p14"/>
          <p:cNvPicPr preferRelativeResize="0"/>
          <p:nvPr/>
        </p:nvPicPr>
        <p:blipFill>
          <a:blip r:embed="rId4">
            <a:alphaModFix/>
          </a:blip>
          <a:stretch>
            <a:fillRect/>
          </a:stretch>
        </p:blipFill>
        <p:spPr>
          <a:xfrm>
            <a:off x="731462" y="3207463"/>
            <a:ext cx="1005376" cy="1005376"/>
          </a:xfrm>
          <a:prstGeom prst="rect">
            <a:avLst/>
          </a:prstGeom>
          <a:noFill/>
          <a:ln>
            <a:noFill/>
          </a:ln>
        </p:spPr>
      </p:pic>
      <p:pic>
        <p:nvPicPr>
          <p:cNvPr id="89" name="Google Shape;89;p14"/>
          <p:cNvPicPr preferRelativeResize="0"/>
          <p:nvPr/>
        </p:nvPicPr>
        <p:blipFill>
          <a:blip r:embed="rId5">
            <a:alphaModFix/>
          </a:blip>
          <a:stretch>
            <a:fillRect/>
          </a:stretch>
        </p:blipFill>
        <p:spPr>
          <a:xfrm>
            <a:off x="3642112" y="3349877"/>
            <a:ext cx="1005375" cy="1005375"/>
          </a:xfrm>
          <a:prstGeom prst="rect">
            <a:avLst/>
          </a:prstGeom>
          <a:noFill/>
          <a:ln>
            <a:noFill/>
          </a:ln>
        </p:spPr>
      </p:pic>
      <p:pic>
        <p:nvPicPr>
          <p:cNvPr id="90" name="Google Shape;90;p14"/>
          <p:cNvPicPr preferRelativeResize="0"/>
          <p:nvPr/>
        </p:nvPicPr>
        <p:blipFill>
          <a:blip r:embed="rId6">
            <a:alphaModFix/>
          </a:blip>
          <a:stretch>
            <a:fillRect/>
          </a:stretch>
        </p:blipFill>
        <p:spPr>
          <a:xfrm>
            <a:off x="6751200" y="3232189"/>
            <a:ext cx="955900" cy="955900"/>
          </a:xfrm>
          <a:prstGeom prst="rect">
            <a:avLst/>
          </a:prstGeom>
          <a:noFill/>
          <a:ln>
            <a:noFill/>
          </a:ln>
        </p:spPr>
      </p:pic>
      <p:cxnSp>
        <p:nvCxnSpPr>
          <p:cNvPr id="91" name="Google Shape;91;p14"/>
          <p:cNvCxnSpPr>
            <a:stCxn id="87" idx="2"/>
            <a:endCxn id="89" idx="0"/>
          </p:cNvCxnSpPr>
          <p:nvPr/>
        </p:nvCxnSpPr>
        <p:spPr>
          <a:xfrm rot="-5400000" flipH="1">
            <a:off x="3486300" y="2690675"/>
            <a:ext cx="1317600" cy="600"/>
          </a:xfrm>
          <a:prstGeom prst="bentConnector3">
            <a:avLst>
              <a:gd name="adj1" fmla="val 50004"/>
            </a:avLst>
          </a:prstGeom>
          <a:noFill/>
          <a:ln w="9525" cap="flat" cmpd="sng">
            <a:solidFill>
              <a:schemeClr val="dk2"/>
            </a:solidFill>
            <a:prstDash val="solid"/>
            <a:round/>
            <a:headEnd type="none" w="med" len="med"/>
            <a:tailEnd type="triangle" w="med" len="med"/>
          </a:ln>
        </p:spPr>
      </p:cxnSp>
      <p:cxnSp>
        <p:nvCxnSpPr>
          <p:cNvPr id="92" name="Google Shape;92;p14"/>
          <p:cNvCxnSpPr>
            <a:stCxn id="87" idx="2"/>
            <a:endCxn id="90" idx="0"/>
          </p:cNvCxnSpPr>
          <p:nvPr/>
        </p:nvCxnSpPr>
        <p:spPr>
          <a:xfrm rot="-5400000" flipH="1">
            <a:off x="5086950" y="1090025"/>
            <a:ext cx="1200000" cy="3084300"/>
          </a:xfrm>
          <a:prstGeom prst="bentConnector3">
            <a:avLst>
              <a:gd name="adj1" fmla="val 48702"/>
            </a:avLst>
          </a:prstGeom>
          <a:noFill/>
          <a:ln w="9525" cap="flat" cmpd="sng">
            <a:solidFill>
              <a:schemeClr val="dk2"/>
            </a:solidFill>
            <a:prstDash val="solid"/>
            <a:round/>
            <a:headEnd type="none" w="med" len="med"/>
            <a:tailEnd type="triangle" w="med" len="med"/>
          </a:ln>
        </p:spPr>
      </p:cxnSp>
      <p:sp>
        <p:nvSpPr>
          <p:cNvPr id="93" name="Google Shape;93;p14"/>
          <p:cNvSpPr txBox="1"/>
          <p:nvPr/>
        </p:nvSpPr>
        <p:spPr>
          <a:xfrm>
            <a:off x="3453601" y="4263025"/>
            <a:ext cx="1447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Textual</a:t>
            </a:r>
            <a:endParaRPr b="1"/>
          </a:p>
        </p:txBody>
      </p:sp>
      <p:sp>
        <p:nvSpPr>
          <p:cNvPr id="94" name="Google Shape;94;p14"/>
          <p:cNvSpPr txBox="1"/>
          <p:nvPr/>
        </p:nvSpPr>
        <p:spPr>
          <a:xfrm>
            <a:off x="553588" y="4075675"/>
            <a:ext cx="136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Audio</a:t>
            </a:r>
            <a:endParaRPr b="1"/>
          </a:p>
        </p:txBody>
      </p:sp>
      <p:sp>
        <p:nvSpPr>
          <p:cNvPr id="95" name="Google Shape;95;p14"/>
          <p:cNvSpPr txBox="1"/>
          <p:nvPr/>
        </p:nvSpPr>
        <p:spPr>
          <a:xfrm>
            <a:off x="6617638" y="4149425"/>
            <a:ext cx="136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Visual</a:t>
            </a:r>
            <a:endParaRPr b="1"/>
          </a:p>
        </p:txBody>
      </p:sp>
      <p:sp>
        <p:nvSpPr>
          <p:cNvPr id="96" name="Google Shape;96;p14"/>
          <p:cNvSpPr txBox="1"/>
          <p:nvPr/>
        </p:nvSpPr>
        <p:spPr>
          <a:xfrm>
            <a:off x="3038125" y="2129575"/>
            <a:ext cx="2194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highlight>
                  <a:srgbClr val="ECECEC"/>
                </a:highlight>
              </a:rPr>
              <a:t>Archival Content</a:t>
            </a:r>
            <a:endParaRPr b="1">
              <a:highlight>
                <a:srgbClr val="ECECEC"/>
              </a:highlight>
            </a:endParaRPr>
          </a:p>
        </p:txBody>
      </p:sp>
      <p:cxnSp>
        <p:nvCxnSpPr>
          <p:cNvPr id="97" name="Google Shape;97;p14"/>
          <p:cNvCxnSpPr/>
          <p:nvPr/>
        </p:nvCxnSpPr>
        <p:spPr>
          <a:xfrm flipH="1">
            <a:off x="1672300" y="2709200"/>
            <a:ext cx="1688100" cy="5400"/>
          </a:xfrm>
          <a:prstGeom prst="straightConnector1">
            <a:avLst/>
          </a:prstGeom>
          <a:noFill/>
          <a:ln w="9525" cap="flat" cmpd="sng">
            <a:solidFill>
              <a:schemeClr val="dk2"/>
            </a:solidFill>
            <a:prstDash val="dot"/>
            <a:round/>
            <a:headEnd type="none" w="med" len="med"/>
            <a:tailEnd type="none" w="med" len="med"/>
          </a:ln>
        </p:spPr>
      </p:cxnSp>
      <p:cxnSp>
        <p:nvCxnSpPr>
          <p:cNvPr id="98" name="Google Shape;98;p14"/>
          <p:cNvCxnSpPr/>
          <p:nvPr/>
        </p:nvCxnSpPr>
        <p:spPr>
          <a:xfrm flipH="1">
            <a:off x="5106025" y="2703350"/>
            <a:ext cx="1688100" cy="5400"/>
          </a:xfrm>
          <a:prstGeom prst="straightConnector1">
            <a:avLst/>
          </a:prstGeom>
          <a:noFill/>
          <a:ln w="9525" cap="flat" cmpd="sng">
            <a:solidFill>
              <a:schemeClr val="dk2"/>
            </a:solidFill>
            <a:prstDash val="dot"/>
            <a:round/>
            <a:headEnd type="none" w="med" len="med"/>
            <a:tailEnd type="none" w="med" len="med"/>
          </a:ln>
        </p:spPr>
      </p:cxnSp>
      <p:cxnSp>
        <p:nvCxnSpPr>
          <p:cNvPr id="99" name="Google Shape;99;p14"/>
          <p:cNvCxnSpPr/>
          <p:nvPr/>
        </p:nvCxnSpPr>
        <p:spPr>
          <a:xfrm>
            <a:off x="1169175" y="2732650"/>
            <a:ext cx="0" cy="237300"/>
          </a:xfrm>
          <a:prstGeom prst="straightConnector1">
            <a:avLst/>
          </a:prstGeom>
          <a:noFill/>
          <a:ln w="9525" cap="flat" cmpd="sng">
            <a:solidFill>
              <a:schemeClr val="dk2"/>
            </a:solidFill>
            <a:prstDash val="dot"/>
            <a:round/>
            <a:headEnd type="none" w="med" len="med"/>
            <a:tailEnd type="none" w="med" len="med"/>
          </a:ln>
        </p:spPr>
      </p:cxnSp>
      <p:cxnSp>
        <p:nvCxnSpPr>
          <p:cNvPr id="100" name="Google Shape;100;p14"/>
          <p:cNvCxnSpPr/>
          <p:nvPr/>
        </p:nvCxnSpPr>
        <p:spPr>
          <a:xfrm>
            <a:off x="4112975" y="2709188"/>
            <a:ext cx="0" cy="237300"/>
          </a:xfrm>
          <a:prstGeom prst="straightConnector1">
            <a:avLst/>
          </a:prstGeom>
          <a:noFill/>
          <a:ln w="9525" cap="flat" cmpd="sng">
            <a:solidFill>
              <a:schemeClr val="dk2"/>
            </a:solidFill>
            <a:prstDash val="dot"/>
            <a:round/>
            <a:headEnd type="none" w="med" len="med"/>
            <a:tailEnd type="none" w="med" len="med"/>
          </a:ln>
        </p:spPr>
      </p:cxnSp>
      <p:cxnSp>
        <p:nvCxnSpPr>
          <p:cNvPr id="101" name="Google Shape;101;p14"/>
          <p:cNvCxnSpPr/>
          <p:nvPr/>
        </p:nvCxnSpPr>
        <p:spPr>
          <a:xfrm>
            <a:off x="4170675" y="2709200"/>
            <a:ext cx="0" cy="237300"/>
          </a:xfrm>
          <a:prstGeom prst="straightConnector1">
            <a:avLst/>
          </a:prstGeom>
          <a:noFill/>
          <a:ln w="9525" cap="flat" cmpd="sng">
            <a:solidFill>
              <a:schemeClr val="dk2"/>
            </a:solidFill>
            <a:prstDash val="dot"/>
            <a:round/>
            <a:headEnd type="none" w="med" len="med"/>
            <a:tailEnd type="none" w="med" len="med"/>
          </a:ln>
        </p:spPr>
      </p:cxnSp>
      <p:cxnSp>
        <p:nvCxnSpPr>
          <p:cNvPr id="102" name="Google Shape;102;p14"/>
          <p:cNvCxnSpPr/>
          <p:nvPr/>
        </p:nvCxnSpPr>
        <p:spPr>
          <a:xfrm>
            <a:off x="7327100" y="2732638"/>
            <a:ext cx="0" cy="237300"/>
          </a:xfrm>
          <a:prstGeom prst="straightConnector1">
            <a:avLst/>
          </a:prstGeom>
          <a:noFill/>
          <a:ln w="9525" cap="flat" cmpd="sng">
            <a:solidFill>
              <a:schemeClr val="dk2"/>
            </a:solidFill>
            <a:prstDash val="dot"/>
            <a:round/>
            <a:headEnd type="none" w="med" len="med"/>
            <a:tailEnd type="none" w="med" len="med"/>
          </a:ln>
        </p:spPr>
      </p:cxnSp>
      <p:cxnSp>
        <p:nvCxnSpPr>
          <p:cNvPr id="103" name="Google Shape;103;p14"/>
          <p:cNvCxnSpPr>
            <a:stCxn id="96" idx="0"/>
            <a:endCxn id="88" idx="0"/>
          </p:cNvCxnSpPr>
          <p:nvPr/>
        </p:nvCxnSpPr>
        <p:spPr>
          <a:xfrm rot="5400000">
            <a:off x="2145925" y="1217875"/>
            <a:ext cx="1077900" cy="2901300"/>
          </a:xfrm>
          <a:prstGeom prst="bentConnector3">
            <a:avLst>
              <a:gd name="adj1" fmla="val 44693"/>
            </a:avLst>
          </a:prstGeom>
          <a:noFill/>
          <a:ln w="9525" cap="flat" cmpd="sng">
            <a:solidFill>
              <a:schemeClr val="dk2"/>
            </a:solidFill>
            <a:prstDash val="solid"/>
            <a:round/>
            <a:headEnd type="none" w="med" len="med"/>
            <a:tailEnd type="triangle" w="med" len="med"/>
          </a:ln>
        </p:spPr>
      </p:cxnSp>
      <p:pic>
        <p:nvPicPr>
          <p:cNvPr id="104" name="Google Shape;104;p14"/>
          <p:cNvPicPr preferRelativeResize="0"/>
          <p:nvPr/>
        </p:nvPicPr>
        <p:blipFill>
          <a:blip r:embed="rId7">
            <a:alphaModFix/>
          </a:blip>
          <a:stretch>
            <a:fillRect/>
          </a:stretch>
        </p:blipFill>
        <p:spPr>
          <a:xfrm>
            <a:off x="7489100" y="1536600"/>
            <a:ext cx="1599985" cy="1200000"/>
          </a:xfrm>
          <a:prstGeom prst="rect">
            <a:avLst/>
          </a:prstGeom>
          <a:noFill/>
          <a:ln>
            <a:noFill/>
          </a:ln>
        </p:spPr>
      </p:pic>
      <p:pic>
        <p:nvPicPr>
          <p:cNvPr id="105" name="Google Shape;105;p14"/>
          <p:cNvPicPr preferRelativeResize="0"/>
          <p:nvPr/>
        </p:nvPicPr>
        <p:blipFill rotWithShape="1">
          <a:blip r:embed="rId8">
            <a:alphaModFix/>
          </a:blip>
          <a:srcRect l="6152" t="29619" r="5445" b="25657"/>
          <a:stretch/>
        </p:blipFill>
        <p:spPr>
          <a:xfrm>
            <a:off x="5175501" y="265900"/>
            <a:ext cx="2109800" cy="1423099"/>
          </a:xfrm>
          <a:prstGeom prst="rect">
            <a:avLst/>
          </a:prstGeom>
          <a:noFill/>
          <a:ln>
            <a:noFill/>
          </a:ln>
        </p:spPr>
      </p:pic>
      <p:pic>
        <p:nvPicPr>
          <p:cNvPr id="106" name="Google Shape;106;p14"/>
          <p:cNvPicPr preferRelativeResize="0"/>
          <p:nvPr/>
        </p:nvPicPr>
        <p:blipFill>
          <a:blip r:embed="rId9">
            <a:alphaModFix/>
          </a:blip>
          <a:stretch>
            <a:fillRect/>
          </a:stretch>
        </p:blipFill>
        <p:spPr>
          <a:xfrm>
            <a:off x="6758450" y="193115"/>
            <a:ext cx="2333000" cy="134878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70A559-5D79-4797-D156-BAA1BCBF36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4" name="TextBox 3">
            <a:extLst>
              <a:ext uri="{FF2B5EF4-FFF2-40B4-BE49-F238E27FC236}">
                <a16:creationId xmlns:a16="http://schemas.microsoft.com/office/drawing/2014/main" id="{2FD6F994-4316-D5DA-BD45-4DBE826C5BFD}"/>
              </a:ext>
            </a:extLst>
          </p:cNvPr>
          <p:cNvSpPr txBox="1"/>
          <p:nvPr/>
        </p:nvSpPr>
        <p:spPr>
          <a:xfrm>
            <a:off x="373380" y="754123"/>
            <a:ext cx="8647778" cy="4093428"/>
          </a:xfrm>
          <a:prstGeom prst="rect">
            <a:avLst/>
          </a:prstGeom>
          <a:noFill/>
        </p:spPr>
        <p:txBody>
          <a:bodyPr wrap="square">
            <a:spAutoFit/>
          </a:bodyPr>
          <a:lstStyle/>
          <a:p>
            <a:pPr marL="285750" indent="-285750">
              <a:buFont typeface="Arial" panose="020B0604020202020204" pitchFamily="34" charset="0"/>
              <a:buChar char="•"/>
            </a:pPr>
            <a:r>
              <a:rPr lang="en-CA" sz="2000" dirty="0"/>
              <a:t>Illustrates how AI is moving beyond simply answering questions toward building structured reasoning workflows that can examine evidence, compare alternative interpretations, and verify claims. </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Introduces </a:t>
            </a:r>
            <a:r>
              <a:rPr lang="en-CA" sz="2000" b="1" dirty="0"/>
              <a:t>MoCA-Agent</a:t>
            </a:r>
            <a:r>
              <a:rPr lang="en-CA" sz="2000" dirty="0"/>
              <a:t>, a system designed for </a:t>
            </a:r>
            <a:r>
              <a:rPr lang="en-CA" sz="2000" i="1" dirty="0"/>
              <a:t>financial and numerical reasoning</a:t>
            </a:r>
            <a:r>
              <a:rPr lang="en-CA" sz="2000" dirty="0"/>
              <a:t>, where the central challenge is not only to read text or tables, but to reason carefully over numbers, formulas, and supporting evidence. </a:t>
            </a:r>
          </a:p>
          <a:p>
            <a:pPr>
              <a:buNone/>
            </a:pPr>
            <a:endParaRPr lang="en-CA" sz="2000" dirty="0"/>
          </a:p>
          <a:p>
            <a:pPr marL="285750" indent="-285750">
              <a:buFont typeface="Arial" panose="020B0604020202020204" pitchFamily="34" charset="0"/>
              <a:buChar char="•"/>
            </a:pPr>
            <a:r>
              <a:rPr lang="en-CA" sz="2000" dirty="0"/>
              <a:t>This is part of a broader frontier in AI: systems that can help interpret complex records, extract claims from documents, compare competing readings of the same evidence, and produce answers that are more transparent, traceable, and verifiable. </a:t>
            </a:r>
          </a:p>
        </p:txBody>
      </p:sp>
      <p:sp>
        <p:nvSpPr>
          <p:cNvPr id="3" name="Google Shape;113;p15">
            <a:extLst>
              <a:ext uri="{FF2B5EF4-FFF2-40B4-BE49-F238E27FC236}">
                <a16:creationId xmlns:a16="http://schemas.microsoft.com/office/drawing/2014/main" id="{9497F396-0B99-4C5E-91BB-6B1733701D5F}"/>
              </a:ext>
            </a:extLst>
          </p:cNvPr>
          <p:cNvSpPr txBox="1">
            <a:spLocks/>
          </p:cNvSpPr>
          <p:nvPr/>
        </p:nvSpPr>
        <p:spPr>
          <a:xfrm>
            <a:off x="266050" y="96188"/>
            <a:ext cx="5312714" cy="58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Aft>
                <a:spcPts val="1200"/>
              </a:spcAft>
            </a:pPr>
            <a:r>
              <a:rPr lang="en-CA" sz="3200" b="1" dirty="0">
                <a:solidFill>
                  <a:srgbClr val="1C4587"/>
                </a:solidFill>
                <a:latin typeface="Times New Roman"/>
                <a:cs typeface="Times New Roman"/>
                <a:sym typeface="Times New Roman"/>
              </a:rPr>
              <a:t>MoCA-Agent</a:t>
            </a:r>
          </a:p>
        </p:txBody>
      </p:sp>
    </p:spTree>
    <p:extLst>
      <p:ext uri="{BB962C8B-B14F-4D97-AF65-F5344CB8AC3E}">
        <p14:creationId xmlns:p14="http://schemas.microsoft.com/office/powerpoint/2010/main" val="3162618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027BD-24B1-9B31-2B79-46D5A1C3BE3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F36588-9719-87DB-C8AD-AF59DF544E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4" name="TextBox 3">
            <a:extLst>
              <a:ext uri="{FF2B5EF4-FFF2-40B4-BE49-F238E27FC236}">
                <a16:creationId xmlns:a16="http://schemas.microsoft.com/office/drawing/2014/main" id="{4A9A73D3-1F89-E804-FD3D-36D455A674EE}"/>
              </a:ext>
            </a:extLst>
          </p:cNvPr>
          <p:cNvSpPr txBox="1"/>
          <p:nvPr/>
        </p:nvSpPr>
        <p:spPr>
          <a:xfrm>
            <a:off x="110114" y="990600"/>
            <a:ext cx="8647778" cy="3631763"/>
          </a:xfrm>
          <a:prstGeom prst="rect">
            <a:avLst/>
          </a:prstGeom>
          <a:noFill/>
        </p:spPr>
        <p:txBody>
          <a:bodyPr wrap="square">
            <a:spAutoFit/>
          </a:bodyPr>
          <a:lstStyle/>
          <a:p>
            <a:pPr marL="285750" indent="-285750">
              <a:buFont typeface="Arial" panose="020B0604020202020204" pitchFamily="34" charset="0"/>
              <a:buChar char="•"/>
            </a:pPr>
            <a:r>
              <a:rPr lang="en-CA" sz="2300" dirty="0"/>
              <a:t>Although the paper focuses on financial tables, its larger significance extends naturally to archival work. </a:t>
            </a:r>
          </a:p>
          <a:p>
            <a:endParaRPr lang="en-CA" sz="2300" dirty="0"/>
          </a:p>
          <a:p>
            <a:pPr marL="285750" indent="-285750">
              <a:buFont typeface="Arial" panose="020B0604020202020204" pitchFamily="34" charset="0"/>
              <a:buChar char="•"/>
            </a:pPr>
            <a:r>
              <a:rPr lang="en-CA" sz="2300" dirty="0"/>
              <a:t>Many archival collections contain structured and semi-structured materials—tables, ledgers, inventories, reports, budgets, administrative files, and institutional records. </a:t>
            </a:r>
          </a:p>
          <a:p>
            <a:pPr marL="285750" indent="-285750">
              <a:buFont typeface="Arial" panose="020B0604020202020204" pitchFamily="34" charset="0"/>
              <a:buChar char="•"/>
            </a:pPr>
            <a:endParaRPr lang="en-CA" sz="2300" dirty="0"/>
          </a:p>
          <a:p>
            <a:pPr marL="285750" indent="-285750">
              <a:buFont typeface="Arial" panose="020B0604020202020204" pitchFamily="34" charset="0"/>
              <a:buChar char="•"/>
            </a:pPr>
            <a:r>
              <a:rPr lang="en-CA" sz="2300" dirty="0"/>
              <a:t>Future AI systems will need to reason over these materials with the same care, skepticism, and attention to evidence that archivists and records professionals already bring to their work.</a:t>
            </a:r>
          </a:p>
        </p:txBody>
      </p:sp>
      <p:sp>
        <p:nvSpPr>
          <p:cNvPr id="3" name="Google Shape;113;p15">
            <a:extLst>
              <a:ext uri="{FF2B5EF4-FFF2-40B4-BE49-F238E27FC236}">
                <a16:creationId xmlns:a16="http://schemas.microsoft.com/office/drawing/2014/main" id="{E43E3E2B-FD87-400C-6045-62244EE5E978}"/>
              </a:ext>
            </a:extLst>
          </p:cNvPr>
          <p:cNvSpPr txBox="1">
            <a:spLocks/>
          </p:cNvSpPr>
          <p:nvPr/>
        </p:nvSpPr>
        <p:spPr>
          <a:xfrm>
            <a:off x="266050" y="96188"/>
            <a:ext cx="5312714" cy="58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Aft>
                <a:spcPts val="1200"/>
              </a:spcAft>
            </a:pPr>
            <a:r>
              <a:rPr lang="en-CA" sz="3200" b="1" dirty="0">
                <a:solidFill>
                  <a:srgbClr val="1C4587"/>
                </a:solidFill>
                <a:latin typeface="Times New Roman"/>
                <a:cs typeface="Times New Roman"/>
                <a:sym typeface="Times New Roman"/>
              </a:rPr>
              <a:t>Relevance to Archives</a:t>
            </a:r>
          </a:p>
        </p:txBody>
      </p:sp>
    </p:spTree>
    <p:extLst>
      <p:ext uri="{BB962C8B-B14F-4D97-AF65-F5344CB8AC3E}">
        <p14:creationId xmlns:p14="http://schemas.microsoft.com/office/powerpoint/2010/main" val="4045123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C7CAD-5D26-CA0D-F7A9-9B3A2665CE8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46E9AC-73B9-FC43-8871-2C15592488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3" name="Picture 2">
            <a:extLst>
              <a:ext uri="{FF2B5EF4-FFF2-40B4-BE49-F238E27FC236}">
                <a16:creationId xmlns:a16="http://schemas.microsoft.com/office/drawing/2014/main" id="{15918737-A347-7D20-CAFC-B786E1192BE1}"/>
              </a:ext>
            </a:extLst>
          </p:cNvPr>
          <p:cNvPicPr>
            <a:picLocks noChangeAspect="1"/>
          </p:cNvPicPr>
          <p:nvPr/>
        </p:nvPicPr>
        <p:blipFill>
          <a:blip r:embed="rId3"/>
          <a:srcRect t="38123"/>
          <a:stretch>
            <a:fillRect/>
          </a:stretch>
        </p:blipFill>
        <p:spPr>
          <a:xfrm>
            <a:off x="122842" y="858743"/>
            <a:ext cx="8779946" cy="4297457"/>
          </a:xfrm>
          <a:prstGeom prst="rect">
            <a:avLst/>
          </a:prstGeom>
        </p:spPr>
      </p:pic>
      <p:sp>
        <p:nvSpPr>
          <p:cNvPr id="5" name="TextBox 4">
            <a:extLst>
              <a:ext uri="{FF2B5EF4-FFF2-40B4-BE49-F238E27FC236}">
                <a16:creationId xmlns:a16="http://schemas.microsoft.com/office/drawing/2014/main" id="{31AC38B2-946F-E26A-58D9-7E58C055F52A}"/>
              </a:ext>
            </a:extLst>
          </p:cNvPr>
          <p:cNvSpPr txBox="1"/>
          <p:nvPr/>
        </p:nvSpPr>
        <p:spPr>
          <a:xfrm>
            <a:off x="7608049" y="5156200"/>
            <a:ext cx="1728818" cy="215444"/>
          </a:xfrm>
          <a:prstGeom prst="rect">
            <a:avLst/>
          </a:prstGeom>
          <a:noFill/>
        </p:spPr>
        <p:txBody>
          <a:bodyPr wrap="square">
            <a:spAutoFit/>
          </a:bodyPr>
          <a:lstStyle/>
          <a:p>
            <a:r>
              <a:rPr lang="en-US" sz="800" dirty="0"/>
              <a:t>https://</a:t>
            </a:r>
            <a:r>
              <a:rPr lang="en-US" sz="800" dirty="0" err="1"/>
              <a:t>arxiv.org</a:t>
            </a:r>
            <a:r>
              <a:rPr lang="en-US" sz="800" dirty="0"/>
              <a:t>/pdf/2606.11537</a:t>
            </a:r>
          </a:p>
        </p:txBody>
      </p:sp>
      <p:sp>
        <p:nvSpPr>
          <p:cNvPr id="4" name="Google Shape;113;p15">
            <a:extLst>
              <a:ext uri="{FF2B5EF4-FFF2-40B4-BE49-F238E27FC236}">
                <a16:creationId xmlns:a16="http://schemas.microsoft.com/office/drawing/2014/main" id="{1B68BB9C-93AB-C1D9-137B-4280D83ABFB0}"/>
              </a:ext>
            </a:extLst>
          </p:cNvPr>
          <p:cNvSpPr txBox="1">
            <a:spLocks/>
          </p:cNvSpPr>
          <p:nvPr/>
        </p:nvSpPr>
        <p:spPr>
          <a:xfrm>
            <a:off x="266050" y="96188"/>
            <a:ext cx="5312714" cy="58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Aft>
                <a:spcPts val="1200"/>
              </a:spcAft>
            </a:pPr>
            <a:r>
              <a:rPr lang="en-CA" sz="3200" b="1" dirty="0">
                <a:solidFill>
                  <a:srgbClr val="1C4587"/>
                </a:solidFill>
                <a:latin typeface="Times New Roman"/>
                <a:cs typeface="Times New Roman"/>
                <a:sym typeface="Times New Roman"/>
              </a:rPr>
              <a:t>Overview of MoCA-Agent</a:t>
            </a:r>
          </a:p>
        </p:txBody>
      </p:sp>
    </p:spTree>
    <p:extLst>
      <p:ext uri="{BB962C8B-B14F-4D97-AF65-F5344CB8AC3E}">
        <p14:creationId xmlns:p14="http://schemas.microsoft.com/office/powerpoint/2010/main" val="2189053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E8FE40-8F0E-3BB8-76AC-D182E0E7E7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3" name="Picture 2">
            <a:extLst>
              <a:ext uri="{FF2B5EF4-FFF2-40B4-BE49-F238E27FC236}">
                <a16:creationId xmlns:a16="http://schemas.microsoft.com/office/drawing/2014/main" id="{177079A9-8C18-F83C-7E39-6A613D9BB544}"/>
              </a:ext>
            </a:extLst>
          </p:cNvPr>
          <p:cNvPicPr>
            <a:picLocks noChangeAspect="1"/>
          </p:cNvPicPr>
          <p:nvPr/>
        </p:nvPicPr>
        <p:blipFill>
          <a:blip r:embed="rId3"/>
          <a:stretch>
            <a:fillRect/>
          </a:stretch>
        </p:blipFill>
        <p:spPr>
          <a:xfrm>
            <a:off x="2001520" y="60838"/>
            <a:ext cx="3819238" cy="5062342"/>
          </a:xfrm>
          <a:prstGeom prst="rect">
            <a:avLst/>
          </a:prstGeom>
        </p:spPr>
      </p:pic>
    </p:spTree>
    <p:extLst>
      <p:ext uri="{BB962C8B-B14F-4D97-AF65-F5344CB8AC3E}">
        <p14:creationId xmlns:p14="http://schemas.microsoft.com/office/powerpoint/2010/main" val="2046104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CC371B-5B8D-0D47-F672-A04996112B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3" name="Picture 2">
            <a:extLst>
              <a:ext uri="{FF2B5EF4-FFF2-40B4-BE49-F238E27FC236}">
                <a16:creationId xmlns:a16="http://schemas.microsoft.com/office/drawing/2014/main" id="{F4178E64-D7A8-E911-659B-5CD0870C7F1A}"/>
              </a:ext>
            </a:extLst>
          </p:cNvPr>
          <p:cNvPicPr>
            <a:picLocks noChangeAspect="1"/>
          </p:cNvPicPr>
          <p:nvPr/>
        </p:nvPicPr>
        <p:blipFill>
          <a:blip r:embed="rId3"/>
          <a:stretch>
            <a:fillRect/>
          </a:stretch>
        </p:blipFill>
        <p:spPr>
          <a:xfrm>
            <a:off x="2661920" y="172644"/>
            <a:ext cx="4038745" cy="4879415"/>
          </a:xfrm>
          <a:prstGeom prst="rect">
            <a:avLst/>
          </a:prstGeom>
        </p:spPr>
      </p:pic>
    </p:spTree>
    <p:extLst>
      <p:ext uri="{BB962C8B-B14F-4D97-AF65-F5344CB8AC3E}">
        <p14:creationId xmlns:p14="http://schemas.microsoft.com/office/powerpoint/2010/main" val="1170054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B56A9-F342-3163-964F-30654C6B34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AC0422-FA94-8EBE-ADF2-E498BA7FC3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3" name="Picture 2">
            <a:extLst>
              <a:ext uri="{FF2B5EF4-FFF2-40B4-BE49-F238E27FC236}">
                <a16:creationId xmlns:a16="http://schemas.microsoft.com/office/drawing/2014/main" id="{AE062EB2-2874-32F8-9222-53D5EAA64AFD}"/>
              </a:ext>
            </a:extLst>
          </p:cNvPr>
          <p:cNvPicPr>
            <a:picLocks noChangeAspect="1"/>
          </p:cNvPicPr>
          <p:nvPr/>
        </p:nvPicPr>
        <p:blipFill>
          <a:blip r:embed="rId3"/>
          <a:stretch>
            <a:fillRect/>
          </a:stretch>
        </p:blipFill>
        <p:spPr>
          <a:xfrm>
            <a:off x="6921943" y="266800"/>
            <a:ext cx="2099215" cy="2536170"/>
          </a:xfrm>
          <a:prstGeom prst="rect">
            <a:avLst/>
          </a:prstGeom>
        </p:spPr>
      </p:pic>
      <p:sp>
        <p:nvSpPr>
          <p:cNvPr id="5" name="TextBox 4">
            <a:extLst>
              <a:ext uri="{FF2B5EF4-FFF2-40B4-BE49-F238E27FC236}">
                <a16:creationId xmlns:a16="http://schemas.microsoft.com/office/drawing/2014/main" id="{320BF3FA-D826-0FDF-C0A1-CC15EC8C8AAE}"/>
              </a:ext>
            </a:extLst>
          </p:cNvPr>
          <p:cNvSpPr txBox="1"/>
          <p:nvPr/>
        </p:nvSpPr>
        <p:spPr>
          <a:xfrm>
            <a:off x="329322" y="1217920"/>
            <a:ext cx="6386437" cy="3170099"/>
          </a:xfrm>
          <a:prstGeom prst="rect">
            <a:avLst/>
          </a:prstGeom>
          <a:noFill/>
        </p:spPr>
        <p:txBody>
          <a:bodyPr wrap="square">
            <a:spAutoFit/>
          </a:bodyPr>
          <a:lstStyle/>
          <a:p>
            <a:pPr marL="342900" indent="-342900">
              <a:buFont typeface="Arial" panose="020B0604020202020204" pitchFamily="34" charset="0"/>
              <a:buChar char="•"/>
            </a:pPr>
            <a:r>
              <a:rPr lang="en-CA" sz="2500" dirty="0"/>
              <a:t>For archivists, the broader lesson is that </a:t>
            </a:r>
            <a:r>
              <a:rPr lang="en-CA" sz="2500" b="1" dirty="0"/>
              <a:t>AI systems can be designed to work more responsibly with numerical and documentary evidence</a:t>
            </a:r>
            <a:r>
              <a:rPr lang="en-CA" sz="2500" dirty="0"/>
              <a:t>. They can do more than summarize a record; they can check calculations, connect answers to specific claims, and make the reasoning process more transparent and auditable.</a:t>
            </a:r>
          </a:p>
        </p:txBody>
      </p:sp>
      <p:sp>
        <p:nvSpPr>
          <p:cNvPr id="4" name="Google Shape;113;p15">
            <a:extLst>
              <a:ext uri="{FF2B5EF4-FFF2-40B4-BE49-F238E27FC236}">
                <a16:creationId xmlns:a16="http://schemas.microsoft.com/office/drawing/2014/main" id="{2EE501F6-C6CD-733B-18C6-DB744F9261AF}"/>
              </a:ext>
            </a:extLst>
          </p:cNvPr>
          <p:cNvSpPr txBox="1">
            <a:spLocks/>
          </p:cNvSpPr>
          <p:nvPr/>
        </p:nvSpPr>
        <p:spPr>
          <a:xfrm>
            <a:off x="266050" y="96188"/>
            <a:ext cx="5312714" cy="58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Aft>
                <a:spcPts val="1200"/>
              </a:spcAft>
            </a:pPr>
            <a:r>
              <a:rPr lang="en-CA" sz="3200" b="1" dirty="0">
                <a:solidFill>
                  <a:srgbClr val="1C4587"/>
                </a:solidFill>
                <a:latin typeface="Times New Roman"/>
                <a:cs typeface="Times New Roman"/>
                <a:sym typeface="Times New Roman"/>
              </a:rPr>
              <a:t>Take-Home for Archivists</a:t>
            </a:r>
          </a:p>
        </p:txBody>
      </p:sp>
    </p:spTree>
    <p:extLst>
      <p:ext uri="{BB962C8B-B14F-4D97-AF65-F5344CB8AC3E}">
        <p14:creationId xmlns:p14="http://schemas.microsoft.com/office/powerpoint/2010/main" val="2846562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553"/>
        <p:cNvGrpSpPr/>
        <p:nvPr/>
      </p:nvGrpSpPr>
      <p:grpSpPr>
        <a:xfrm>
          <a:off x="0" y="0"/>
          <a:ext cx="0" cy="0"/>
          <a:chOff x="0" y="0"/>
          <a:chExt cx="0" cy="0"/>
        </a:xfrm>
      </p:grpSpPr>
      <p:pic>
        <p:nvPicPr>
          <p:cNvPr id="554" name="Google Shape;554;p69"/>
          <p:cNvPicPr preferRelativeResize="0"/>
          <p:nvPr/>
        </p:nvPicPr>
        <p:blipFill>
          <a:blip r:embed="rId3">
            <a:alphaModFix/>
          </a:blip>
          <a:stretch>
            <a:fillRect/>
          </a:stretch>
        </p:blipFill>
        <p:spPr>
          <a:xfrm>
            <a:off x="1252050" y="3419423"/>
            <a:ext cx="1956349" cy="1565990"/>
          </a:xfrm>
          <a:prstGeom prst="rect">
            <a:avLst/>
          </a:prstGeom>
          <a:noFill/>
          <a:ln>
            <a:noFill/>
          </a:ln>
        </p:spPr>
      </p:pic>
      <p:pic>
        <p:nvPicPr>
          <p:cNvPr id="555" name="Google Shape;555;p69"/>
          <p:cNvPicPr preferRelativeResize="0"/>
          <p:nvPr/>
        </p:nvPicPr>
        <p:blipFill>
          <a:blip r:embed="rId4">
            <a:alphaModFix/>
          </a:blip>
          <a:stretch>
            <a:fillRect/>
          </a:stretch>
        </p:blipFill>
        <p:spPr>
          <a:xfrm>
            <a:off x="4236400" y="71626"/>
            <a:ext cx="1645200" cy="836287"/>
          </a:xfrm>
          <a:prstGeom prst="rect">
            <a:avLst/>
          </a:prstGeom>
          <a:noFill/>
          <a:ln>
            <a:noFill/>
          </a:ln>
        </p:spPr>
      </p:pic>
      <p:sp>
        <p:nvSpPr>
          <p:cNvPr id="556" name="Google Shape;556;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pic>
        <p:nvPicPr>
          <p:cNvPr id="557" name="Google Shape;557;p69"/>
          <p:cNvPicPr preferRelativeResize="0"/>
          <p:nvPr/>
        </p:nvPicPr>
        <p:blipFill>
          <a:blip r:embed="rId5">
            <a:alphaModFix/>
          </a:blip>
          <a:stretch>
            <a:fillRect/>
          </a:stretch>
        </p:blipFill>
        <p:spPr>
          <a:xfrm>
            <a:off x="127275" y="228597"/>
            <a:ext cx="1015176" cy="929026"/>
          </a:xfrm>
          <a:prstGeom prst="rect">
            <a:avLst/>
          </a:prstGeom>
          <a:noFill/>
          <a:ln>
            <a:noFill/>
          </a:ln>
        </p:spPr>
      </p:pic>
      <p:pic>
        <p:nvPicPr>
          <p:cNvPr id="558" name="Google Shape;558;p69"/>
          <p:cNvPicPr preferRelativeResize="0"/>
          <p:nvPr/>
        </p:nvPicPr>
        <p:blipFill>
          <a:blip r:embed="rId6">
            <a:alphaModFix/>
          </a:blip>
          <a:stretch>
            <a:fillRect/>
          </a:stretch>
        </p:blipFill>
        <p:spPr>
          <a:xfrm>
            <a:off x="101775" y="4063622"/>
            <a:ext cx="1015175" cy="1010066"/>
          </a:xfrm>
          <a:prstGeom prst="rect">
            <a:avLst/>
          </a:prstGeom>
          <a:noFill/>
          <a:ln>
            <a:noFill/>
          </a:ln>
        </p:spPr>
      </p:pic>
      <p:pic>
        <p:nvPicPr>
          <p:cNvPr id="559" name="Google Shape;559;p69"/>
          <p:cNvPicPr preferRelativeResize="0"/>
          <p:nvPr/>
        </p:nvPicPr>
        <p:blipFill>
          <a:blip r:embed="rId7">
            <a:alphaModFix/>
          </a:blip>
          <a:stretch>
            <a:fillRect/>
          </a:stretch>
        </p:blipFill>
        <p:spPr>
          <a:xfrm>
            <a:off x="157225" y="2695573"/>
            <a:ext cx="1235125" cy="1247002"/>
          </a:xfrm>
          <a:prstGeom prst="rect">
            <a:avLst/>
          </a:prstGeom>
          <a:noFill/>
          <a:ln>
            <a:noFill/>
          </a:ln>
        </p:spPr>
      </p:pic>
      <p:pic>
        <p:nvPicPr>
          <p:cNvPr id="560" name="Google Shape;560;p69"/>
          <p:cNvPicPr preferRelativeResize="0"/>
          <p:nvPr/>
        </p:nvPicPr>
        <p:blipFill>
          <a:blip r:embed="rId8">
            <a:alphaModFix/>
          </a:blip>
          <a:stretch>
            <a:fillRect/>
          </a:stretch>
        </p:blipFill>
        <p:spPr>
          <a:xfrm>
            <a:off x="1880275" y="1962000"/>
            <a:ext cx="1791160" cy="1566000"/>
          </a:xfrm>
          <a:prstGeom prst="rect">
            <a:avLst/>
          </a:prstGeom>
          <a:noFill/>
          <a:ln>
            <a:noFill/>
          </a:ln>
        </p:spPr>
      </p:pic>
      <p:pic>
        <p:nvPicPr>
          <p:cNvPr id="561" name="Google Shape;561;p69"/>
          <p:cNvPicPr preferRelativeResize="0"/>
          <p:nvPr/>
        </p:nvPicPr>
        <p:blipFill>
          <a:blip r:embed="rId9">
            <a:alphaModFix/>
          </a:blip>
          <a:stretch>
            <a:fillRect/>
          </a:stretch>
        </p:blipFill>
        <p:spPr>
          <a:xfrm>
            <a:off x="1312825" y="291000"/>
            <a:ext cx="1050773" cy="685550"/>
          </a:xfrm>
          <a:prstGeom prst="rect">
            <a:avLst/>
          </a:prstGeom>
          <a:noFill/>
          <a:ln>
            <a:noFill/>
          </a:ln>
        </p:spPr>
      </p:pic>
      <p:pic>
        <p:nvPicPr>
          <p:cNvPr id="562" name="Google Shape;562;p69"/>
          <p:cNvPicPr preferRelativeResize="0"/>
          <p:nvPr/>
        </p:nvPicPr>
        <p:blipFill>
          <a:blip r:embed="rId10">
            <a:alphaModFix/>
          </a:blip>
          <a:stretch>
            <a:fillRect/>
          </a:stretch>
        </p:blipFill>
        <p:spPr>
          <a:xfrm>
            <a:off x="3298775" y="917900"/>
            <a:ext cx="1349416" cy="790775"/>
          </a:xfrm>
          <a:prstGeom prst="rect">
            <a:avLst/>
          </a:prstGeom>
          <a:noFill/>
          <a:ln>
            <a:noFill/>
          </a:ln>
        </p:spPr>
      </p:pic>
      <p:pic>
        <p:nvPicPr>
          <p:cNvPr id="563" name="Google Shape;563;p69"/>
          <p:cNvPicPr preferRelativeResize="0"/>
          <p:nvPr/>
        </p:nvPicPr>
        <p:blipFill>
          <a:blip r:embed="rId11">
            <a:alphaModFix/>
          </a:blip>
          <a:stretch>
            <a:fillRect/>
          </a:stretch>
        </p:blipFill>
        <p:spPr>
          <a:xfrm>
            <a:off x="2498375" y="161245"/>
            <a:ext cx="1567800" cy="570480"/>
          </a:xfrm>
          <a:prstGeom prst="rect">
            <a:avLst/>
          </a:prstGeom>
          <a:noFill/>
          <a:ln>
            <a:noFill/>
          </a:ln>
        </p:spPr>
      </p:pic>
      <p:pic>
        <p:nvPicPr>
          <p:cNvPr id="564" name="Google Shape;564;p69"/>
          <p:cNvPicPr preferRelativeResize="0"/>
          <p:nvPr/>
        </p:nvPicPr>
        <p:blipFill rotWithShape="1">
          <a:blip r:embed="rId12">
            <a:alphaModFix/>
          </a:blip>
          <a:srcRect b="49715"/>
          <a:stretch/>
        </p:blipFill>
        <p:spPr>
          <a:xfrm>
            <a:off x="5689226" y="4188080"/>
            <a:ext cx="2035325" cy="747523"/>
          </a:xfrm>
          <a:prstGeom prst="rect">
            <a:avLst/>
          </a:prstGeom>
          <a:noFill/>
          <a:ln>
            <a:noFill/>
          </a:ln>
        </p:spPr>
      </p:pic>
      <p:pic>
        <p:nvPicPr>
          <p:cNvPr id="565" name="Google Shape;565;p69"/>
          <p:cNvPicPr preferRelativeResize="0"/>
          <p:nvPr/>
        </p:nvPicPr>
        <p:blipFill>
          <a:blip r:embed="rId13">
            <a:alphaModFix/>
          </a:blip>
          <a:stretch>
            <a:fillRect/>
          </a:stretch>
        </p:blipFill>
        <p:spPr>
          <a:xfrm>
            <a:off x="5960126" y="153337"/>
            <a:ext cx="1645203" cy="374275"/>
          </a:xfrm>
          <a:prstGeom prst="rect">
            <a:avLst/>
          </a:prstGeom>
          <a:noFill/>
          <a:ln>
            <a:noFill/>
          </a:ln>
        </p:spPr>
      </p:pic>
      <p:pic>
        <p:nvPicPr>
          <p:cNvPr id="566" name="Google Shape;566;p69"/>
          <p:cNvPicPr preferRelativeResize="0"/>
          <p:nvPr/>
        </p:nvPicPr>
        <p:blipFill>
          <a:blip r:embed="rId14">
            <a:alphaModFix/>
          </a:blip>
          <a:stretch>
            <a:fillRect/>
          </a:stretch>
        </p:blipFill>
        <p:spPr>
          <a:xfrm>
            <a:off x="127275" y="1271225"/>
            <a:ext cx="1604600" cy="418460"/>
          </a:xfrm>
          <a:prstGeom prst="rect">
            <a:avLst/>
          </a:prstGeom>
          <a:noFill/>
          <a:ln>
            <a:noFill/>
          </a:ln>
        </p:spPr>
      </p:pic>
      <p:pic>
        <p:nvPicPr>
          <p:cNvPr id="567" name="Google Shape;567;p69"/>
          <p:cNvPicPr preferRelativeResize="0"/>
          <p:nvPr/>
        </p:nvPicPr>
        <p:blipFill>
          <a:blip r:embed="rId15">
            <a:alphaModFix/>
          </a:blip>
          <a:stretch>
            <a:fillRect/>
          </a:stretch>
        </p:blipFill>
        <p:spPr>
          <a:xfrm>
            <a:off x="127276" y="1824099"/>
            <a:ext cx="1567802" cy="625173"/>
          </a:xfrm>
          <a:prstGeom prst="rect">
            <a:avLst/>
          </a:prstGeom>
          <a:noFill/>
          <a:ln>
            <a:noFill/>
          </a:ln>
        </p:spPr>
      </p:pic>
      <p:pic>
        <p:nvPicPr>
          <p:cNvPr id="568" name="Google Shape;568;p69"/>
          <p:cNvPicPr preferRelativeResize="0"/>
          <p:nvPr/>
        </p:nvPicPr>
        <p:blipFill>
          <a:blip r:embed="rId16">
            <a:alphaModFix/>
          </a:blip>
          <a:stretch>
            <a:fillRect/>
          </a:stretch>
        </p:blipFill>
        <p:spPr>
          <a:xfrm>
            <a:off x="3042000" y="3873552"/>
            <a:ext cx="1709451" cy="1118972"/>
          </a:xfrm>
          <a:prstGeom prst="rect">
            <a:avLst/>
          </a:prstGeom>
          <a:noFill/>
          <a:ln>
            <a:noFill/>
          </a:ln>
        </p:spPr>
      </p:pic>
      <p:pic>
        <p:nvPicPr>
          <p:cNvPr id="569" name="Google Shape;569;p69"/>
          <p:cNvPicPr preferRelativeResize="0"/>
          <p:nvPr/>
        </p:nvPicPr>
        <p:blipFill>
          <a:blip r:embed="rId17">
            <a:alphaModFix/>
          </a:blip>
          <a:stretch>
            <a:fillRect/>
          </a:stretch>
        </p:blipFill>
        <p:spPr>
          <a:xfrm>
            <a:off x="4009025" y="1803321"/>
            <a:ext cx="1709450" cy="461646"/>
          </a:xfrm>
          <a:prstGeom prst="rect">
            <a:avLst/>
          </a:prstGeom>
          <a:noFill/>
          <a:ln>
            <a:noFill/>
          </a:ln>
        </p:spPr>
      </p:pic>
      <p:pic>
        <p:nvPicPr>
          <p:cNvPr id="570" name="Google Shape;570;p69"/>
          <p:cNvPicPr preferRelativeResize="0"/>
          <p:nvPr/>
        </p:nvPicPr>
        <p:blipFill>
          <a:blip r:embed="rId18">
            <a:alphaModFix/>
          </a:blip>
          <a:stretch>
            <a:fillRect/>
          </a:stretch>
        </p:blipFill>
        <p:spPr>
          <a:xfrm>
            <a:off x="7810400" y="111812"/>
            <a:ext cx="1278351" cy="432569"/>
          </a:xfrm>
          <a:prstGeom prst="rect">
            <a:avLst/>
          </a:prstGeom>
          <a:noFill/>
          <a:ln>
            <a:noFill/>
          </a:ln>
        </p:spPr>
      </p:pic>
      <p:pic>
        <p:nvPicPr>
          <p:cNvPr id="571" name="Google Shape;571;p69"/>
          <p:cNvPicPr preferRelativeResize="0"/>
          <p:nvPr/>
        </p:nvPicPr>
        <p:blipFill>
          <a:blip r:embed="rId19">
            <a:alphaModFix/>
          </a:blip>
          <a:stretch>
            <a:fillRect/>
          </a:stretch>
        </p:blipFill>
        <p:spPr>
          <a:xfrm>
            <a:off x="8056150" y="668712"/>
            <a:ext cx="965000" cy="685550"/>
          </a:xfrm>
          <a:prstGeom prst="rect">
            <a:avLst/>
          </a:prstGeom>
          <a:noFill/>
          <a:ln>
            <a:noFill/>
          </a:ln>
        </p:spPr>
      </p:pic>
      <p:pic>
        <p:nvPicPr>
          <p:cNvPr id="572" name="Google Shape;572;p69"/>
          <p:cNvPicPr preferRelativeResize="0"/>
          <p:nvPr/>
        </p:nvPicPr>
        <p:blipFill>
          <a:blip r:embed="rId20">
            <a:alphaModFix/>
          </a:blip>
          <a:stretch>
            <a:fillRect/>
          </a:stretch>
        </p:blipFill>
        <p:spPr>
          <a:xfrm>
            <a:off x="8018938" y="3881326"/>
            <a:ext cx="920175" cy="506275"/>
          </a:xfrm>
          <a:prstGeom prst="rect">
            <a:avLst/>
          </a:prstGeom>
          <a:noFill/>
          <a:ln>
            <a:noFill/>
          </a:ln>
        </p:spPr>
      </p:pic>
      <p:pic>
        <p:nvPicPr>
          <p:cNvPr id="573" name="Google Shape;573;p69"/>
          <p:cNvPicPr preferRelativeResize="0"/>
          <p:nvPr/>
        </p:nvPicPr>
        <p:blipFill>
          <a:blip r:embed="rId21">
            <a:alphaModFix/>
          </a:blip>
          <a:stretch>
            <a:fillRect/>
          </a:stretch>
        </p:blipFill>
        <p:spPr>
          <a:xfrm>
            <a:off x="4066168" y="2449284"/>
            <a:ext cx="1633466" cy="884706"/>
          </a:xfrm>
          <a:prstGeom prst="rect">
            <a:avLst/>
          </a:prstGeom>
          <a:noFill/>
          <a:ln>
            <a:noFill/>
          </a:ln>
        </p:spPr>
      </p:pic>
      <p:pic>
        <p:nvPicPr>
          <p:cNvPr id="574" name="Google Shape;574;p69"/>
          <p:cNvPicPr preferRelativeResize="0"/>
          <p:nvPr/>
        </p:nvPicPr>
        <p:blipFill>
          <a:blip r:embed="rId22">
            <a:alphaModFix/>
          </a:blip>
          <a:stretch>
            <a:fillRect/>
          </a:stretch>
        </p:blipFill>
        <p:spPr>
          <a:xfrm>
            <a:off x="5346794" y="765493"/>
            <a:ext cx="2035341" cy="790778"/>
          </a:xfrm>
          <a:prstGeom prst="rect">
            <a:avLst/>
          </a:prstGeom>
          <a:noFill/>
          <a:ln>
            <a:noFill/>
          </a:ln>
        </p:spPr>
      </p:pic>
      <p:pic>
        <p:nvPicPr>
          <p:cNvPr id="575" name="Google Shape;575;p69"/>
          <p:cNvPicPr preferRelativeResize="0"/>
          <p:nvPr/>
        </p:nvPicPr>
        <p:blipFill>
          <a:blip r:embed="rId23">
            <a:alphaModFix/>
          </a:blip>
          <a:stretch>
            <a:fillRect/>
          </a:stretch>
        </p:blipFill>
        <p:spPr>
          <a:xfrm>
            <a:off x="4733729" y="3309375"/>
            <a:ext cx="1235121" cy="1010075"/>
          </a:xfrm>
          <a:prstGeom prst="rect">
            <a:avLst/>
          </a:prstGeom>
          <a:noFill/>
          <a:ln>
            <a:noFill/>
          </a:ln>
        </p:spPr>
      </p:pic>
      <p:pic>
        <p:nvPicPr>
          <p:cNvPr id="576" name="Google Shape;576;p69"/>
          <p:cNvPicPr preferRelativeResize="0"/>
          <p:nvPr/>
        </p:nvPicPr>
        <p:blipFill>
          <a:blip r:embed="rId24">
            <a:alphaModFix/>
          </a:blip>
          <a:stretch>
            <a:fillRect/>
          </a:stretch>
        </p:blipFill>
        <p:spPr>
          <a:xfrm>
            <a:off x="1902675" y="1185012"/>
            <a:ext cx="1349424" cy="583839"/>
          </a:xfrm>
          <a:prstGeom prst="rect">
            <a:avLst/>
          </a:prstGeom>
          <a:noFill/>
          <a:ln>
            <a:noFill/>
          </a:ln>
        </p:spPr>
      </p:pic>
      <p:grpSp>
        <p:nvGrpSpPr>
          <p:cNvPr id="577" name="Google Shape;577;p69"/>
          <p:cNvGrpSpPr/>
          <p:nvPr/>
        </p:nvGrpSpPr>
        <p:grpSpPr>
          <a:xfrm>
            <a:off x="7686478" y="3292130"/>
            <a:ext cx="1402274" cy="1820573"/>
            <a:chOff x="466095" y="1350363"/>
            <a:chExt cx="1369676" cy="1614126"/>
          </a:xfrm>
        </p:grpSpPr>
        <p:pic>
          <p:nvPicPr>
            <p:cNvPr id="578" name="Google Shape;578;p69"/>
            <p:cNvPicPr preferRelativeResize="0"/>
            <p:nvPr/>
          </p:nvPicPr>
          <p:blipFill>
            <a:blip r:embed="rId25">
              <a:alphaModFix/>
            </a:blip>
            <a:stretch>
              <a:fillRect/>
            </a:stretch>
          </p:blipFill>
          <p:spPr>
            <a:xfrm>
              <a:off x="466095" y="1350363"/>
              <a:ext cx="1369676" cy="1614126"/>
            </a:xfrm>
            <a:prstGeom prst="rect">
              <a:avLst/>
            </a:prstGeom>
            <a:noFill/>
            <a:ln>
              <a:noFill/>
            </a:ln>
          </p:spPr>
        </p:pic>
        <p:sp>
          <p:nvSpPr>
            <p:cNvPr id="579" name="Google Shape;579;p69"/>
            <p:cNvSpPr txBox="1"/>
            <p:nvPr/>
          </p:nvSpPr>
          <p:spPr>
            <a:xfrm>
              <a:off x="511888" y="1654425"/>
              <a:ext cx="1168200" cy="354900"/>
            </a:xfrm>
            <a:prstGeom prst="rect">
              <a:avLst/>
            </a:prstGeom>
            <a:noFill/>
            <a:ln>
              <a:noFill/>
            </a:ln>
          </p:spPr>
          <p:txBody>
            <a:bodyPr spcFirstLastPara="1" wrap="square" lIns="91425" tIns="91425" rIns="91425" bIns="91425" anchor="t" anchorCtr="0">
              <a:spAutoFit/>
            </a:bodyPr>
            <a:lstStyle/>
            <a:p>
              <a:pPr marL="0" lvl="0" indent="0" algn="ctr" rtl="0">
                <a:lnSpc>
                  <a:spcPct val="111111"/>
                </a:lnSpc>
                <a:spcBef>
                  <a:spcPts val="0"/>
                </a:spcBef>
                <a:spcAft>
                  <a:spcPts val="600"/>
                </a:spcAft>
                <a:buNone/>
              </a:pPr>
              <a:r>
                <a:rPr lang="en" b="1">
                  <a:solidFill>
                    <a:srgbClr val="364153"/>
                  </a:solidFill>
                  <a:highlight>
                    <a:srgbClr val="FFFFFF"/>
                  </a:highlight>
                </a:rPr>
                <a:t>IndT5</a:t>
              </a:r>
              <a:endParaRPr>
                <a:solidFill>
                  <a:schemeClr val="dk2"/>
                </a:solidFill>
                <a:latin typeface="Proxima Nova"/>
                <a:ea typeface="Proxima Nova"/>
                <a:cs typeface="Proxima Nova"/>
                <a:sym typeface="Proxima Nova"/>
              </a:endParaRPr>
            </a:p>
          </p:txBody>
        </p:sp>
      </p:grpSp>
      <p:pic>
        <p:nvPicPr>
          <p:cNvPr id="580" name="Google Shape;580;p69"/>
          <p:cNvPicPr preferRelativeResize="0"/>
          <p:nvPr/>
        </p:nvPicPr>
        <p:blipFill rotWithShape="1">
          <a:blip r:embed="rId26">
            <a:alphaModFix/>
          </a:blip>
          <a:srcRect l="15480" t="13971" r="11945"/>
          <a:stretch/>
        </p:blipFill>
        <p:spPr>
          <a:xfrm>
            <a:off x="7164300" y="1370665"/>
            <a:ext cx="1956349" cy="1890948"/>
          </a:xfrm>
          <a:prstGeom prst="rect">
            <a:avLst/>
          </a:prstGeom>
          <a:noFill/>
          <a:ln>
            <a:noFill/>
          </a:ln>
        </p:spPr>
      </p:pic>
      <p:pic>
        <p:nvPicPr>
          <p:cNvPr id="581" name="Google Shape;581;p69"/>
          <p:cNvPicPr preferRelativeResize="0"/>
          <p:nvPr/>
        </p:nvPicPr>
        <p:blipFill>
          <a:blip r:embed="rId27">
            <a:alphaModFix/>
          </a:blip>
          <a:stretch>
            <a:fillRect/>
          </a:stretch>
        </p:blipFill>
        <p:spPr>
          <a:xfrm>
            <a:off x="5924377" y="1948277"/>
            <a:ext cx="1015174" cy="170413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40E592-A491-568C-ADC0-18C1C7753A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pic>
        <p:nvPicPr>
          <p:cNvPr id="3" name="Picture 2">
            <a:extLst>
              <a:ext uri="{FF2B5EF4-FFF2-40B4-BE49-F238E27FC236}">
                <a16:creationId xmlns:a16="http://schemas.microsoft.com/office/drawing/2014/main" id="{C978F708-2B54-84C2-C519-70EEBEC604D1}"/>
              </a:ext>
            </a:extLst>
          </p:cNvPr>
          <p:cNvPicPr>
            <a:picLocks noChangeAspect="1"/>
          </p:cNvPicPr>
          <p:nvPr/>
        </p:nvPicPr>
        <p:blipFill>
          <a:blip r:embed="rId2"/>
          <a:stretch>
            <a:fillRect/>
          </a:stretch>
        </p:blipFill>
        <p:spPr>
          <a:xfrm>
            <a:off x="685800" y="514350"/>
            <a:ext cx="7772400" cy="4114800"/>
          </a:xfrm>
          <a:prstGeom prst="rect">
            <a:avLst/>
          </a:prstGeom>
        </p:spPr>
      </p:pic>
    </p:spTree>
    <p:extLst>
      <p:ext uri="{BB962C8B-B14F-4D97-AF65-F5344CB8AC3E}">
        <p14:creationId xmlns:p14="http://schemas.microsoft.com/office/powerpoint/2010/main" val="3890320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51B060-9538-196F-7550-2FA07075DF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3" name="Picture 2">
            <a:extLst>
              <a:ext uri="{FF2B5EF4-FFF2-40B4-BE49-F238E27FC236}">
                <a16:creationId xmlns:a16="http://schemas.microsoft.com/office/drawing/2014/main" id="{BC2E6EE3-45E1-E8F4-F363-558A568063A7}"/>
              </a:ext>
            </a:extLst>
          </p:cNvPr>
          <p:cNvPicPr>
            <a:picLocks noChangeAspect="1"/>
          </p:cNvPicPr>
          <p:nvPr/>
        </p:nvPicPr>
        <p:blipFill>
          <a:blip r:embed="rId2"/>
          <a:stretch>
            <a:fillRect/>
          </a:stretch>
        </p:blipFill>
        <p:spPr>
          <a:xfrm>
            <a:off x="685800" y="390105"/>
            <a:ext cx="7772400" cy="4363289"/>
          </a:xfrm>
          <a:prstGeom prst="rect">
            <a:avLst/>
          </a:prstGeom>
        </p:spPr>
      </p:pic>
    </p:spTree>
    <p:extLst>
      <p:ext uri="{BB962C8B-B14F-4D97-AF65-F5344CB8AC3E}">
        <p14:creationId xmlns:p14="http://schemas.microsoft.com/office/powerpoint/2010/main" val="1580650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64D248-E3FB-59AC-1173-A5EC52A4BD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3" name="Picture 2">
            <a:extLst>
              <a:ext uri="{FF2B5EF4-FFF2-40B4-BE49-F238E27FC236}">
                <a16:creationId xmlns:a16="http://schemas.microsoft.com/office/drawing/2014/main" id="{8E09A5F7-A0C9-D2F4-7A11-D13699976D4C}"/>
              </a:ext>
            </a:extLst>
          </p:cNvPr>
          <p:cNvPicPr>
            <a:picLocks noChangeAspect="1"/>
          </p:cNvPicPr>
          <p:nvPr/>
        </p:nvPicPr>
        <p:blipFill>
          <a:blip r:embed="rId2"/>
          <a:stretch>
            <a:fillRect/>
          </a:stretch>
        </p:blipFill>
        <p:spPr>
          <a:xfrm>
            <a:off x="685800" y="908164"/>
            <a:ext cx="7772400" cy="4139972"/>
          </a:xfrm>
          <a:prstGeom prst="rect">
            <a:avLst/>
          </a:prstGeom>
        </p:spPr>
      </p:pic>
      <p:sp>
        <p:nvSpPr>
          <p:cNvPr id="4" name="Google Shape;113;p15">
            <a:extLst>
              <a:ext uri="{FF2B5EF4-FFF2-40B4-BE49-F238E27FC236}">
                <a16:creationId xmlns:a16="http://schemas.microsoft.com/office/drawing/2014/main" id="{E3D105DF-D69F-054C-55CE-3CDB245827D6}"/>
              </a:ext>
            </a:extLst>
          </p:cNvPr>
          <p:cNvSpPr txBox="1">
            <a:spLocks/>
          </p:cNvSpPr>
          <p:nvPr/>
        </p:nvSpPr>
        <p:spPr>
          <a:xfrm>
            <a:off x="266050" y="354800"/>
            <a:ext cx="2781600" cy="58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Aft>
                <a:spcPts val="1200"/>
              </a:spcAft>
            </a:pPr>
            <a:r>
              <a:rPr lang="en-CA" sz="3200" b="1" dirty="0">
                <a:solidFill>
                  <a:srgbClr val="1C4587"/>
                </a:solidFill>
                <a:latin typeface="Times New Roman"/>
                <a:cs typeface="Times New Roman"/>
                <a:sym typeface="Times New Roman"/>
              </a:rPr>
              <a:t>LLMs</a:t>
            </a:r>
          </a:p>
        </p:txBody>
      </p:sp>
    </p:spTree>
    <p:extLst>
      <p:ext uri="{BB962C8B-B14F-4D97-AF65-F5344CB8AC3E}">
        <p14:creationId xmlns:p14="http://schemas.microsoft.com/office/powerpoint/2010/main" val="672353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112" name="Google Shape;112;p15"/>
          <p:cNvPicPr preferRelativeResize="0"/>
          <p:nvPr/>
        </p:nvPicPr>
        <p:blipFill>
          <a:blip r:embed="rId3">
            <a:alphaModFix/>
          </a:blip>
          <a:stretch>
            <a:fillRect/>
          </a:stretch>
        </p:blipFill>
        <p:spPr>
          <a:xfrm>
            <a:off x="1612925" y="72850"/>
            <a:ext cx="5750523" cy="4983974"/>
          </a:xfrm>
          <a:prstGeom prst="rect">
            <a:avLst/>
          </a:prstGeom>
          <a:noFill/>
          <a:ln>
            <a:noFill/>
          </a:ln>
        </p:spPr>
      </p:pic>
      <p:sp>
        <p:nvSpPr>
          <p:cNvPr id="113" name="Google Shape;113;p15"/>
          <p:cNvSpPr txBox="1">
            <a:spLocks noGrp="1"/>
          </p:cNvSpPr>
          <p:nvPr>
            <p:ph type="title"/>
          </p:nvPr>
        </p:nvSpPr>
        <p:spPr>
          <a:xfrm>
            <a:off x="266050" y="354800"/>
            <a:ext cx="2781600" cy="586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dirty="0"/>
              <a:t>Technologies</a:t>
            </a:r>
            <a:endParaRPr sz="2200" b="1" dirty="0">
              <a:solidFill>
                <a:schemeClr val="accent4"/>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
          <p:cNvPicPr preferRelativeResize="0"/>
          <p:nvPr/>
        </p:nvPicPr>
        <p:blipFill rotWithShape="1">
          <a:blip r:embed="rId3">
            <a:alphaModFix/>
          </a:blip>
          <a:srcRect/>
          <a:stretch/>
        </p:blipFill>
        <p:spPr>
          <a:xfrm>
            <a:off x="186986" y="327124"/>
            <a:ext cx="4628854" cy="4578455"/>
          </a:xfrm>
          <a:prstGeom prst="rect">
            <a:avLst/>
          </a:prstGeom>
          <a:noFill/>
          <a:ln>
            <a:noFill/>
          </a:ln>
        </p:spPr>
      </p:pic>
      <p:sp>
        <p:nvSpPr>
          <p:cNvPr id="62" name="Google Shape;62;p1"/>
          <p:cNvSpPr txBox="1"/>
          <p:nvPr/>
        </p:nvSpPr>
        <p:spPr>
          <a:xfrm>
            <a:off x="4979394" y="682724"/>
            <a:ext cx="3968596" cy="1992823"/>
          </a:xfrm>
          <a:prstGeom prst="rect">
            <a:avLst/>
          </a:prstGeom>
          <a:noFill/>
          <a:ln>
            <a:noFill/>
          </a:ln>
        </p:spPr>
        <p:txBody>
          <a:bodyPr spcFirstLastPara="1" wrap="square" lIns="68569" tIns="34275" rIns="68569" bIns="34275" anchor="t" anchorCtr="0">
            <a:spAutoFit/>
          </a:bodyPr>
          <a:lstStyle/>
          <a:p>
            <a:pPr>
              <a:lnSpc>
                <a:spcPct val="115000"/>
              </a:lnSpc>
              <a:spcAft>
                <a:spcPts val="1200"/>
              </a:spcAft>
              <a:buSzPts val="3300"/>
            </a:pPr>
            <a:r>
              <a:rPr lang="en-US" sz="2500" b="1" dirty="0">
                <a:solidFill>
                  <a:srgbClr val="1C4587"/>
                </a:solidFill>
                <a:latin typeface="Times New Roman"/>
                <a:cs typeface="Times New Roman"/>
                <a:sym typeface="Calibri"/>
              </a:rPr>
              <a:t>AI-Assisted Metadata Enrichment and Diplomatic Analysis for UNESCO Audio Archives</a:t>
            </a:r>
            <a:endParaRPr sz="2500" b="1" dirty="0">
              <a:solidFill>
                <a:srgbClr val="1C4587"/>
              </a:solidFill>
              <a:latin typeface="Times New Roman"/>
              <a:cs typeface="Times New Roman"/>
              <a:sym typeface="Calibri"/>
            </a:endParaRPr>
          </a:p>
        </p:txBody>
      </p:sp>
      <p:sp>
        <p:nvSpPr>
          <p:cNvPr id="63" name="Google Shape;63;p1"/>
          <p:cNvSpPr txBox="1"/>
          <p:nvPr/>
        </p:nvSpPr>
        <p:spPr>
          <a:xfrm>
            <a:off x="5171004" y="3974577"/>
            <a:ext cx="3776986" cy="807883"/>
          </a:xfrm>
          <a:prstGeom prst="rect">
            <a:avLst/>
          </a:prstGeom>
          <a:noFill/>
          <a:ln>
            <a:noFill/>
          </a:ln>
        </p:spPr>
        <p:txBody>
          <a:bodyPr spcFirstLastPara="1" wrap="square" lIns="68569" tIns="34275" rIns="68569" bIns="34275" anchor="t" anchorCtr="0">
            <a:spAutoFit/>
          </a:bodyPr>
          <a:lstStyle/>
          <a:p>
            <a:pPr>
              <a:buSzPts val="1800"/>
            </a:pPr>
            <a:r>
              <a:rPr lang="en-US" sz="1600" dirty="0">
                <a:solidFill>
                  <a:schemeClr val="dk1"/>
                </a:solidFill>
                <a:latin typeface="Calibri"/>
                <a:ea typeface="Calibri"/>
                <a:cs typeface="Calibri"/>
                <a:sym typeface="Calibri"/>
              </a:rPr>
              <a:t>Slides modified from</a:t>
            </a:r>
            <a:r>
              <a:rPr lang="en-US" sz="1600" dirty="0">
                <a:ea typeface="Calibri"/>
              </a:rPr>
              <a:t> </a:t>
            </a:r>
          </a:p>
          <a:p>
            <a:pPr>
              <a:buSzPts val="1800"/>
            </a:pPr>
            <a:r>
              <a:rPr lang="en-US" sz="1600" dirty="0">
                <a:solidFill>
                  <a:schemeClr val="dk1"/>
                </a:solidFill>
                <a:latin typeface="Calibri"/>
                <a:ea typeface="Calibri"/>
                <a:cs typeface="Calibri"/>
                <a:sym typeface="Calibri"/>
              </a:rPr>
              <a:t>Eng Sengsavang, UNESCO &amp;</a:t>
            </a:r>
            <a:endParaRPr sz="1600" dirty="0"/>
          </a:p>
          <a:p>
            <a:pPr>
              <a:buSzPts val="1800"/>
            </a:pPr>
            <a:r>
              <a:rPr lang="en-US" sz="1600" dirty="0">
                <a:solidFill>
                  <a:schemeClr val="dk1"/>
                </a:solidFill>
                <a:latin typeface="Calibri"/>
                <a:ea typeface="Calibri"/>
                <a:cs typeface="Calibri"/>
                <a:sym typeface="Calibri"/>
              </a:rPr>
              <a:t>Peter Sullivan, UBC</a:t>
            </a:r>
            <a:endParaRPr sz="1600" dirty="0"/>
          </a:p>
        </p:txBody>
      </p:sp>
    </p:spTree>
    <p:extLst>
      <p:ext uri="{BB962C8B-B14F-4D97-AF65-F5344CB8AC3E}">
        <p14:creationId xmlns:p14="http://schemas.microsoft.com/office/powerpoint/2010/main" val="702588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g2e73442ebf6_2_192"/>
          <p:cNvPicPr preferRelativeResize="0"/>
          <p:nvPr/>
        </p:nvPicPr>
        <p:blipFill rotWithShape="1">
          <a:blip r:embed="rId3">
            <a:alphaModFix/>
          </a:blip>
          <a:srcRect/>
          <a:stretch/>
        </p:blipFill>
        <p:spPr>
          <a:xfrm>
            <a:off x="139200" y="114300"/>
            <a:ext cx="4143375" cy="2978944"/>
          </a:xfrm>
          <a:prstGeom prst="rect">
            <a:avLst/>
          </a:prstGeom>
          <a:noFill/>
          <a:ln>
            <a:noFill/>
          </a:ln>
        </p:spPr>
      </p:pic>
      <p:pic>
        <p:nvPicPr>
          <p:cNvPr id="84" name="Google Shape;84;g2e73442ebf6_2_192"/>
          <p:cNvPicPr preferRelativeResize="0"/>
          <p:nvPr/>
        </p:nvPicPr>
        <p:blipFill rotWithShape="1">
          <a:blip r:embed="rId4">
            <a:alphaModFix/>
          </a:blip>
          <a:srcRect/>
          <a:stretch/>
        </p:blipFill>
        <p:spPr>
          <a:xfrm>
            <a:off x="5604300" y="1270313"/>
            <a:ext cx="3539700" cy="2891981"/>
          </a:xfrm>
          <a:prstGeom prst="rect">
            <a:avLst/>
          </a:prstGeom>
          <a:noFill/>
          <a:ln>
            <a:noFill/>
          </a:ln>
        </p:spPr>
      </p:pic>
      <p:sp>
        <p:nvSpPr>
          <p:cNvPr id="85" name="Google Shape;85;g2e73442ebf6_2_192"/>
          <p:cNvSpPr txBox="1"/>
          <p:nvPr/>
        </p:nvSpPr>
        <p:spPr>
          <a:xfrm>
            <a:off x="0" y="1139025"/>
            <a:ext cx="5328225" cy="4479975"/>
          </a:xfrm>
          <a:prstGeom prst="rect">
            <a:avLst/>
          </a:prstGeom>
          <a:noFill/>
          <a:ln>
            <a:noFill/>
          </a:ln>
        </p:spPr>
        <p:txBody>
          <a:bodyPr spcFirstLastPara="1" wrap="square" lIns="68569" tIns="34275" rIns="68569" bIns="34275" anchor="t" anchorCtr="0">
            <a:normAutofit/>
          </a:bodyPr>
          <a:lstStyle/>
          <a:p>
            <a:pPr marL="409718" indent="-187761">
              <a:lnSpc>
                <a:spcPct val="110000"/>
              </a:lnSpc>
              <a:buClr>
                <a:srgbClr val="0D0D0D"/>
              </a:buClr>
              <a:buSzPts val="2158"/>
              <a:buFont typeface="Arial"/>
              <a:buChar char="•"/>
            </a:pPr>
            <a:r>
              <a:rPr lang="en-US" sz="1618">
                <a:solidFill>
                  <a:srgbClr val="0D0D0D"/>
                </a:solidFill>
                <a:latin typeface="Calibri"/>
                <a:ea typeface="Calibri"/>
                <a:cs typeface="Calibri"/>
                <a:sym typeface="Calibri"/>
              </a:rPr>
              <a:t>Digitized historical audio archives of the UNESCO Public Information division</a:t>
            </a:r>
            <a:endParaRPr sz="1618">
              <a:solidFill>
                <a:srgbClr val="0D0D0D"/>
              </a:solidFill>
              <a:latin typeface="Calibri"/>
              <a:ea typeface="Calibri"/>
              <a:cs typeface="Calibri"/>
              <a:sym typeface="Calibri"/>
            </a:endParaRPr>
          </a:p>
          <a:p>
            <a:pPr marL="409718" indent="-187761">
              <a:lnSpc>
                <a:spcPct val="110000"/>
              </a:lnSpc>
              <a:buClr>
                <a:srgbClr val="0D0D0D"/>
              </a:buClr>
              <a:buSzPts val="2158"/>
              <a:buFont typeface="Arial"/>
              <a:buChar char="•"/>
            </a:pPr>
            <a:r>
              <a:rPr lang="en-US" sz="1618">
                <a:solidFill>
                  <a:srgbClr val="0D0D0D"/>
                </a:solidFill>
                <a:latin typeface="Calibri"/>
                <a:ea typeface="Calibri"/>
                <a:cs typeface="Calibri"/>
                <a:sym typeface="Calibri"/>
              </a:rPr>
              <a:t>Volume:</a:t>
            </a:r>
            <a:r>
              <a:rPr lang="en-US" sz="1618" b="1">
                <a:solidFill>
                  <a:srgbClr val="0D0D0D"/>
                </a:solidFill>
                <a:latin typeface="Calibri"/>
                <a:ea typeface="Calibri"/>
                <a:cs typeface="Calibri"/>
                <a:sym typeface="Calibri"/>
              </a:rPr>
              <a:t> ~17,630 </a:t>
            </a:r>
            <a:r>
              <a:rPr lang="en-US" sz="1618">
                <a:solidFill>
                  <a:srgbClr val="0D0D0D"/>
                </a:solidFill>
                <a:latin typeface="Calibri"/>
                <a:ea typeface="Calibri"/>
                <a:cs typeface="Calibri"/>
                <a:sym typeface="Calibri"/>
              </a:rPr>
              <a:t>audio recordings </a:t>
            </a:r>
            <a:endParaRPr sz="1618">
              <a:solidFill>
                <a:srgbClr val="0D0D0D"/>
              </a:solidFill>
              <a:latin typeface="Calibri"/>
              <a:ea typeface="Calibri"/>
              <a:cs typeface="Calibri"/>
              <a:sym typeface="Calibri"/>
            </a:endParaRPr>
          </a:p>
          <a:p>
            <a:pPr marL="409718" indent="-187761">
              <a:lnSpc>
                <a:spcPct val="110000"/>
              </a:lnSpc>
              <a:buClr>
                <a:srgbClr val="0D0D0D"/>
              </a:buClr>
              <a:buSzPts val="2158"/>
              <a:buFont typeface="Arial"/>
              <a:buChar char="•"/>
            </a:pPr>
            <a:r>
              <a:rPr lang="en-US" sz="1618">
                <a:solidFill>
                  <a:srgbClr val="0D0D0D"/>
                </a:solidFill>
                <a:latin typeface="Calibri"/>
                <a:ea typeface="Calibri"/>
                <a:cs typeface="Calibri"/>
                <a:sym typeface="Calibri"/>
              </a:rPr>
              <a:t>Date: </a:t>
            </a:r>
            <a:r>
              <a:rPr lang="en-US" sz="1618" b="1">
                <a:solidFill>
                  <a:srgbClr val="0D0D0D"/>
                </a:solidFill>
                <a:latin typeface="Calibri"/>
                <a:ea typeface="Calibri"/>
                <a:cs typeface="Calibri"/>
                <a:sym typeface="Calibri"/>
              </a:rPr>
              <a:t>1940s to 1980s </a:t>
            </a:r>
            <a:endParaRPr sz="1618">
              <a:solidFill>
                <a:srgbClr val="0D0D0D"/>
              </a:solidFill>
              <a:latin typeface="Calibri"/>
              <a:ea typeface="Calibri"/>
              <a:cs typeface="Calibri"/>
              <a:sym typeface="Calibri"/>
            </a:endParaRPr>
          </a:p>
          <a:p>
            <a:pPr marL="409718" indent="-187761">
              <a:lnSpc>
                <a:spcPct val="110000"/>
              </a:lnSpc>
              <a:buClr>
                <a:srgbClr val="0D0D0D"/>
              </a:buClr>
              <a:buSzPts val="2158"/>
              <a:buFont typeface="Arial"/>
              <a:buChar char="•"/>
            </a:pPr>
            <a:r>
              <a:rPr lang="en-US" sz="1618">
                <a:solidFill>
                  <a:srgbClr val="0D0D0D"/>
                </a:solidFill>
                <a:latin typeface="Calibri"/>
                <a:ea typeface="Calibri"/>
                <a:cs typeface="Calibri"/>
                <a:sym typeface="Calibri"/>
              </a:rPr>
              <a:t>Original format: </a:t>
            </a:r>
            <a:r>
              <a:rPr lang="en-US" sz="1618" b="1">
                <a:solidFill>
                  <a:srgbClr val="0D0D0D"/>
                </a:solidFill>
                <a:latin typeface="Calibri"/>
                <a:ea typeface="Calibri"/>
                <a:cs typeface="Calibri"/>
                <a:sym typeface="Calibri"/>
              </a:rPr>
              <a:t>Digitized reel-to-reel magnetic tape </a:t>
            </a:r>
            <a:r>
              <a:rPr lang="en-US" sz="1618">
                <a:solidFill>
                  <a:srgbClr val="0D0D0D"/>
                </a:solidFill>
                <a:latin typeface="Calibri"/>
                <a:ea typeface="Calibri"/>
                <a:cs typeface="Calibri"/>
                <a:sym typeface="Calibri"/>
              </a:rPr>
              <a:t>(2017 - 2022)</a:t>
            </a:r>
            <a:endParaRPr sz="1618">
              <a:solidFill>
                <a:srgbClr val="0D0D0D"/>
              </a:solidFill>
              <a:latin typeface="Calibri"/>
              <a:ea typeface="Calibri"/>
              <a:cs typeface="Calibri"/>
              <a:sym typeface="Calibri"/>
            </a:endParaRPr>
          </a:p>
          <a:p>
            <a:pPr marL="409718" indent="-187761">
              <a:lnSpc>
                <a:spcPct val="110000"/>
              </a:lnSpc>
              <a:buClr>
                <a:srgbClr val="0D0D0D"/>
              </a:buClr>
              <a:buSzPts val="2158"/>
              <a:buFont typeface="Arial"/>
              <a:buChar char="•"/>
            </a:pPr>
            <a:r>
              <a:rPr lang="en-US" sz="1618">
                <a:solidFill>
                  <a:srgbClr val="0D0D0D"/>
                </a:solidFill>
                <a:latin typeface="Calibri"/>
                <a:ea typeface="Calibri"/>
                <a:cs typeface="Calibri"/>
                <a:sym typeface="Calibri"/>
              </a:rPr>
              <a:t>Languages: </a:t>
            </a:r>
            <a:r>
              <a:rPr lang="en-US" sz="1618" b="1">
                <a:solidFill>
                  <a:srgbClr val="0D0D0D"/>
                </a:solidFill>
                <a:latin typeface="Calibri"/>
                <a:ea typeface="Calibri"/>
                <a:cs typeface="Calibri"/>
                <a:sym typeface="Calibri"/>
              </a:rPr>
              <a:t>70+ languages </a:t>
            </a:r>
            <a:r>
              <a:rPr lang="en-US" sz="1618">
                <a:solidFill>
                  <a:srgbClr val="0D0D0D"/>
                </a:solidFill>
                <a:latin typeface="Calibri"/>
                <a:ea typeface="Calibri"/>
                <a:cs typeface="Calibri"/>
                <a:sym typeface="Calibri"/>
              </a:rPr>
              <a:t>including English, French, Spanish, Arabic, German, Italian, Portuguese, etc.</a:t>
            </a:r>
            <a:endParaRPr sz="1618">
              <a:solidFill>
                <a:srgbClr val="0D0D0D"/>
              </a:solidFill>
              <a:latin typeface="Calibri"/>
              <a:ea typeface="Calibri"/>
              <a:cs typeface="Calibri"/>
              <a:sym typeface="Calibri"/>
            </a:endParaRPr>
          </a:p>
          <a:p>
            <a:pPr marL="409718" indent="-187761">
              <a:lnSpc>
                <a:spcPct val="110000"/>
              </a:lnSpc>
              <a:buClr>
                <a:srgbClr val="0D0D0D"/>
              </a:buClr>
              <a:buSzPts val="2158"/>
              <a:buFont typeface="Arial"/>
              <a:buChar char="•"/>
            </a:pPr>
            <a:r>
              <a:rPr lang="en-US" sz="1618">
                <a:solidFill>
                  <a:srgbClr val="0D0D0D"/>
                </a:solidFill>
                <a:latin typeface="Calibri"/>
                <a:ea typeface="Calibri"/>
                <a:cs typeface="Calibri"/>
                <a:sym typeface="Calibri"/>
              </a:rPr>
              <a:t>Topics: </a:t>
            </a:r>
            <a:r>
              <a:rPr lang="en-US" sz="1618" b="1">
                <a:solidFill>
                  <a:srgbClr val="0D0D0D"/>
                </a:solidFill>
                <a:latin typeface="Calibri"/>
                <a:ea typeface="Calibri"/>
                <a:cs typeface="Calibri"/>
                <a:sym typeface="Calibri"/>
              </a:rPr>
              <a:t>Education, culture, sciences, social and human sciences, communications/media</a:t>
            </a:r>
            <a:endParaRPr sz="1618" b="1">
              <a:solidFill>
                <a:srgbClr val="0D0D0D"/>
              </a:solidFill>
              <a:latin typeface="Calibri"/>
              <a:ea typeface="Calibri"/>
              <a:cs typeface="Calibri"/>
              <a:sym typeface="Calibri"/>
            </a:endParaRPr>
          </a:p>
          <a:p>
            <a:pPr marL="409718" indent="-187761">
              <a:lnSpc>
                <a:spcPct val="110000"/>
              </a:lnSpc>
              <a:buClr>
                <a:srgbClr val="0D0D0D"/>
              </a:buClr>
              <a:buSzPts val="2158"/>
              <a:buFont typeface="Arial"/>
              <a:buChar char="•"/>
            </a:pPr>
            <a:r>
              <a:rPr lang="en-US" sz="1618">
                <a:solidFill>
                  <a:srgbClr val="0D0D0D"/>
                </a:solidFill>
                <a:latin typeface="Calibri"/>
                <a:ea typeface="Calibri"/>
                <a:cs typeface="Calibri"/>
                <a:sym typeface="Calibri"/>
              </a:rPr>
              <a:t>Genres: </a:t>
            </a:r>
            <a:r>
              <a:rPr lang="en-US" sz="1618" b="1">
                <a:solidFill>
                  <a:srgbClr val="0D0D0D"/>
                </a:solidFill>
                <a:latin typeface="Calibri"/>
                <a:ea typeface="Calibri"/>
                <a:cs typeface="Calibri"/>
                <a:sym typeface="Calibri"/>
              </a:rPr>
              <a:t>Radio programmes, interviews, speeches, conferences, meetings, events, musical recordings, etc.</a:t>
            </a:r>
            <a:endParaRPr sz="514">
              <a:solidFill>
                <a:srgbClr val="0D0D0D"/>
              </a:solidFill>
            </a:endParaRPr>
          </a:p>
          <a:p>
            <a:pPr indent="39290">
              <a:lnSpc>
                <a:spcPct val="60000"/>
              </a:lnSpc>
              <a:spcBef>
                <a:spcPts val="450"/>
              </a:spcBef>
              <a:buClr>
                <a:schemeClr val="dk1"/>
              </a:buClr>
              <a:buSzPts val="1163"/>
            </a:pPr>
            <a:endParaRPr sz="572">
              <a:solidFill>
                <a:schemeClr val="dk1"/>
              </a:solidFill>
            </a:endParaRPr>
          </a:p>
        </p:txBody>
      </p:sp>
    </p:spTree>
    <p:extLst>
      <p:ext uri="{BB962C8B-B14F-4D97-AF65-F5344CB8AC3E}">
        <p14:creationId xmlns:p14="http://schemas.microsoft.com/office/powerpoint/2010/main" val="2560400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3"/>
          <p:cNvSpPr txBox="1"/>
          <p:nvPr/>
        </p:nvSpPr>
        <p:spPr>
          <a:xfrm>
            <a:off x="1726838" y="1494623"/>
            <a:ext cx="5690324" cy="3031731"/>
          </a:xfrm>
          <a:prstGeom prst="rect">
            <a:avLst/>
          </a:prstGeom>
          <a:noFill/>
          <a:ln>
            <a:noFill/>
          </a:ln>
        </p:spPr>
        <p:txBody>
          <a:bodyPr spcFirstLastPara="1" wrap="square" lIns="68569" tIns="34275" rIns="68569" bIns="34275" anchor="t" anchorCtr="0">
            <a:normAutofit/>
          </a:bodyPr>
          <a:lstStyle/>
          <a:p>
            <a:pPr>
              <a:buSzPts val="3200"/>
            </a:pPr>
            <a:r>
              <a:rPr lang="en-US" sz="2400" i="1">
                <a:latin typeface="Calibri"/>
                <a:ea typeface="Calibri"/>
                <a:cs typeface="Calibri"/>
                <a:sym typeface="Calibri"/>
              </a:rPr>
              <a:t>… Radio is an agency which may jump across national barriers in a way impossible to any material medium. </a:t>
            </a:r>
            <a:endParaRPr sz="1050"/>
          </a:p>
          <a:p>
            <a:pPr>
              <a:spcBef>
                <a:spcPts val="480"/>
              </a:spcBef>
              <a:buClr>
                <a:schemeClr val="dk1"/>
              </a:buClr>
              <a:buSzPts val="3200"/>
            </a:pPr>
            <a:endParaRPr sz="2400">
              <a:latin typeface="Calibri"/>
              <a:ea typeface="Calibri"/>
              <a:cs typeface="Calibri"/>
              <a:sym typeface="Calibri"/>
            </a:endParaRPr>
          </a:p>
          <a:p>
            <a:pPr>
              <a:spcBef>
                <a:spcPts val="420"/>
              </a:spcBef>
              <a:buSzPts val="2800"/>
            </a:pPr>
            <a:r>
              <a:rPr lang="en-US" sz="2100">
                <a:latin typeface="Calibri"/>
                <a:ea typeface="Calibri"/>
                <a:cs typeface="Calibri"/>
                <a:sym typeface="Calibri"/>
              </a:rPr>
              <a:t>- Julian Huxley, UNESCO Director General, 1946</a:t>
            </a:r>
            <a:endParaRPr sz="1050"/>
          </a:p>
        </p:txBody>
      </p:sp>
    </p:spTree>
    <p:extLst>
      <p:ext uri="{BB962C8B-B14F-4D97-AF65-F5344CB8AC3E}">
        <p14:creationId xmlns:p14="http://schemas.microsoft.com/office/powerpoint/2010/main" val="4278326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g2e6197034e2_0_0" descr="A picture containing red, orange&#10;&#10;Description automatically generated"/>
          <p:cNvPicPr preferRelativeResize="0"/>
          <p:nvPr/>
        </p:nvPicPr>
        <p:blipFill rotWithShape="1">
          <a:blip r:embed="rId3">
            <a:alphaModFix/>
          </a:blip>
          <a:srcRect t="9877"/>
          <a:stretch/>
        </p:blipFill>
        <p:spPr>
          <a:xfrm rot="5400000">
            <a:off x="-833404" y="833403"/>
            <a:ext cx="5143501" cy="3476694"/>
          </a:xfrm>
          <a:prstGeom prst="rect">
            <a:avLst/>
          </a:prstGeom>
          <a:noFill/>
          <a:ln>
            <a:noFill/>
          </a:ln>
        </p:spPr>
      </p:pic>
      <p:sp>
        <p:nvSpPr>
          <p:cNvPr id="96" name="Google Shape;96;g2e6197034e2_0_0"/>
          <p:cNvSpPr txBox="1"/>
          <p:nvPr/>
        </p:nvSpPr>
        <p:spPr>
          <a:xfrm>
            <a:off x="3862640" y="371119"/>
            <a:ext cx="4939875" cy="585675"/>
          </a:xfrm>
          <a:prstGeom prst="rect">
            <a:avLst/>
          </a:prstGeom>
          <a:noFill/>
          <a:ln>
            <a:noFill/>
          </a:ln>
        </p:spPr>
        <p:txBody>
          <a:bodyPr spcFirstLastPara="1" wrap="square" lIns="68569" tIns="34275" rIns="68569" bIns="34275" anchor="ctr" anchorCtr="0">
            <a:normAutofit fontScale="77500" lnSpcReduction="20000"/>
          </a:bodyPr>
          <a:lstStyle/>
          <a:p>
            <a:pPr>
              <a:lnSpc>
                <a:spcPct val="115000"/>
              </a:lnSpc>
              <a:spcAft>
                <a:spcPts val="1200"/>
              </a:spcAft>
              <a:buSzPts val="3500"/>
            </a:pPr>
            <a:r>
              <a:rPr lang="en-US" sz="3200" b="1" dirty="0">
                <a:solidFill>
                  <a:srgbClr val="1C4587"/>
                </a:solidFill>
                <a:latin typeface="Times New Roman"/>
                <a:cs typeface="Times New Roman"/>
                <a:sym typeface="Calibri"/>
              </a:rPr>
              <a:t>Background</a:t>
            </a:r>
            <a:endParaRPr sz="3200" b="1" dirty="0">
              <a:solidFill>
                <a:srgbClr val="1C4587"/>
              </a:solidFill>
              <a:latin typeface="Times New Roman"/>
              <a:cs typeface="Times New Roman"/>
              <a:sym typeface="Calibri"/>
            </a:endParaRPr>
          </a:p>
        </p:txBody>
      </p:sp>
      <p:sp>
        <p:nvSpPr>
          <p:cNvPr id="97" name="Google Shape;97;g2e6197034e2_0_0"/>
          <p:cNvSpPr txBox="1"/>
          <p:nvPr/>
        </p:nvSpPr>
        <p:spPr>
          <a:xfrm>
            <a:off x="3862640" y="956794"/>
            <a:ext cx="4750875" cy="4479975"/>
          </a:xfrm>
          <a:prstGeom prst="rect">
            <a:avLst/>
          </a:prstGeom>
          <a:noFill/>
          <a:ln>
            <a:noFill/>
          </a:ln>
        </p:spPr>
        <p:txBody>
          <a:bodyPr spcFirstLastPara="1" wrap="square" lIns="68569" tIns="34275" rIns="68569" bIns="34275" anchor="t" anchorCtr="0">
            <a:normAutofit/>
          </a:bodyPr>
          <a:lstStyle/>
          <a:p>
            <a:pPr marL="409718" indent="-187284">
              <a:lnSpc>
                <a:spcPct val="130000"/>
              </a:lnSpc>
              <a:spcBef>
                <a:spcPts val="450"/>
              </a:spcBef>
              <a:buClr>
                <a:srgbClr val="0D0D0D"/>
              </a:buClr>
              <a:buSzPts val="2148"/>
              <a:buFont typeface="Arial"/>
              <a:buChar char="•"/>
            </a:pPr>
            <a:r>
              <a:rPr lang="en-US" sz="1610" dirty="0">
                <a:solidFill>
                  <a:srgbClr val="0D0D0D"/>
                </a:solidFill>
                <a:latin typeface="Calibri"/>
                <a:ea typeface="Calibri"/>
                <a:cs typeface="Calibri"/>
                <a:sym typeface="Calibri"/>
              </a:rPr>
              <a:t>Digitized between 2017 and 2022.</a:t>
            </a:r>
            <a:endParaRPr sz="1610" dirty="0">
              <a:solidFill>
                <a:srgbClr val="0D0D0D"/>
              </a:solidFill>
              <a:latin typeface="Calibri"/>
              <a:ea typeface="Calibri"/>
              <a:cs typeface="Calibri"/>
              <a:sym typeface="Calibri"/>
            </a:endParaRPr>
          </a:p>
          <a:p>
            <a:pPr marL="409718" indent="-187284">
              <a:lnSpc>
                <a:spcPct val="130000"/>
              </a:lnSpc>
              <a:spcBef>
                <a:spcPts val="450"/>
              </a:spcBef>
              <a:buClr>
                <a:srgbClr val="0D0D0D"/>
              </a:buClr>
              <a:buSzPts val="2148"/>
              <a:buFont typeface="Arial"/>
              <a:buChar char="•"/>
            </a:pPr>
            <a:r>
              <a:rPr lang="en-US" sz="1610" dirty="0">
                <a:solidFill>
                  <a:srgbClr val="0D0D0D"/>
                </a:solidFill>
                <a:latin typeface="Calibri"/>
                <a:ea typeface="Calibri"/>
                <a:cs typeface="Calibri"/>
                <a:sym typeface="Calibri"/>
              </a:rPr>
              <a:t>Sometimes minimal existing metadata for audio recordings.</a:t>
            </a:r>
            <a:endParaRPr sz="1610" dirty="0">
              <a:solidFill>
                <a:srgbClr val="0D0D0D"/>
              </a:solidFill>
              <a:latin typeface="Calibri"/>
              <a:ea typeface="Calibri"/>
              <a:cs typeface="Calibri"/>
              <a:sym typeface="Calibri"/>
            </a:endParaRPr>
          </a:p>
          <a:p>
            <a:pPr marL="409718" indent="-187284">
              <a:lnSpc>
                <a:spcPct val="130000"/>
              </a:lnSpc>
              <a:spcBef>
                <a:spcPts val="450"/>
              </a:spcBef>
              <a:buClr>
                <a:srgbClr val="0D0D0D"/>
              </a:buClr>
              <a:buSzPts val="2148"/>
              <a:buFont typeface="Calibri"/>
              <a:buChar char="•"/>
            </a:pPr>
            <a:r>
              <a:rPr lang="en-US" sz="1610" dirty="0">
                <a:solidFill>
                  <a:srgbClr val="0D0D0D"/>
                </a:solidFill>
                <a:latin typeface="Calibri"/>
                <a:ea typeface="Calibri"/>
                <a:cs typeface="Calibri"/>
                <a:sym typeface="Calibri"/>
              </a:rPr>
              <a:t>Sometime metadata incorrect or incomplete (e.g., not all major speakers listed; names spelled incorrectly; little or no descriptions of recordings).</a:t>
            </a:r>
            <a:endParaRPr sz="1610" dirty="0">
              <a:solidFill>
                <a:srgbClr val="0D0D0D"/>
              </a:solidFill>
              <a:latin typeface="Calibri"/>
              <a:ea typeface="Calibri"/>
              <a:cs typeface="Calibri"/>
              <a:sym typeface="Calibri"/>
            </a:endParaRPr>
          </a:p>
          <a:p>
            <a:pPr marL="409718" indent="-187284">
              <a:lnSpc>
                <a:spcPct val="130000"/>
              </a:lnSpc>
              <a:spcBef>
                <a:spcPts val="450"/>
              </a:spcBef>
              <a:buClr>
                <a:srgbClr val="0D0D0D"/>
              </a:buClr>
              <a:buSzPts val="2148"/>
              <a:buFont typeface="Arial"/>
              <a:buChar char="•"/>
            </a:pPr>
            <a:r>
              <a:rPr lang="en-US" sz="1610" dirty="0">
                <a:solidFill>
                  <a:srgbClr val="0D0D0D"/>
                </a:solidFill>
                <a:latin typeface="Calibri"/>
                <a:ea typeface="Calibri"/>
                <a:cs typeface="Calibri"/>
                <a:sym typeface="Calibri"/>
              </a:rPr>
              <a:t>Decision made to </a:t>
            </a:r>
            <a:r>
              <a:rPr lang="en-US" sz="1610" b="1" dirty="0">
                <a:solidFill>
                  <a:srgbClr val="0D0D0D"/>
                </a:solidFill>
                <a:latin typeface="Calibri"/>
                <a:ea typeface="Calibri"/>
                <a:cs typeface="Calibri"/>
                <a:sym typeface="Calibri"/>
              </a:rPr>
              <a:t>describe and create metadata post-digitization.</a:t>
            </a:r>
            <a:endParaRPr sz="506" dirty="0">
              <a:solidFill>
                <a:srgbClr val="0D0D0D"/>
              </a:solidFill>
            </a:endParaRPr>
          </a:p>
          <a:p>
            <a:pPr marL="409718" indent="-187284">
              <a:lnSpc>
                <a:spcPct val="130000"/>
              </a:lnSpc>
              <a:spcBef>
                <a:spcPts val="450"/>
              </a:spcBef>
              <a:buClr>
                <a:srgbClr val="0D0D0D"/>
              </a:buClr>
              <a:buSzPts val="2148"/>
              <a:buFont typeface="Arial"/>
              <a:buChar char="•"/>
            </a:pPr>
            <a:r>
              <a:rPr lang="en-US" sz="1610" dirty="0">
                <a:solidFill>
                  <a:srgbClr val="0D0D0D"/>
                </a:solidFill>
                <a:latin typeface="Calibri"/>
                <a:ea typeface="Calibri"/>
                <a:cs typeface="Calibri"/>
                <a:sym typeface="Calibri"/>
              </a:rPr>
              <a:t>To date, </a:t>
            </a:r>
            <a:r>
              <a:rPr lang="en-US" sz="1610" b="1" dirty="0">
                <a:solidFill>
                  <a:srgbClr val="0D0D0D"/>
                </a:solidFill>
                <a:latin typeface="Calibri"/>
                <a:ea typeface="Calibri"/>
                <a:cs typeface="Calibri"/>
                <a:sym typeface="Calibri"/>
              </a:rPr>
              <a:t>over 1,000 audio recordings published online</a:t>
            </a:r>
            <a:r>
              <a:rPr lang="en-US" sz="1610" dirty="0">
                <a:solidFill>
                  <a:srgbClr val="0D0D0D"/>
                </a:solidFill>
                <a:latin typeface="Calibri"/>
                <a:ea typeface="Calibri"/>
                <a:cs typeface="Calibri"/>
                <a:sym typeface="Calibri"/>
              </a:rPr>
              <a:t>; the rest still need to be published with metadata.</a:t>
            </a:r>
            <a:endParaRPr sz="506" dirty="0">
              <a:solidFill>
                <a:srgbClr val="0D0D0D"/>
              </a:solidFill>
            </a:endParaRPr>
          </a:p>
          <a:p>
            <a:pPr indent="39290">
              <a:lnSpc>
                <a:spcPct val="80000"/>
              </a:lnSpc>
              <a:spcBef>
                <a:spcPts val="450"/>
              </a:spcBef>
              <a:buClr>
                <a:schemeClr val="dk1"/>
              </a:buClr>
              <a:buSzPts val="1163"/>
            </a:pPr>
            <a:endParaRPr sz="680" dirty="0">
              <a:solidFill>
                <a:schemeClr val="dk1"/>
              </a:solidFill>
            </a:endParaRPr>
          </a:p>
        </p:txBody>
      </p:sp>
    </p:spTree>
    <p:extLst>
      <p:ext uri="{BB962C8B-B14F-4D97-AF65-F5344CB8AC3E}">
        <p14:creationId xmlns:p14="http://schemas.microsoft.com/office/powerpoint/2010/main" val="3960729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2e6197034e2_0_859"/>
          <p:cNvSpPr txBox="1"/>
          <p:nvPr/>
        </p:nvSpPr>
        <p:spPr>
          <a:xfrm>
            <a:off x="521330" y="-771527"/>
            <a:ext cx="4218525" cy="1543050"/>
          </a:xfrm>
          <a:prstGeom prst="rect">
            <a:avLst/>
          </a:prstGeom>
          <a:noFill/>
          <a:ln>
            <a:noFill/>
          </a:ln>
        </p:spPr>
        <p:txBody>
          <a:bodyPr spcFirstLastPara="1" wrap="square" lIns="68569" tIns="34275" rIns="68569" bIns="34275" anchor="b" anchorCtr="0">
            <a:normAutofit/>
          </a:bodyPr>
          <a:lstStyle/>
          <a:p>
            <a:pPr>
              <a:lnSpc>
                <a:spcPct val="90000"/>
              </a:lnSpc>
              <a:buClr>
                <a:schemeClr val="lt1"/>
              </a:buClr>
              <a:buSzPts val="3600"/>
            </a:pPr>
            <a:r>
              <a:rPr lang="en-US" sz="2700">
                <a:solidFill>
                  <a:schemeClr val="lt1"/>
                </a:solidFill>
                <a:latin typeface="Century Gothic"/>
                <a:ea typeface="Century Gothic"/>
                <a:cs typeface="Century Gothic"/>
                <a:sym typeface="Century Gothic"/>
              </a:rPr>
              <a:t>AI Models</a:t>
            </a:r>
            <a:endParaRPr sz="1350">
              <a:solidFill>
                <a:schemeClr val="dk1"/>
              </a:solidFill>
              <a:latin typeface="Century Gothic"/>
              <a:ea typeface="Century Gothic"/>
              <a:cs typeface="Century Gothic"/>
              <a:sym typeface="Century Gothic"/>
            </a:endParaRPr>
          </a:p>
        </p:txBody>
      </p:sp>
      <p:cxnSp>
        <p:nvCxnSpPr>
          <p:cNvPr id="103" name="Google Shape;103;g2e6197034e2_0_859"/>
          <p:cNvCxnSpPr/>
          <p:nvPr/>
        </p:nvCxnSpPr>
        <p:spPr>
          <a:xfrm>
            <a:off x="4739822" y="1062990"/>
            <a:ext cx="0" cy="3017475"/>
          </a:xfrm>
          <a:prstGeom prst="straightConnector1">
            <a:avLst/>
          </a:prstGeom>
          <a:noFill/>
          <a:ln w="15875" cap="flat" cmpd="sng">
            <a:solidFill>
              <a:schemeClr val="lt1"/>
            </a:solidFill>
            <a:prstDash val="solid"/>
            <a:round/>
            <a:headEnd type="none" w="sm" len="sm"/>
            <a:tailEnd type="none" w="sm" len="sm"/>
          </a:ln>
        </p:spPr>
      </p:cxnSp>
      <p:sp>
        <p:nvSpPr>
          <p:cNvPr id="104" name="Google Shape;104;g2e6197034e2_0_859"/>
          <p:cNvSpPr txBox="1"/>
          <p:nvPr/>
        </p:nvSpPr>
        <p:spPr>
          <a:xfrm>
            <a:off x="592763" y="295268"/>
            <a:ext cx="4939875" cy="585675"/>
          </a:xfrm>
          <a:prstGeom prst="rect">
            <a:avLst/>
          </a:prstGeom>
          <a:noFill/>
          <a:ln>
            <a:noFill/>
          </a:ln>
        </p:spPr>
        <p:txBody>
          <a:bodyPr spcFirstLastPara="1" wrap="square" lIns="68569" tIns="34275" rIns="68569" bIns="34275" anchor="ctr" anchorCtr="0">
            <a:normAutofit fontScale="77500" lnSpcReduction="20000"/>
          </a:bodyPr>
          <a:lstStyle/>
          <a:p>
            <a:pPr>
              <a:lnSpc>
                <a:spcPct val="115000"/>
              </a:lnSpc>
              <a:spcAft>
                <a:spcPts val="1200"/>
              </a:spcAft>
              <a:buSzPts val="3500"/>
            </a:pPr>
            <a:r>
              <a:rPr lang="en-US" sz="3200" b="1" dirty="0">
                <a:solidFill>
                  <a:srgbClr val="1C4587"/>
                </a:solidFill>
                <a:latin typeface="Times New Roman"/>
                <a:cs typeface="Times New Roman"/>
                <a:sym typeface="Calibri"/>
              </a:rPr>
              <a:t>Practical Questions</a:t>
            </a:r>
            <a:endParaRPr sz="3200" b="1" dirty="0">
              <a:solidFill>
                <a:srgbClr val="1C4587"/>
              </a:solidFill>
              <a:latin typeface="Times New Roman"/>
              <a:cs typeface="Times New Roman"/>
              <a:sym typeface="Calibri"/>
            </a:endParaRPr>
          </a:p>
        </p:txBody>
      </p:sp>
      <p:sp>
        <p:nvSpPr>
          <p:cNvPr id="105" name="Google Shape;105;g2e6197034e2_0_859"/>
          <p:cNvSpPr txBox="1"/>
          <p:nvPr/>
        </p:nvSpPr>
        <p:spPr>
          <a:xfrm>
            <a:off x="592763" y="1062989"/>
            <a:ext cx="4625550" cy="2386350"/>
          </a:xfrm>
          <a:prstGeom prst="rect">
            <a:avLst/>
          </a:prstGeom>
          <a:noFill/>
          <a:ln>
            <a:noFill/>
          </a:ln>
        </p:spPr>
        <p:txBody>
          <a:bodyPr spcFirstLastPara="1" wrap="square" lIns="68569" tIns="34275" rIns="68569" bIns="34275" anchor="t" anchorCtr="0">
            <a:noAutofit/>
          </a:bodyPr>
          <a:lstStyle/>
          <a:p>
            <a:pPr marL="257175" indent="-257175">
              <a:lnSpc>
                <a:spcPct val="115000"/>
              </a:lnSpc>
              <a:buClr>
                <a:schemeClr val="dk1"/>
              </a:buClr>
              <a:buSzPts val="3232"/>
              <a:buFont typeface="Calibri"/>
              <a:buChar char="•"/>
            </a:pPr>
            <a:r>
              <a:rPr lang="en-US" sz="1900" b="1" dirty="0">
                <a:solidFill>
                  <a:schemeClr val="dk1"/>
                </a:solidFill>
                <a:latin typeface="Calibri"/>
                <a:ea typeface="Calibri"/>
                <a:cs typeface="Calibri"/>
                <a:sym typeface="Calibri"/>
              </a:rPr>
              <a:t>Can AI models and tools support and improve the processes of archival description and metadata creation?</a:t>
            </a:r>
            <a:endParaRPr sz="1900" b="1" dirty="0">
              <a:solidFill>
                <a:schemeClr val="dk1"/>
              </a:solidFill>
              <a:latin typeface="Calibri"/>
              <a:ea typeface="Calibri"/>
              <a:cs typeface="Calibri"/>
              <a:sym typeface="Calibri"/>
            </a:endParaRPr>
          </a:p>
          <a:p>
            <a:pPr marL="257175" indent="-257175">
              <a:lnSpc>
                <a:spcPct val="115000"/>
              </a:lnSpc>
              <a:spcBef>
                <a:spcPts val="1170"/>
              </a:spcBef>
              <a:buClr>
                <a:schemeClr val="dk1"/>
              </a:buClr>
              <a:buSzPts val="3232"/>
              <a:buFont typeface="Calibri"/>
              <a:buChar char="•"/>
            </a:pPr>
            <a:r>
              <a:rPr lang="en-US" sz="1900" b="1" dirty="0">
                <a:solidFill>
                  <a:schemeClr val="dk1"/>
                </a:solidFill>
                <a:latin typeface="Calibri"/>
                <a:ea typeface="Calibri"/>
                <a:cs typeface="Calibri"/>
                <a:sym typeface="Calibri"/>
              </a:rPr>
              <a:t>Can AI tools return accurate results and save staff time?</a:t>
            </a:r>
            <a:endParaRPr sz="1900" b="1" dirty="0">
              <a:solidFill>
                <a:schemeClr val="dk1"/>
              </a:solidFill>
              <a:latin typeface="Calibri"/>
              <a:ea typeface="Calibri"/>
              <a:cs typeface="Calibri"/>
              <a:sym typeface="Calibri"/>
            </a:endParaRPr>
          </a:p>
          <a:p>
            <a:pPr marL="257175" indent="-257175">
              <a:lnSpc>
                <a:spcPct val="115000"/>
              </a:lnSpc>
              <a:spcBef>
                <a:spcPts val="1170"/>
              </a:spcBef>
              <a:buClr>
                <a:schemeClr val="dk1"/>
              </a:buClr>
              <a:buSzPts val="3232"/>
              <a:buFont typeface="Calibri"/>
              <a:buChar char="•"/>
            </a:pPr>
            <a:r>
              <a:rPr lang="en-US" sz="1900" dirty="0">
                <a:solidFill>
                  <a:schemeClr val="dk1"/>
                </a:solidFill>
                <a:latin typeface="Calibri"/>
                <a:ea typeface="Calibri"/>
                <a:cs typeface="Calibri"/>
                <a:sym typeface="Calibri"/>
              </a:rPr>
              <a:t>What are the risks and challenges when introducing AI into archival description practices for both publication and preservation?</a:t>
            </a:r>
            <a:endParaRPr sz="1900" dirty="0">
              <a:solidFill>
                <a:schemeClr val="dk1"/>
              </a:solidFill>
              <a:latin typeface="Calibri"/>
              <a:ea typeface="Calibri"/>
              <a:cs typeface="Calibri"/>
              <a:sym typeface="Calibri"/>
            </a:endParaRPr>
          </a:p>
          <a:p>
            <a:pPr marL="18010" algn="just">
              <a:lnSpc>
                <a:spcPct val="120000"/>
              </a:lnSpc>
              <a:buSzPts val="1322"/>
            </a:pPr>
            <a:endParaRPr sz="1900" dirty="0">
              <a:solidFill>
                <a:schemeClr val="dk1"/>
              </a:solidFill>
              <a:latin typeface="Calibri"/>
              <a:ea typeface="Calibri"/>
              <a:cs typeface="Calibri"/>
              <a:sym typeface="Calibri"/>
            </a:endParaRPr>
          </a:p>
        </p:txBody>
      </p:sp>
      <p:pic>
        <p:nvPicPr>
          <p:cNvPr id="106" name="Google Shape;106;g2e6197034e2_0_859"/>
          <p:cNvPicPr preferRelativeResize="0"/>
          <p:nvPr/>
        </p:nvPicPr>
        <p:blipFill rotWithShape="1">
          <a:blip r:embed="rId3">
            <a:alphaModFix/>
          </a:blip>
          <a:srcRect/>
          <a:stretch/>
        </p:blipFill>
        <p:spPr>
          <a:xfrm>
            <a:off x="5484187" y="1272507"/>
            <a:ext cx="3659813" cy="3282889"/>
          </a:xfrm>
          <a:prstGeom prst="rect">
            <a:avLst/>
          </a:prstGeom>
          <a:noFill/>
          <a:ln>
            <a:noFill/>
          </a:ln>
        </p:spPr>
      </p:pic>
    </p:spTree>
    <p:extLst>
      <p:ext uri="{BB962C8B-B14F-4D97-AF65-F5344CB8AC3E}">
        <p14:creationId xmlns:p14="http://schemas.microsoft.com/office/powerpoint/2010/main" val="3371824996"/>
      </p:ext>
    </p:extLst>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23742</TotalTime>
  <Words>1741</Words>
  <Application>Microsoft Macintosh PowerPoint</Application>
  <PresentationFormat>On-screen Show (16:9)</PresentationFormat>
  <Paragraphs>144</Paragraphs>
  <Slides>28</Slides>
  <Notes>16</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Cambria</vt:lpstr>
      <vt:lpstr>Calibri</vt:lpstr>
      <vt:lpstr>Century Gothic</vt:lpstr>
      <vt:lpstr>Arial</vt:lpstr>
      <vt:lpstr>Proxima Nova</vt:lpstr>
      <vt:lpstr>Times New Roman</vt:lpstr>
      <vt:lpstr>Alfa Slab One</vt:lpstr>
      <vt:lpstr>Gameday</vt:lpstr>
      <vt:lpstr>From Records to Reasoning:  The Frontier of AI for Archives</vt:lpstr>
      <vt:lpstr>Archives</vt:lpstr>
      <vt:lpstr>PowerPoint Presentation</vt:lpstr>
      <vt:lpstr>Technologies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Abdul-Mageed, Muhammad</cp:lastModifiedBy>
  <cp:revision>62</cp:revision>
  <dcterms:modified xsi:type="dcterms:W3CDTF">2026-06-26T05:33:31Z</dcterms:modified>
</cp:coreProperties>
</file>