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2" r:id="rId3"/>
    <p:sldMasterId id="2147484106" r:id="rId4"/>
  </p:sldMasterIdLst>
  <p:notesMasterIdLst>
    <p:notesMasterId r:id="rId20"/>
  </p:notesMasterIdLst>
  <p:handoutMasterIdLst>
    <p:handoutMasterId r:id="rId21"/>
  </p:handoutMasterIdLst>
  <p:sldIdLst>
    <p:sldId id="500" r:id="rId5"/>
    <p:sldId id="264" r:id="rId6"/>
    <p:sldId id="283" r:id="rId7"/>
    <p:sldId id="260" r:id="rId8"/>
    <p:sldId id="262" r:id="rId9"/>
    <p:sldId id="281" r:id="rId10"/>
    <p:sldId id="313" r:id="rId11"/>
    <p:sldId id="314" r:id="rId12"/>
    <p:sldId id="338" r:id="rId13"/>
    <p:sldId id="305" r:id="rId14"/>
    <p:sldId id="340" r:id="rId15"/>
    <p:sldId id="352" r:id="rId16"/>
    <p:sldId id="508" r:id="rId17"/>
    <p:sldId id="311" r:id="rId18"/>
    <p:sldId id="501" r:id="rId19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55600" indent="10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12788" indent="2016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068388" indent="3032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425575" indent="4032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>
      <p:cViewPr varScale="1">
        <p:scale>
          <a:sx n="95" d="100"/>
          <a:sy n="95" d="100"/>
        </p:scale>
        <p:origin x="1094" y="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BDD2A-1865-415E-BC44-83FFDBBA2B2B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21F27549-CEDC-460D-9A44-DE7BCDC146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Technical transparency</a:t>
          </a:r>
        </a:p>
      </dgm:t>
    </dgm:pt>
    <dgm:pt modelId="{12AF2FAF-6CBE-4029-A6B2-765FBA8E6FB3}" type="parTrans" cxnId="{81D930E9-8297-4050-B595-FF5B491A7AF6}">
      <dgm:prSet/>
      <dgm:spPr/>
      <dgm:t>
        <a:bodyPr/>
        <a:lstStyle/>
        <a:p>
          <a:endParaRPr lang="en-US"/>
        </a:p>
      </dgm:t>
    </dgm:pt>
    <dgm:pt modelId="{BDE5F3FA-FB93-4DDC-A644-64250B1A85DE}" type="sibTrans" cxnId="{81D930E9-8297-4050-B595-FF5B491A7AF6}">
      <dgm:prSet/>
      <dgm:spPr/>
      <dgm:t>
        <a:bodyPr/>
        <a:lstStyle/>
        <a:p>
          <a:endParaRPr lang="en-US"/>
        </a:p>
      </dgm:t>
    </dgm:pt>
    <dgm:pt modelId="{048A9407-9834-4412-81E2-C5F76581BE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System transparency</a:t>
          </a:r>
        </a:p>
      </dgm:t>
    </dgm:pt>
    <dgm:pt modelId="{1B9DC53A-2D31-4633-834A-AF1D20E92A5D}" type="parTrans" cxnId="{2241F7ED-7512-485F-9402-B23A97558D80}">
      <dgm:prSet/>
      <dgm:spPr/>
      <dgm:t>
        <a:bodyPr/>
        <a:lstStyle/>
        <a:p>
          <a:endParaRPr lang="en-US"/>
        </a:p>
      </dgm:t>
    </dgm:pt>
    <dgm:pt modelId="{05F7AF1F-0E63-4780-ADE9-B902B64C3108}" type="sibTrans" cxnId="{2241F7ED-7512-485F-9402-B23A97558D80}">
      <dgm:prSet/>
      <dgm:spPr/>
      <dgm:t>
        <a:bodyPr/>
        <a:lstStyle/>
        <a:p>
          <a:endParaRPr lang="en-US"/>
        </a:p>
      </dgm:t>
    </dgm:pt>
    <dgm:pt modelId="{763DCAE9-EA5C-4296-9E75-4ACE7CD0691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Democratic transparency</a:t>
          </a:r>
        </a:p>
      </dgm:t>
    </dgm:pt>
    <dgm:pt modelId="{C361A7F1-4B48-49CA-8B10-912EC036616A}" type="parTrans" cxnId="{1CFF8D2C-F8CB-4E29-A543-3F6AE27313C9}">
      <dgm:prSet/>
      <dgm:spPr/>
      <dgm:t>
        <a:bodyPr/>
        <a:lstStyle/>
        <a:p>
          <a:endParaRPr lang="en-US"/>
        </a:p>
      </dgm:t>
    </dgm:pt>
    <dgm:pt modelId="{BFD7DFAC-88EE-4734-9B3C-91392DA64185}" type="sibTrans" cxnId="{1CFF8D2C-F8CB-4E29-A543-3F6AE27313C9}">
      <dgm:prSet/>
      <dgm:spPr/>
      <dgm:t>
        <a:bodyPr/>
        <a:lstStyle/>
        <a:p>
          <a:endParaRPr lang="en-US"/>
        </a:p>
      </dgm:t>
    </dgm:pt>
    <dgm:pt modelId="{9F2FEA0F-6294-49E1-9FE0-FDA74A05BC68}" type="pres">
      <dgm:prSet presAssocID="{A6BBDD2A-1865-415E-BC44-83FFDBBA2B2B}" presName="root" presStyleCnt="0">
        <dgm:presLayoutVars>
          <dgm:dir/>
          <dgm:resizeHandles val="exact"/>
        </dgm:presLayoutVars>
      </dgm:prSet>
      <dgm:spPr/>
    </dgm:pt>
    <dgm:pt modelId="{C2B5BDF5-DD05-4FC8-8DCD-75B47DDE3DEB}" type="pres">
      <dgm:prSet presAssocID="{21F27549-CEDC-460D-9A44-DE7BCDC146D4}" presName="compNode" presStyleCnt="0"/>
      <dgm:spPr/>
    </dgm:pt>
    <dgm:pt modelId="{E6288A6A-A78E-4568-9EE4-C1938AD9346C}" type="pres">
      <dgm:prSet presAssocID="{21F27549-CEDC-460D-9A44-DE7BCDC146D4}" presName="iconBgRect" presStyleLbl="bgShp" presStyleIdx="0" presStyleCnt="3"/>
      <dgm:spPr/>
    </dgm:pt>
    <dgm:pt modelId="{D8E43CD5-BE95-4D86-8C35-EE02D95AFA97}" type="pres">
      <dgm:prSet presAssocID="{21F27549-CEDC-460D-9A44-DE7BCDC146D4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F7DECE9A-82FD-4146-8C41-288E588C970D}" type="pres">
      <dgm:prSet presAssocID="{21F27549-CEDC-460D-9A44-DE7BCDC146D4}" presName="spaceRect" presStyleCnt="0"/>
      <dgm:spPr/>
    </dgm:pt>
    <dgm:pt modelId="{DBE35A97-187D-4D19-B926-B56FB69DB486}" type="pres">
      <dgm:prSet presAssocID="{21F27549-CEDC-460D-9A44-DE7BCDC146D4}" presName="textRect" presStyleLbl="revTx" presStyleIdx="0" presStyleCnt="3">
        <dgm:presLayoutVars>
          <dgm:chMax val="1"/>
          <dgm:chPref val="1"/>
        </dgm:presLayoutVars>
      </dgm:prSet>
      <dgm:spPr/>
    </dgm:pt>
    <dgm:pt modelId="{26E561B3-ACAB-42B6-A685-2D0EA19729CC}" type="pres">
      <dgm:prSet presAssocID="{BDE5F3FA-FB93-4DDC-A644-64250B1A85DE}" presName="sibTrans" presStyleCnt="0"/>
      <dgm:spPr/>
    </dgm:pt>
    <dgm:pt modelId="{157DF4A6-B908-4503-9E99-B21501AFAC10}" type="pres">
      <dgm:prSet presAssocID="{048A9407-9834-4412-81E2-C5F76581BEC6}" presName="compNode" presStyleCnt="0"/>
      <dgm:spPr/>
    </dgm:pt>
    <dgm:pt modelId="{5B11A7E6-5787-4D9A-A94C-12269283685E}" type="pres">
      <dgm:prSet presAssocID="{048A9407-9834-4412-81E2-C5F76581BEC6}" presName="iconBgRect" presStyleLbl="bgShp" presStyleIdx="1" presStyleCnt="3"/>
      <dgm:spPr/>
    </dgm:pt>
    <dgm:pt modelId="{20DF35F5-8BEE-4935-BF12-F15EDD677E5B}" type="pres">
      <dgm:prSet presAssocID="{048A9407-9834-4412-81E2-C5F76581BEC6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E758C51-4F2A-4403-83F0-B12440B2A9BC}" type="pres">
      <dgm:prSet presAssocID="{048A9407-9834-4412-81E2-C5F76581BEC6}" presName="spaceRect" presStyleCnt="0"/>
      <dgm:spPr/>
    </dgm:pt>
    <dgm:pt modelId="{831D894B-2154-4625-963C-AF9197CE750B}" type="pres">
      <dgm:prSet presAssocID="{048A9407-9834-4412-81E2-C5F76581BEC6}" presName="textRect" presStyleLbl="revTx" presStyleIdx="1" presStyleCnt="3">
        <dgm:presLayoutVars>
          <dgm:chMax val="1"/>
          <dgm:chPref val="1"/>
        </dgm:presLayoutVars>
      </dgm:prSet>
      <dgm:spPr/>
    </dgm:pt>
    <dgm:pt modelId="{5C55AA60-364E-42C6-A60E-11699A69F779}" type="pres">
      <dgm:prSet presAssocID="{05F7AF1F-0E63-4780-ADE9-B902B64C3108}" presName="sibTrans" presStyleCnt="0"/>
      <dgm:spPr/>
    </dgm:pt>
    <dgm:pt modelId="{BAEE4F47-1A97-4CA7-9AE4-76B9D5052CFE}" type="pres">
      <dgm:prSet presAssocID="{763DCAE9-EA5C-4296-9E75-4ACE7CD06913}" presName="compNode" presStyleCnt="0"/>
      <dgm:spPr/>
    </dgm:pt>
    <dgm:pt modelId="{33EEEBDA-2299-4174-ACA3-E14BA340CF15}" type="pres">
      <dgm:prSet presAssocID="{763DCAE9-EA5C-4296-9E75-4ACE7CD06913}" presName="iconBgRect" presStyleLbl="bgShp" presStyleIdx="2" presStyleCnt="3"/>
      <dgm:spPr/>
    </dgm:pt>
    <dgm:pt modelId="{E06BEBEF-7396-4CAD-B906-F59824B2FAAA}" type="pres">
      <dgm:prSet presAssocID="{763DCAE9-EA5C-4296-9E75-4ACE7CD06913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91B4DD0B-55F0-4630-A40A-EC3EC19C8868}" type="pres">
      <dgm:prSet presAssocID="{763DCAE9-EA5C-4296-9E75-4ACE7CD06913}" presName="spaceRect" presStyleCnt="0"/>
      <dgm:spPr/>
    </dgm:pt>
    <dgm:pt modelId="{7EE9B146-B90C-46BB-AC09-388F0BE9705D}" type="pres">
      <dgm:prSet presAssocID="{763DCAE9-EA5C-4296-9E75-4ACE7CD0691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CFF8D2C-F8CB-4E29-A543-3F6AE27313C9}" srcId="{A6BBDD2A-1865-415E-BC44-83FFDBBA2B2B}" destId="{763DCAE9-EA5C-4296-9E75-4ACE7CD06913}" srcOrd="2" destOrd="0" parTransId="{C361A7F1-4B48-49CA-8B10-912EC036616A}" sibTransId="{BFD7DFAC-88EE-4734-9B3C-91392DA64185}"/>
    <dgm:cxn modelId="{F0074532-D384-492A-A0F5-4A3213EFA3C0}" type="presOf" srcId="{048A9407-9834-4412-81E2-C5F76581BEC6}" destId="{831D894B-2154-4625-963C-AF9197CE750B}" srcOrd="0" destOrd="0" presId="urn:microsoft.com/office/officeart/2018/5/layout/IconCircleLabelList"/>
    <dgm:cxn modelId="{08815F3B-620B-41A5-8CE5-00BE36EF4B58}" type="presOf" srcId="{763DCAE9-EA5C-4296-9E75-4ACE7CD06913}" destId="{7EE9B146-B90C-46BB-AC09-388F0BE9705D}" srcOrd="0" destOrd="0" presId="urn:microsoft.com/office/officeart/2018/5/layout/IconCircleLabelList"/>
    <dgm:cxn modelId="{FD49C3AC-54B4-4779-9B4C-D3102E43C689}" type="presOf" srcId="{A6BBDD2A-1865-415E-BC44-83FFDBBA2B2B}" destId="{9F2FEA0F-6294-49E1-9FE0-FDA74A05BC68}" srcOrd="0" destOrd="0" presId="urn:microsoft.com/office/officeart/2018/5/layout/IconCircleLabelList"/>
    <dgm:cxn modelId="{6804DAC9-C84D-422C-9B3D-134DD2A6C2B6}" type="presOf" srcId="{21F27549-CEDC-460D-9A44-DE7BCDC146D4}" destId="{DBE35A97-187D-4D19-B926-B56FB69DB486}" srcOrd="0" destOrd="0" presId="urn:microsoft.com/office/officeart/2018/5/layout/IconCircleLabelList"/>
    <dgm:cxn modelId="{81D930E9-8297-4050-B595-FF5B491A7AF6}" srcId="{A6BBDD2A-1865-415E-BC44-83FFDBBA2B2B}" destId="{21F27549-CEDC-460D-9A44-DE7BCDC146D4}" srcOrd="0" destOrd="0" parTransId="{12AF2FAF-6CBE-4029-A6B2-765FBA8E6FB3}" sibTransId="{BDE5F3FA-FB93-4DDC-A644-64250B1A85DE}"/>
    <dgm:cxn modelId="{2241F7ED-7512-485F-9402-B23A97558D80}" srcId="{A6BBDD2A-1865-415E-BC44-83FFDBBA2B2B}" destId="{048A9407-9834-4412-81E2-C5F76581BEC6}" srcOrd="1" destOrd="0" parTransId="{1B9DC53A-2D31-4633-834A-AF1D20E92A5D}" sibTransId="{05F7AF1F-0E63-4780-ADE9-B902B64C3108}"/>
    <dgm:cxn modelId="{63A2238B-39E9-4BE9-BB6C-9F1EB64D5AE4}" type="presParOf" srcId="{9F2FEA0F-6294-49E1-9FE0-FDA74A05BC68}" destId="{C2B5BDF5-DD05-4FC8-8DCD-75B47DDE3DEB}" srcOrd="0" destOrd="0" presId="urn:microsoft.com/office/officeart/2018/5/layout/IconCircleLabelList"/>
    <dgm:cxn modelId="{F87F8CB2-718F-4427-A723-44E4A88EAFC9}" type="presParOf" srcId="{C2B5BDF5-DD05-4FC8-8DCD-75B47DDE3DEB}" destId="{E6288A6A-A78E-4568-9EE4-C1938AD9346C}" srcOrd="0" destOrd="0" presId="urn:microsoft.com/office/officeart/2018/5/layout/IconCircleLabelList"/>
    <dgm:cxn modelId="{7F131378-39BF-4B3C-917A-57A8DB91717B}" type="presParOf" srcId="{C2B5BDF5-DD05-4FC8-8DCD-75B47DDE3DEB}" destId="{D8E43CD5-BE95-4D86-8C35-EE02D95AFA97}" srcOrd="1" destOrd="0" presId="urn:microsoft.com/office/officeart/2018/5/layout/IconCircleLabelList"/>
    <dgm:cxn modelId="{68D9CF5A-5F21-48BC-A273-9C7F41451AD4}" type="presParOf" srcId="{C2B5BDF5-DD05-4FC8-8DCD-75B47DDE3DEB}" destId="{F7DECE9A-82FD-4146-8C41-288E588C970D}" srcOrd="2" destOrd="0" presId="urn:microsoft.com/office/officeart/2018/5/layout/IconCircleLabelList"/>
    <dgm:cxn modelId="{AD45AA80-2993-439E-AACF-1DC0FF403CCF}" type="presParOf" srcId="{C2B5BDF5-DD05-4FC8-8DCD-75B47DDE3DEB}" destId="{DBE35A97-187D-4D19-B926-B56FB69DB486}" srcOrd="3" destOrd="0" presId="urn:microsoft.com/office/officeart/2018/5/layout/IconCircleLabelList"/>
    <dgm:cxn modelId="{F220F507-C92F-4C89-B826-6802B4CFA087}" type="presParOf" srcId="{9F2FEA0F-6294-49E1-9FE0-FDA74A05BC68}" destId="{26E561B3-ACAB-42B6-A685-2D0EA19729CC}" srcOrd="1" destOrd="0" presId="urn:microsoft.com/office/officeart/2018/5/layout/IconCircleLabelList"/>
    <dgm:cxn modelId="{05B38D12-6B25-427A-94AE-36ED4920D172}" type="presParOf" srcId="{9F2FEA0F-6294-49E1-9FE0-FDA74A05BC68}" destId="{157DF4A6-B908-4503-9E99-B21501AFAC10}" srcOrd="2" destOrd="0" presId="urn:microsoft.com/office/officeart/2018/5/layout/IconCircleLabelList"/>
    <dgm:cxn modelId="{E493F2DD-E7A3-44C8-8B33-31DA083D3259}" type="presParOf" srcId="{157DF4A6-B908-4503-9E99-B21501AFAC10}" destId="{5B11A7E6-5787-4D9A-A94C-12269283685E}" srcOrd="0" destOrd="0" presId="urn:microsoft.com/office/officeart/2018/5/layout/IconCircleLabelList"/>
    <dgm:cxn modelId="{CAF99C5F-7BDD-4249-BE11-40DB00E1FCEE}" type="presParOf" srcId="{157DF4A6-B908-4503-9E99-B21501AFAC10}" destId="{20DF35F5-8BEE-4935-BF12-F15EDD677E5B}" srcOrd="1" destOrd="0" presId="urn:microsoft.com/office/officeart/2018/5/layout/IconCircleLabelList"/>
    <dgm:cxn modelId="{2A0430AF-6D29-42C3-9486-7861E860C52A}" type="presParOf" srcId="{157DF4A6-B908-4503-9E99-B21501AFAC10}" destId="{BE758C51-4F2A-4403-83F0-B12440B2A9BC}" srcOrd="2" destOrd="0" presId="urn:microsoft.com/office/officeart/2018/5/layout/IconCircleLabelList"/>
    <dgm:cxn modelId="{12D1827E-7F2F-4726-AD59-D0DD9A1E80E0}" type="presParOf" srcId="{157DF4A6-B908-4503-9E99-B21501AFAC10}" destId="{831D894B-2154-4625-963C-AF9197CE750B}" srcOrd="3" destOrd="0" presId="urn:microsoft.com/office/officeart/2018/5/layout/IconCircleLabelList"/>
    <dgm:cxn modelId="{05521771-E08F-4E11-B1AA-222BE347E208}" type="presParOf" srcId="{9F2FEA0F-6294-49E1-9FE0-FDA74A05BC68}" destId="{5C55AA60-364E-42C6-A60E-11699A69F779}" srcOrd="3" destOrd="0" presId="urn:microsoft.com/office/officeart/2018/5/layout/IconCircleLabelList"/>
    <dgm:cxn modelId="{DF5213BF-521F-48FE-B499-C765653E53C7}" type="presParOf" srcId="{9F2FEA0F-6294-49E1-9FE0-FDA74A05BC68}" destId="{BAEE4F47-1A97-4CA7-9AE4-76B9D5052CFE}" srcOrd="4" destOrd="0" presId="urn:microsoft.com/office/officeart/2018/5/layout/IconCircleLabelList"/>
    <dgm:cxn modelId="{ACF87579-FB85-4B94-833E-88451B7B8AA6}" type="presParOf" srcId="{BAEE4F47-1A97-4CA7-9AE4-76B9D5052CFE}" destId="{33EEEBDA-2299-4174-ACA3-E14BA340CF15}" srcOrd="0" destOrd="0" presId="urn:microsoft.com/office/officeart/2018/5/layout/IconCircleLabelList"/>
    <dgm:cxn modelId="{56ABA7FB-9286-4C1C-94A5-5F0B7B8F6E01}" type="presParOf" srcId="{BAEE4F47-1A97-4CA7-9AE4-76B9D5052CFE}" destId="{E06BEBEF-7396-4CAD-B906-F59824B2FAAA}" srcOrd="1" destOrd="0" presId="urn:microsoft.com/office/officeart/2018/5/layout/IconCircleLabelList"/>
    <dgm:cxn modelId="{D465502D-EF9A-45B1-BD13-4971B70A8B9D}" type="presParOf" srcId="{BAEE4F47-1A97-4CA7-9AE4-76B9D5052CFE}" destId="{91B4DD0B-55F0-4630-A40A-EC3EC19C8868}" srcOrd="2" destOrd="0" presId="urn:microsoft.com/office/officeart/2018/5/layout/IconCircleLabelList"/>
    <dgm:cxn modelId="{F5FA21B9-6DE3-4A49-817E-991EC9AC7329}" type="presParOf" srcId="{BAEE4F47-1A97-4CA7-9AE4-76B9D5052CFE}" destId="{7EE9B146-B90C-46BB-AC09-388F0BE970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8A6A-A78E-4568-9EE4-C1938AD9346C}">
      <dsp:nvSpPr>
        <dsp:cNvPr id="0" name=""/>
        <dsp:cNvSpPr/>
      </dsp:nvSpPr>
      <dsp:spPr>
        <a:xfrm>
          <a:off x="256548" y="906445"/>
          <a:ext cx="798837" cy="7988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E43CD5-BE95-4D86-8C35-EE02D95AFA97}">
      <dsp:nvSpPr>
        <dsp:cNvPr id="0" name=""/>
        <dsp:cNvSpPr/>
      </dsp:nvSpPr>
      <dsp:spPr>
        <a:xfrm>
          <a:off x="426792" y="1076689"/>
          <a:ext cx="458349" cy="45834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E35A97-187D-4D19-B926-B56FB69DB486}">
      <dsp:nvSpPr>
        <dsp:cNvPr id="0" name=""/>
        <dsp:cNvSpPr/>
      </dsp:nvSpPr>
      <dsp:spPr>
        <a:xfrm>
          <a:off x="1182" y="1954102"/>
          <a:ext cx="1309570" cy="52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Technical transparency</a:t>
          </a:r>
        </a:p>
      </dsp:txBody>
      <dsp:txXfrm>
        <a:off x="1182" y="1954102"/>
        <a:ext cx="1309570" cy="523828"/>
      </dsp:txXfrm>
    </dsp:sp>
    <dsp:sp modelId="{5B11A7E6-5787-4D9A-A94C-12269283685E}">
      <dsp:nvSpPr>
        <dsp:cNvPr id="0" name=""/>
        <dsp:cNvSpPr/>
      </dsp:nvSpPr>
      <dsp:spPr>
        <a:xfrm>
          <a:off x="1795293" y="906445"/>
          <a:ext cx="798837" cy="798837"/>
        </a:xfrm>
        <a:prstGeom prst="ellipse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F35F5-8BEE-4935-BF12-F15EDD677E5B}">
      <dsp:nvSpPr>
        <dsp:cNvPr id="0" name=""/>
        <dsp:cNvSpPr/>
      </dsp:nvSpPr>
      <dsp:spPr>
        <a:xfrm>
          <a:off x="1965537" y="1076689"/>
          <a:ext cx="458349" cy="45834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1D894B-2154-4625-963C-AF9197CE750B}">
      <dsp:nvSpPr>
        <dsp:cNvPr id="0" name=""/>
        <dsp:cNvSpPr/>
      </dsp:nvSpPr>
      <dsp:spPr>
        <a:xfrm>
          <a:off x="1539927" y="1954102"/>
          <a:ext cx="1309570" cy="52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System transparency</a:t>
          </a:r>
        </a:p>
      </dsp:txBody>
      <dsp:txXfrm>
        <a:off x="1539927" y="1954102"/>
        <a:ext cx="1309570" cy="523828"/>
      </dsp:txXfrm>
    </dsp:sp>
    <dsp:sp modelId="{33EEEBDA-2299-4174-ACA3-E14BA340CF15}">
      <dsp:nvSpPr>
        <dsp:cNvPr id="0" name=""/>
        <dsp:cNvSpPr/>
      </dsp:nvSpPr>
      <dsp:spPr>
        <a:xfrm>
          <a:off x="3334038" y="906445"/>
          <a:ext cx="798837" cy="798837"/>
        </a:xfrm>
        <a:prstGeom prst="ellipse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6BEBEF-7396-4CAD-B906-F59824B2FAAA}">
      <dsp:nvSpPr>
        <dsp:cNvPr id="0" name=""/>
        <dsp:cNvSpPr/>
      </dsp:nvSpPr>
      <dsp:spPr>
        <a:xfrm>
          <a:off x="3504282" y="1076689"/>
          <a:ext cx="458349" cy="45834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9B146-B90C-46BB-AC09-388F0BE9705D}">
      <dsp:nvSpPr>
        <dsp:cNvPr id="0" name=""/>
        <dsp:cNvSpPr/>
      </dsp:nvSpPr>
      <dsp:spPr>
        <a:xfrm>
          <a:off x="3078672" y="1954102"/>
          <a:ext cx="1309570" cy="52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Democratic transparency</a:t>
          </a:r>
        </a:p>
      </dsp:txBody>
      <dsp:txXfrm>
        <a:off x="3078672" y="1954102"/>
        <a:ext cx="1309570" cy="52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3C95732-6E57-2642-AF93-55C214E834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4725E28-59E9-A644-900A-8255FC6AB4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6B9D78-3A50-4044-953B-8B344DE65215}" type="datetimeFigureOut">
              <a:rPr lang="en-US" altLang="en-US"/>
              <a:pPr>
                <a:defRPr/>
              </a:pPr>
              <a:t>6/26/2026</a:t>
            </a:fld>
            <a:endParaRPr lang="en-US" alt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AEC2B263-BD64-E342-8FB2-75239C4DB8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070A64B5-E769-8D41-8A0E-AC5BEC0727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6A23D2-57E7-E84D-8DCF-E4A289CE3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3713D4-435F-6B4C-836A-F23CE8D9FD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99690-C9FB-5C48-9D46-9E47286637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4A2CF5-3F2B-7D42-ADB3-D4C1B1E083BF}" type="datetimeFigureOut">
              <a:rPr lang="en-US" altLang="en-US"/>
              <a:pPr>
                <a:defRPr/>
              </a:pPr>
              <a:t>6/26/2026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EC0899-24D7-A842-BE8B-57F63E900B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458026-C2DC-1344-850F-C1350CB89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CD28A-37F8-E441-8A7B-A2C274E810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4ECF0-E9AF-5F4E-BE46-D02A1DDA2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76CE25-7342-ED43-BDB0-1C873020C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355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7127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0683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4255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st_ppt_bg1">
            <a:extLst>
              <a:ext uri="{FF2B5EF4-FFF2-40B4-BE49-F238E27FC236}">
                <a16:creationId xmlns:a16="http://schemas.microsoft.com/office/drawing/2014/main" id="{9DD190CD-7054-EA4B-8DDB-BDD427CF99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14F04D2-5E3A-564A-84E4-AEBAACB67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142875"/>
            <a:ext cx="9985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3BACC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2436815"/>
            <a:ext cx="7772400" cy="1225021"/>
          </a:xfrm>
        </p:spPr>
        <p:txBody>
          <a:bodyPr/>
          <a:lstStyle>
            <a:lvl1pPr algn="l">
              <a:defRPr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237303"/>
            <a:ext cx="6400800" cy="1079500"/>
          </a:xfrm>
        </p:spPr>
        <p:txBody>
          <a:bodyPr/>
          <a:lstStyle>
            <a:lvl1pPr marL="0" indent="0" algn="r">
              <a:buFontTx/>
              <a:buNone/>
              <a:defRPr sz="2400"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1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99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A7256FA-B173-20C1-D161-D12136A41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" y="236"/>
            <a:ext cx="9143240" cy="57145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A40090-8A66-BB1D-7613-92BFD99AD118}"/>
              </a:ext>
            </a:extLst>
          </p:cNvPr>
          <p:cNvSpPr/>
          <p:nvPr userDrawn="1"/>
        </p:nvSpPr>
        <p:spPr>
          <a:xfrm>
            <a:off x="3800475" y="1"/>
            <a:ext cx="5343524" cy="57100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9AD19-66C3-294E-8093-DEE147284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4D20-DEA6-4AB1-B45C-2339FA12C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4E462-E50A-95CE-AA03-B3AC51EE4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9550" y="1219200"/>
            <a:ext cx="4950714" cy="362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D6DB894-997D-3EF2-E673-D7E31850C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194" y="5471938"/>
            <a:ext cx="3078956" cy="190500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image and/or fact sources here]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936F4-9845-CD4B-696A-72765C72ED07}"/>
              </a:ext>
            </a:extLst>
          </p:cNvPr>
          <p:cNvSpPr txBox="1"/>
          <p:nvPr userDrawn="1"/>
        </p:nvSpPr>
        <p:spPr>
          <a:xfrm>
            <a:off x="0" y="5471938"/>
            <a:ext cx="407194" cy="190500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en-US" sz="675">
                <a:solidFill>
                  <a:schemeClr val="bg1"/>
                </a:solidFill>
              </a:rPr>
              <a:t>Source: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7FEA5-5A34-C058-194F-C0D0C561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550" y="192391"/>
            <a:ext cx="49530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CD7E83-6BF3-7314-B289-E927163C9B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0668" y="5412561"/>
            <a:ext cx="1135040" cy="1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47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50D86E-3533-B3F6-0DBA-BDD28D7F5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" y="474"/>
            <a:ext cx="9143240" cy="57145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A40090-8A66-BB1D-7613-92BFD99AD118}"/>
              </a:ext>
            </a:extLst>
          </p:cNvPr>
          <p:cNvSpPr/>
          <p:nvPr userDrawn="1"/>
        </p:nvSpPr>
        <p:spPr>
          <a:xfrm>
            <a:off x="0" y="944563"/>
            <a:ext cx="9143999" cy="4336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B6CDE-B742-B0D1-FE6B-FA42EC65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9AD19-66C3-294E-8093-DEE147284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4D20-DEA6-4AB1-B45C-2339FA12C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4E462-E50A-95CE-AA03-B3AC51EE4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219200"/>
            <a:ext cx="8798814" cy="362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D6DB894-997D-3EF2-E673-D7E31850C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194" y="5471939"/>
            <a:ext cx="4745831" cy="190499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image and/or fact sources here]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936F4-9845-CD4B-696A-72765C72ED07}"/>
              </a:ext>
            </a:extLst>
          </p:cNvPr>
          <p:cNvSpPr txBox="1"/>
          <p:nvPr userDrawn="1"/>
        </p:nvSpPr>
        <p:spPr>
          <a:xfrm>
            <a:off x="0" y="5471938"/>
            <a:ext cx="407194" cy="190500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en-US" sz="675">
                <a:solidFill>
                  <a:schemeClr val="bg1"/>
                </a:solidFill>
              </a:rPr>
              <a:t>Source: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412C08-9F6E-11D7-809F-BAF4CDC30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0668" y="5412561"/>
            <a:ext cx="1135040" cy="1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44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923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03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20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5731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5731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81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42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30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533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65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3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298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16959"/>
            <a:ext cx="2057400" cy="49119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6959"/>
            <a:ext cx="6019800" cy="49119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462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460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263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74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5731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5731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15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612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6384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085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356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620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155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16959"/>
            <a:ext cx="2057400" cy="49119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6959"/>
            <a:ext cx="6019800" cy="49119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560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88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326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34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282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5731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5731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6906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877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490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793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366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865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579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16959"/>
            <a:ext cx="2057400" cy="49119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6959"/>
            <a:ext cx="6019800" cy="49119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262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>
            <a:off x="2569800" y="2485333"/>
            <a:ext cx="4004400" cy="10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Dosis"/>
              <a:buNone/>
              <a:defRPr sz="52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2569800" y="3543001"/>
            <a:ext cx="40044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096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ltblue"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6D62E2-071D-4874-8B83-4106F132C92E}"/>
              </a:ext>
            </a:extLst>
          </p:cNvPr>
          <p:cNvSpPr/>
          <p:nvPr userDrawn="1"/>
        </p:nvSpPr>
        <p:spPr>
          <a:xfrm>
            <a:off x="0" y="912813"/>
            <a:ext cx="9143999" cy="4336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0486-E53C-4DFD-B51B-F696F559E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1" y="381000"/>
            <a:ext cx="7042896" cy="690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E644EF-223B-41EA-8629-CB901DC3D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635" y="1225021"/>
            <a:ext cx="8126730" cy="3254374"/>
          </a:xfrm>
        </p:spPr>
        <p:txBody>
          <a:bodyPr/>
          <a:lstStyle>
            <a:lvl1pPr>
              <a:spcBef>
                <a:spcPts val="900"/>
              </a:spcBef>
              <a:defRPr>
                <a:solidFill>
                  <a:schemeClr val="tx2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2"/>
                </a:solidFill>
              </a:defRPr>
            </a:lvl2pPr>
            <a:lvl3pPr>
              <a:spcBef>
                <a:spcPts val="900"/>
              </a:spcBef>
              <a:defRPr>
                <a:solidFill>
                  <a:schemeClr val="tx2"/>
                </a:solidFill>
              </a:defRPr>
            </a:lvl3pPr>
            <a:lvl4pPr>
              <a:spcBef>
                <a:spcPts val="900"/>
              </a:spcBef>
              <a:defRPr>
                <a:solidFill>
                  <a:schemeClr val="tx2"/>
                </a:solidFill>
              </a:defRPr>
            </a:lvl4pPr>
            <a:lvl5pPr>
              <a:spcBef>
                <a:spcPts val="9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7C1E77F-A19A-42E3-A7BE-9DF51B31AEE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358187" y="5051196"/>
            <a:ext cx="614363" cy="19843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B64D20-DEA6-4AB1-B45C-2339FA12C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98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50D86E-3533-B3F6-0DBA-BDD28D7F5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" y="474"/>
            <a:ext cx="9143240" cy="57145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A40090-8A66-BB1D-7613-92BFD99AD118}"/>
              </a:ext>
            </a:extLst>
          </p:cNvPr>
          <p:cNvSpPr/>
          <p:nvPr userDrawn="1"/>
        </p:nvSpPr>
        <p:spPr>
          <a:xfrm>
            <a:off x="0" y="944563"/>
            <a:ext cx="9143999" cy="4336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B6CDE-B742-B0D1-FE6B-FA42EC65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9AD19-66C3-294E-8093-DEE147284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4D20-DEA6-4AB1-B45C-2339FA12C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4E462-E50A-95CE-AA03-B3AC51EE4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219200"/>
            <a:ext cx="8798814" cy="362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D6DB894-997D-3EF2-E673-D7E31850C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194" y="5471939"/>
            <a:ext cx="4745831" cy="190499"/>
          </a:xfrm>
        </p:spPr>
        <p:txBody>
          <a:bodyPr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image and/or fact sources here]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936F4-9845-CD4B-696A-72765C72ED07}"/>
              </a:ext>
            </a:extLst>
          </p:cNvPr>
          <p:cNvSpPr txBox="1"/>
          <p:nvPr userDrawn="1"/>
        </p:nvSpPr>
        <p:spPr>
          <a:xfrm>
            <a:off x="0" y="5471938"/>
            <a:ext cx="407194" cy="190500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en-US" sz="675">
                <a:solidFill>
                  <a:schemeClr val="bg1"/>
                </a:solidFill>
              </a:rPr>
              <a:t>Source: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412C08-9F6E-11D7-809F-BAF4CDC30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0668" y="5412561"/>
            <a:ext cx="1135040" cy="1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0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5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07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rust_ppt_bg1">
            <a:extLst>
              <a:ext uri="{FF2B5EF4-FFF2-40B4-BE49-F238E27FC236}">
                <a16:creationId xmlns:a16="http://schemas.microsoft.com/office/drawing/2014/main" id="{9504286E-C3F1-474C-B178-01A836DB3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0C21B3C3-5EC5-0849-9F4C-9C8EC78E0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17488"/>
            <a:ext cx="8496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78F8403-0071-FC41-B625-50D999E8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36663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8">
            <a:extLst>
              <a:ext uri="{FF2B5EF4-FFF2-40B4-BE49-F238E27FC236}">
                <a16:creationId xmlns:a16="http://schemas.microsoft.com/office/drawing/2014/main" id="{3F7FF367-504C-5E4F-B9EE-D90EE3C1E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4838700"/>
            <a:ext cx="998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3BACC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58" r:id="rId13"/>
    <p:sldLayoutId id="214748426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pitchFamily="127" charset="-128"/>
          <a:cs typeface="ＭＳ Ｐゴシック" pitchFamily="1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pitchFamily="127" charset="-128"/>
          <a:cs typeface="ＭＳ Ｐゴシック" pitchFamily="1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pitchFamily="127" charset="-128"/>
          <a:cs typeface="ＭＳ Ｐゴシック" pitchFamily="1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pitchFamily="127" charset="-128"/>
          <a:cs typeface="ＭＳ Ｐゴシック" pitchFamily="127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8D5812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8D5812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8D5812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8D5812"/>
          </a:solidFill>
          <a:latin typeface="Arial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D2008"/>
          </a:solidFill>
          <a:latin typeface="Tahoma" pitchFamily="34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D2008"/>
          </a:solidFill>
          <a:latin typeface="Tahoma" pitchFamily="34" charset="0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D2008"/>
          </a:solidFill>
          <a:latin typeface="Tahoma" pitchFamily="34" charset="0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D2008"/>
          </a:solidFill>
          <a:latin typeface="Tahoma" pitchFamily="34" charset="0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D2008"/>
          </a:solidFill>
          <a:latin typeface="Tahoma" pitchFamily="34" charset="0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2008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2008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2008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D200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trust_ppt_bg2">
            <a:extLst>
              <a:ext uri="{FF2B5EF4-FFF2-40B4-BE49-F238E27FC236}">
                <a16:creationId xmlns:a16="http://schemas.microsoft.com/office/drawing/2014/main" id="{82D1733F-F9DF-554E-A03D-6B05DFC591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94769510-4DA0-AC44-901B-E9257B101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17488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2EC201B-7152-F044-ACE4-BA86111D5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57313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BA1006C1-0571-5243-9C05-71E010E1C8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4838700"/>
            <a:ext cx="998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3BACC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Tahoma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Tahoma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Tahoma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Tahoma" pitchFamily="34" charset="0"/>
          <a:ea typeface="ＭＳ Ｐゴシック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Tahoma" pitchFamily="34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Tahoma" pitchFamily="34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Tahoma" pitchFamily="34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71BF4B"/>
          </a:solidFill>
          <a:latin typeface="Tahoma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rust_ppt_bg3">
            <a:extLst>
              <a:ext uri="{FF2B5EF4-FFF2-40B4-BE49-F238E27FC236}">
                <a16:creationId xmlns:a16="http://schemas.microsoft.com/office/drawing/2014/main" id="{60CE2A2C-0200-EB49-80EC-D83654F31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402B0122-12F4-E94F-8BFE-4E33A5443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17488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C859B62-F7E6-0E4F-9735-2CAE81BB4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57313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70F16BDC-0D54-254A-ADBE-F9C0402A76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4838700"/>
            <a:ext cx="998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3BACC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D7B5E38B-0EC0-CE46-ACB9-4C167521D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5DE6BD7D-D80F-3140-B95C-6B94E0DFB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17488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6B1E51C-78E3-1944-8E7F-BD38D0C21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57313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21627CC9-B48B-264A-978F-F4D9E7805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4838700"/>
            <a:ext cx="998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3BACC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6" r:id="rId12"/>
    <p:sldLayoutId id="2147484257" r:id="rId13"/>
    <p:sldLayoutId id="21474842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ea typeface="ＭＳ Ｐゴシック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3BACCF"/>
          </a:solidFill>
          <a:latin typeface="Tahoma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work/quotes/3389674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324/9781003203155-2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icscube.com/2014_10_01_archiv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spacciatricedilibri.blogspot.com/2017/05/36-cosa-penso-dinon-ditelo-allo_26.html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002508F9-A990-3746-B170-4FB8900CE0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1850" y="2436813"/>
            <a:ext cx="7772400" cy="1225550"/>
          </a:xfrm>
        </p:spPr>
        <p:txBody>
          <a:bodyPr/>
          <a:lstStyle/>
          <a:p>
            <a:r>
              <a:rPr lang="en-CA" altLang="en-US" sz="4000" b="1" dirty="0">
                <a:latin typeface="Avenir Book" panose="02000503020000020003" pitchFamily="2" charset="0"/>
              </a:rPr>
              <a:t>AI and Access to Public Records</a:t>
            </a:r>
            <a:endParaRPr lang="en-CA" altLang="en-US" sz="3600" b="1" dirty="0">
              <a:solidFill>
                <a:srgbClr val="92D050"/>
              </a:solidFill>
              <a:latin typeface="Avenir Book" panose="02000503020000020003" pitchFamily="2" charset="0"/>
            </a:endParaRPr>
          </a:p>
        </p:txBody>
      </p:sp>
      <p:sp>
        <p:nvSpPr>
          <p:cNvPr id="8194" name="Subtitle 2">
            <a:extLst>
              <a:ext uri="{FF2B5EF4-FFF2-40B4-BE49-F238E27FC236}">
                <a16:creationId xmlns:a16="http://schemas.microsoft.com/office/drawing/2014/main" id="{1D580825-8838-3F4F-8496-B0F669E2B6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68538" y="4237038"/>
            <a:ext cx="6400800" cy="1079500"/>
          </a:xfrm>
        </p:spPr>
        <p:txBody>
          <a:bodyPr/>
          <a:lstStyle/>
          <a:p>
            <a:r>
              <a:rPr lang="en-CA" altLang="en-US" sz="1800" dirty="0">
                <a:latin typeface="Avenir Book" panose="02000503020000020003" pitchFamily="2" charset="0"/>
              </a:rPr>
              <a:t>Darra Hofman, PhD, JD, MSLS, CIPP/US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834623"/>
                </a:solidFill>
                <a:latin typeface="Avenir Book" panose="02000503020000020003" pitchFamily="2" charset="0"/>
              </a:rPr>
              <a:t>InterPARES Summer Symposium 2026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834623"/>
                </a:solidFill>
                <a:latin typeface="Avenir Book" panose="02000503020000020003" pitchFamily="2" charset="0"/>
              </a:rPr>
              <a:t>25 June 2026</a:t>
            </a:r>
          </a:p>
          <a:p>
            <a:endParaRPr lang="en-CA" altLang="en-US" sz="1800" dirty="0"/>
          </a:p>
          <a:p>
            <a:endParaRPr lang="en-CA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107DA-9103-B766-361B-8F94AFA06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/>
              <a:t>"The future is already here — it's just not evenly distributed." </a:t>
            </a:r>
          </a:p>
          <a:p>
            <a:pPr marL="0" indent="0">
              <a:buNone/>
            </a:pPr>
            <a:r>
              <a:rPr lang="en-US" sz="5400" dirty="0"/>
              <a:t>- William Gibson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AA3C0-CB30-EAE5-2CBD-2E54676F8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B64D20-DEA6-4AB1-B45C-2339FA12CF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67B6-E86D-8FBC-3094-F42DEFAF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17488"/>
            <a:ext cx="5399831" cy="2063948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 “Any sufficiently advanced technology is indistinguishable from magic”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5459-5B0B-B26D-C925-B41F1134A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592" y="2221967"/>
            <a:ext cx="4038600" cy="63553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cap="all" spc="150" dirty="0"/>
              <a:t>- Arthur C. Clark, </a:t>
            </a:r>
            <a:r>
              <a:rPr lang="en-US" sz="1400" i="1" cap="all" spc="150" dirty="0"/>
              <a:t>Profiles of the Future: An Inquiry Into the Limits of the Possible </a:t>
            </a:r>
            <a:endParaRPr lang="en-US" sz="1400" cap="all" spc="150" dirty="0"/>
          </a:p>
        </p:txBody>
      </p:sp>
      <p:pic>
        <p:nvPicPr>
          <p:cNvPr id="8" name="Graphic 7" descr="Genie Bottle outline">
            <a:extLst>
              <a:ext uri="{FF2B5EF4-FFF2-40B4-BE49-F238E27FC236}">
                <a16:creationId xmlns:a16="http://schemas.microsoft.com/office/drawing/2014/main" id="{7A09905E-EFF3-A35C-9929-345A6D5575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792795" y="1357315"/>
            <a:ext cx="3771636" cy="37716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FE882-31FF-5322-7477-A22E4F00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450"/>
              </a:spcAft>
            </a:pPr>
            <a:r>
              <a:rPr lang="en-US"/>
              <a:t>ASIS&amp;T IDEA 2024</a:t>
            </a:r>
            <a:endParaRPr lang="en-US" kern="1200" cap="all" baseline="0">
              <a:solidFill>
                <a:schemeClr val="accent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AA433-940E-86BC-4EE1-253E06DA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450"/>
              </a:spcAft>
            </a:pPr>
            <a:fld id="{63F9D384-533B-4C4E-B660-F861AA07D173}" type="slidenum">
              <a:rPr lang="en-US" smtClean="0"/>
              <a:pPr defTabSz="685800">
                <a:spcAft>
                  <a:spcPts val="450"/>
                </a:spcAft>
              </a:pPr>
              <a:t>11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4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62865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62598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62865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60007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85751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network&#10;&#10;Description automatically generated">
            <a:extLst>
              <a:ext uri="{FF2B5EF4-FFF2-40B4-BE49-F238E27FC236}">
                <a16:creationId xmlns:a16="http://schemas.microsoft.com/office/drawing/2014/main" id="{1A6E1392-EF9B-775B-BCE4-501C8A9E0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7" b="2832"/>
          <a:stretch/>
        </p:blipFill>
        <p:spPr>
          <a:xfrm>
            <a:off x="578580" y="1770552"/>
            <a:ext cx="4160819" cy="23404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828674"/>
            <a:ext cx="3757041" cy="425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50129-DF61-613C-779B-E9766ECB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6451" y="1350169"/>
            <a:ext cx="3086938" cy="1564402"/>
          </a:xfrm>
        </p:spPr>
        <p:txBody>
          <a:bodyPr spcFirstLastPara="1"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got 99 problems, and provenance is definitely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69E5F-3AFE-7E76-D1B8-162FEB515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6451" y="2914572"/>
            <a:ext cx="3086938" cy="1300241"/>
          </a:xfrm>
        </p:spPr>
        <p:txBody>
          <a:bodyPr spcFirstLastPara="1" vert="horz" wrap="square" lIns="68580" tIns="34290" rIns="68580" bIns="3429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l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</a:pPr>
            <a:r>
              <a:rPr lang="en-US" sz="2400" cap="all" spc="150" dirty="0">
                <a:solidFill>
                  <a:srgbClr val="EBEBEB"/>
                </a:solidFill>
                <a:latin typeface="+mn-lt"/>
                <a:ea typeface="+mn-ea"/>
                <a:cs typeface="+mn-cs"/>
              </a:rPr>
              <a:t>Data problems, RECORDS solutions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628650"/>
            <a:ext cx="2289597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479" y="628650"/>
            <a:ext cx="2289599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625982"/>
            <a:ext cx="3757041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54FB4-4B79-BB9A-392A-7A18692E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43" r="6987"/>
          <a:stretch>
            <a:fillRect/>
          </a:stretch>
        </p:blipFill>
        <p:spPr>
          <a:xfrm>
            <a:off x="827584" y="53986"/>
            <a:ext cx="5904656" cy="563422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65157-3567-48B6-4C5D-D522928D8947}"/>
              </a:ext>
            </a:extLst>
          </p:cNvPr>
          <p:cNvSpPr txBox="1"/>
          <p:nvPr/>
        </p:nvSpPr>
        <p:spPr>
          <a:xfrm>
            <a:off x="7020272" y="27854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Model by Hofman and Novin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188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3C72A707-827B-0041-0DEB-53099923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7488"/>
            <a:ext cx="8496300" cy="952500"/>
          </a:xfrm>
        </p:spPr>
        <p:txBody>
          <a:bodyPr wrap="square" anchor="ctr">
            <a:normAutofit/>
          </a:bodyPr>
          <a:lstStyle/>
          <a:p>
            <a:r>
              <a:rPr lang="en-CA"/>
              <a:t>Refusing to Accept Terrible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B6456-D5D9-60C4-8FE9-38C721D52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236663"/>
            <a:ext cx="7772400" cy="34290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/>
              <a:t>“When we are no longer able to change a situation, we are challenged to change ourselves.”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Viktor E. Frankl, </a:t>
            </a:r>
            <a:r>
              <a:rPr lang="en-US" b="1" dirty="0">
                <a:hlinkClick r:id="rId2"/>
              </a:rPr>
              <a:t>Man’s Search for Meaning</a:t>
            </a:r>
            <a:endParaRPr lang="en-US"/>
          </a:p>
        </p:txBody>
      </p:sp>
      <p:sp>
        <p:nvSpPr>
          <p:cNvPr id="10" name="Slide Number Placeholder 1" hidden="1">
            <a:extLst>
              <a:ext uri="{FF2B5EF4-FFF2-40B4-BE49-F238E27FC236}">
                <a16:creationId xmlns:a16="http://schemas.microsoft.com/office/drawing/2014/main" id="{95CEEC9F-F8C5-A101-4E58-EBC3E3093D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58187" y="4764024"/>
            <a:ext cx="614363" cy="178594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74B64D20-DEA6-4AB1-B45C-2339FA12CFFF}" type="slidenum">
              <a:rPr lang="en-US" sz="700"/>
              <a:pPr>
                <a:lnSpc>
                  <a:spcPct val="90000"/>
                </a:lnSpc>
                <a:spcAft>
                  <a:spcPts val="450"/>
                </a:spcAft>
              </a:pPr>
              <a:t>14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44476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4">
            <a:extLst>
              <a:ext uri="{FF2B5EF4-FFF2-40B4-BE49-F238E27FC236}">
                <a16:creationId xmlns:a16="http://schemas.microsoft.com/office/drawing/2014/main" id="{ED7CB06E-469B-AE4C-A436-EFEF62666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A800"/>
                </a:solidFill>
                <a:latin typeface="Avenir Book" panose="02000503020000020003" pitchFamily="2" charset="0"/>
                <a:ea typeface="ＭＳ Ｐゴシック" panose="020B0600070205080204" pitchFamily="34" charset="-128"/>
              </a:rPr>
              <a:t>Citations</a:t>
            </a:r>
          </a:p>
        </p:txBody>
      </p:sp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F295D875-70CC-B043-B07E-E71B4D3D46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13284"/>
            <a:ext cx="8229600" cy="4584228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Ford, Richard Thompson. "Law's Territory: A History of Jurisdiction." </a:t>
            </a:r>
            <a:r>
              <a:rPr lang="en-US" sz="1400" i="1" dirty="0"/>
              <a:t>Michigan Law Review</a:t>
            </a:r>
            <a:r>
              <a:rPr lang="en-US" sz="1400" dirty="0"/>
              <a:t>, vol. 97, no. 4, 1999, pp. 843–930</a:t>
            </a:r>
          </a:p>
          <a:p>
            <a:pPr marL="0" indent="0">
              <a:buNone/>
            </a:pPr>
            <a:r>
              <a:rPr lang="en-US" sz="1400" dirty="0"/>
              <a:t>Garner, B. A. (Ed.). (2024). Control. In </a:t>
            </a:r>
            <a:r>
              <a:rPr lang="en-US" sz="1400" i="1" dirty="0"/>
              <a:t>Black's law dictionary</a:t>
            </a:r>
            <a:r>
              <a:rPr lang="en-US" sz="1400" dirty="0"/>
              <a:t> (12th ed.). Thomson Reuters.</a:t>
            </a:r>
          </a:p>
          <a:p>
            <a:pPr marL="0" indent="0">
              <a:buNone/>
            </a:pPr>
            <a:r>
              <a:rPr lang="en-US" sz="1400" dirty="0"/>
              <a:t>Hildebrandt, </a:t>
            </a:r>
            <a:r>
              <a:rPr lang="en-US" sz="1400" dirty="0" err="1"/>
              <a:t>Mireille.</a:t>
            </a:r>
            <a:r>
              <a:rPr lang="en-US" sz="1400" i="1" dirty="0" err="1"/>
              <a:t>Smart</a:t>
            </a:r>
            <a:r>
              <a:rPr lang="en-US" sz="1400" i="1" dirty="0"/>
              <a:t> technologies and the end(s) of law: Novel entanglements of law and technology</a:t>
            </a:r>
            <a:r>
              <a:rPr lang="en-US" sz="1400" dirty="0"/>
              <a:t>. Edward Elgar Publishing.</a:t>
            </a:r>
          </a:p>
          <a:p>
            <a:pPr marL="0" indent="0">
              <a:buNone/>
            </a:pPr>
            <a:r>
              <a:rPr lang="en-US" sz="1400" dirty="0"/>
              <a:t>---"Extraterritorial Jurisdiction to Enforce in Cyberspace? Bodin, Schmitt, Grotius in Cyberspace." </a:t>
            </a:r>
            <a:r>
              <a:rPr lang="en-US" sz="1400" i="1" dirty="0"/>
              <a:t>University of Toronto Law Journal</a:t>
            </a:r>
            <a:r>
              <a:rPr lang="en-US" sz="1400" dirty="0"/>
              <a:t>, vol. 63, no. 2, 2013, pp. 196–224</a:t>
            </a:r>
          </a:p>
          <a:p>
            <a:pPr marL="0" indent="0">
              <a:buNone/>
            </a:pPr>
            <a:r>
              <a:rPr lang="en-US" sz="1400" dirty="0"/>
              <a:t>Hofman, D., &amp; </a:t>
            </a:r>
            <a:r>
              <a:rPr lang="en-US" sz="1400" dirty="0" err="1"/>
              <a:t>Katuu</a:t>
            </a:r>
            <a:r>
              <a:rPr lang="en-US" sz="1400" dirty="0"/>
              <a:t>, S. (2022). Law and recordkeeping: A tale of four African countries. In M. Ngoepe (Ed.), </a:t>
            </a:r>
            <a:r>
              <a:rPr lang="en-US" sz="1400" i="1" dirty="0"/>
              <a:t>Managing Digital Records in Africa</a:t>
            </a:r>
            <a:r>
              <a:rPr lang="en-US" sz="1400" dirty="0"/>
              <a:t> (pp. 7–48). Routledge. </a:t>
            </a:r>
            <a:r>
              <a:rPr lang="en-US" sz="1400" dirty="0">
                <a:hlinkClick r:id="rId2"/>
              </a:rPr>
              <a:t>https://doi.org/10.4324/9781003203155-2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Hofman, D. L. (2020). Extraterritoriality and international organizations. In J. Boel &amp; E. Sengsavang (Eds.), Recordkeeping in International Organizations: Archives in Transition in Digital, Networked Environments (pp. 67–83). Routledge.</a:t>
            </a:r>
          </a:p>
          <a:p>
            <a:pPr marL="0" indent="0">
              <a:buNone/>
            </a:pPr>
            <a:r>
              <a:rPr lang="en-US" sz="1400" dirty="0" err="1"/>
              <a:t>Kymlicka</a:t>
            </a:r>
            <a:r>
              <a:rPr lang="en-US" sz="1400" dirty="0"/>
              <a:t>, Will. Multicultural Citizenship: A Liberal Theory of Minority Rights. Clarendon Press, 1995.</a:t>
            </a:r>
          </a:p>
          <a:p>
            <a:pPr marL="0" indent="0">
              <a:buNone/>
            </a:pPr>
            <a:r>
              <a:rPr lang="en-US" sz="1400" dirty="0"/>
              <a:t>Lessig, Lawrence. (1999). </a:t>
            </a:r>
            <a:r>
              <a:rPr lang="en-US" sz="1400" i="1" dirty="0"/>
              <a:t>Code and Other Laws of Cyberspace</a:t>
            </a:r>
            <a:r>
              <a:rPr lang="en-US" sz="1400" dirty="0"/>
              <a:t>. Basic Books. </a:t>
            </a:r>
          </a:p>
          <a:p>
            <a:pPr marL="0" indent="0">
              <a:buNone/>
            </a:pPr>
            <a:r>
              <a:rPr lang="en-US" sz="1400" dirty="0"/>
              <a:t>Nissenbaum, Helen. "A Contextual Approach to Privacy Online." </a:t>
            </a:r>
            <a:r>
              <a:rPr lang="en-US" sz="1400" i="1" dirty="0"/>
              <a:t>Daedalus</a:t>
            </a:r>
            <a:r>
              <a:rPr lang="en-US" sz="1400" dirty="0"/>
              <a:t> 140, no. 4 (2011): 32–48.</a:t>
            </a:r>
          </a:p>
          <a:p>
            <a:pPr marL="0" indent="0">
              <a:buNone/>
            </a:pPr>
            <a:r>
              <a:rPr lang="en-US" sz="1400" dirty="0" err="1"/>
              <a:t>Reidenberg</a:t>
            </a:r>
            <a:r>
              <a:rPr lang="en-US" sz="1400" dirty="0"/>
              <a:t>, Joel.  </a:t>
            </a:r>
            <a:r>
              <a:rPr lang="en-US" sz="1400" i="1" dirty="0"/>
              <a:t>Lex Informatica: The Formulation of Information Policy Rules Through Technology</a:t>
            </a:r>
            <a:r>
              <a:rPr lang="en-US" sz="1400" dirty="0"/>
              <a:t>, 76 Tex. L. Rev. 553 (1997).</a:t>
            </a:r>
          </a:p>
          <a:p>
            <a:endParaRPr lang="en-US" altLang="en-US" sz="1400" dirty="0">
              <a:latin typeface="Avenir Book" panose="02000503020000020003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8215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41908" y="768350"/>
            <a:ext cx="6719492" cy="41783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C7E33C0-B6A9-4F14-BA64-7ADD8D00F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9" r="-1" b="13909"/>
          <a:stretch/>
        </p:blipFill>
        <p:spPr>
          <a:xfrm>
            <a:off x="2997398" y="787323"/>
            <a:ext cx="4608512" cy="4167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71E38-E6B9-44F1-B526-CF4C98BDA6CF}"/>
              </a:ext>
            </a:extLst>
          </p:cNvPr>
          <p:cNvSpPr txBox="1"/>
          <p:nvPr/>
        </p:nvSpPr>
        <p:spPr>
          <a:xfrm>
            <a:off x="2195736" y="5233764"/>
            <a:ext cx="2089034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CA" sz="525" dirty="0">
                <a:solidFill>
                  <a:srgbClr val="FFFFFF"/>
                </a:solidFill>
                <a:hlinkClick r:id="rId3" tooltip="http://www.comicscube.com/2014_10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525" dirty="0">
                <a:solidFill>
                  <a:srgbClr val="FFFFFF"/>
                </a:solidFill>
              </a:rPr>
              <a:t> by Unknown Author is licensed under </a:t>
            </a:r>
            <a:r>
              <a:rPr lang="en-CA" sz="525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5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8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36547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1" y="134446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3654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635" y="1236547"/>
            <a:ext cx="1268730" cy="461951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3962"/>
            <a:ext cx="9144000" cy="51435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85750"/>
            <a:ext cx="9145400" cy="51435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148" y="768348"/>
            <a:ext cx="3107873" cy="41747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190" y="890895"/>
            <a:ext cx="2859786" cy="3929634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230EA-1C49-41FB-9CAA-E70D4D2D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70" y="1455577"/>
            <a:ext cx="2233711" cy="235153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1725" cap="all" spc="-75" dirty="0">
                <a:solidFill>
                  <a:schemeClr val="bg1"/>
                </a:solidFill>
              </a:rPr>
              <a:t>“Elements and dependencies comprising transparency and privacy landscape,” Janssen and van den Hoven (2015, 367)</a:t>
            </a:r>
            <a:br>
              <a:rPr lang="en-US" sz="1725" cap="all" spc="-75" dirty="0">
                <a:solidFill>
                  <a:schemeClr val="bg1"/>
                </a:solidFill>
              </a:rPr>
            </a:br>
            <a:endParaRPr lang="en-US" sz="1725" cap="all" spc="-75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5994" y="766392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11719" y="766391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80449" y="766391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11719" y="1250363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34FA3-3EB5-485C-A15A-9091AC16491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" b="-1"/>
          <a:stretch/>
        </p:blipFill>
        <p:spPr>
          <a:xfrm>
            <a:off x="4039770" y="769580"/>
            <a:ext cx="4591993" cy="41734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74DED-CB2F-4B27-AAAF-F1AAADAC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fld id="{34B7E4EF-A1BD-40F4-AB7B-04F084DD991D}" type="slidenum">
              <a:rPr lang="en-US" smtClean="0"/>
              <a:pPr>
                <a:lnSpc>
                  <a:spcPct val="90000"/>
                </a:lnSpc>
                <a:spcAft>
                  <a:spcPts val="450"/>
                </a:spcAft>
              </a:pPr>
              <a:t>3</a:t>
            </a:fld>
            <a:endParaRPr lang="en-US" sz="7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4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7B3E34F-FF9F-4DF0-8C25-A6A60F8AD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0"/>
            <a:ext cx="9141714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38795-4A8A-417B-8D0C-8A29422F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769579"/>
            <a:ext cx="3841989" cy="944921"/>
          </a:xfrm>
        </p:spPr>
        <p:txBody>
          <a:bodyPr>
            <a:normAutofit/>
          </a:bodyPr>
          <a:lstStyle/>
          <a:p>
            <a:r>
              <a:rPr lang="en-CA" sz="2475" dirty="0"/>
              <a:t>“Transparency” and the Inigo Montoya Problem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C76790-A558-4E69-8C18-11603E04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5750"/>
            <a:ext cx="13716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5852BB9-E117-4F54-91B7-43DEEC5C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" r="4051" b="-2"/>
          <a:stretch/>
        </p:blipFill>
        <p:spPr>
          <a:xfrm>
            <a:off x="4568938" y="888577"/>
            <a:ext cx="4088720" cy="3697816"/>
          </a:xfrm>
          <a:prstGeom prst="rect">
            <a:avLst/>
          </a:prstGeom>
        </p:spPr>
      </p:pic>
      <p:sp>
        <p:nvSpPr>
          <p:cNvPr id="39" name="Freeform 43">
            <a:extLst>
              <a:ext uri="{FF2B5EF4-FFF2-40B4-BE49-F238E27FC236}">
                <a16:creationId xmlns:a16="http://schemas.microsoft.com/office/drawing/2014/main" id="{D36306DC-1748-4A88-8EEC-84359BCAC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37160" y="4831668"/>
            <a:ext cx="641367" cy="379708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Content Placeholder 9">
            <a:extLst>
              <a:ext uri="{FF2B5EF4-FFF2-40B4-BE49-F238E27FC236}">
                <a16:creationId xmlns:a16="http://schemas.microsoft.com/office/drawing/2014/main" id="{6ED3A3BF-2C96-4CDF-8D1F-3FB30CE95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139899"/>
              </p:ext>
            </p:extLst>
          </p:nvPr>
        </p:nvGraphicFramePr>
        <p:xfrm>
          <a:off x="179512" y="1633364"/>
          <a:ext cx="4389425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82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85E1-9909-4427-B995-2CD562D3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Democratic Transparency and the Public/Private Boundary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E1BFCB-5CB7-4F5B-9121-2B0CC558E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561356"/>
            <a:ext cx="3672408" cy="3672408"/>
          </a:xfrm>
        </p:spPr>
      </p:pic>
    </p:spTree>
    <p:extLst>
      <p:ext uri="{BB962C8B-B14F-4D97-AF65-F5344CB8AC3E}">
        <p14:creationId xmlns:p14="http://schemas.microsoft.com/office/powerpoint/2010/main" val="371443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ED477-9482-45A0-AE52-DEC9D6DB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17488"/>
            <a:ext cx="8229600" cy="952500"/>
          </a:xfrm>
        </p:spPr>
        <p:txBody>
          <a:bodyPr vert="horz" wrap="square" lIns="68580" tIns="34290" rIns="6858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“Raw data” is both an oxymoron and a bad idea.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B702E-C6C3-4383-8FE1-A8ED3CF8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13" y="1562654"/>
            <a:ext cx="4038600" cy="2895600"/>
          </a:xfrm>
          <a:prstGeom prst="rect">
            <a:avLst/>
          </a:prstGeom>
          <a:noFill/>
          <a:ln w="9525" cap="sq">
            <a:noFill/>
            <a:miter lim="800000"/>
          </a:ln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B67AE8-4A67-4821-A3E0-024FB464E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17471" y="5017740"/>
            <a:ext cx="4038600" cy="438018"/>
          </a:xfrm>
        </p:spPr>
        <p:txBody>
          <a:bodyPr vert="horz" wrap="square" lIns="68580" tIns="68580" rIns="68580" bIns="6858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cap="all" dirty="0"/>
              <a:t>Geoffrey C. Bowker, </a:t>
            </a:r>
            <a:r>
              <a:rPr lang="en-US" sz="1200" i="1" cap="all" dirty="0"/>
              <a:t>Memory Practices in the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D0F98-65AB-2093-9856-1928902EDA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F1556C4-DFC3-4611-A7CC-780699185E26}" type="slidenum">
              <a:rPr lang="es-ES" smtClean="0"/>
              <a:pPr>
                <a:spcAft>
                  <a:spcPts val="600"/>
                </a:spcAft>
              </a:pPr>
              <a:t>6</a:t>
            </a:fld>
            <a:endParaRPr lang="es-E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92C60E-2CD5-F571-0D2B-77F113AC794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10 November 2022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01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9816D5-3323-F917-892E-194E3AE1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7488"/>
            <a:ext cx="8496300" cy="952500"/>
          </a:xfrm>
        </p:spPr>
        <p:txBody>
          <a:bodyPr wrap="square" anchor="ctr">
            <a:normAutofit/>
          </a:bodyPr>
          <a:lstStyle/>
          <a:p>
            <a:r>
              <a:rPr lang="en-CA" sz="4100" err="1"/>
              <a:t>Kranzberg’s</a:t>
            </a:r>
            <a:r>
              <a:rPr lang="en-CA" sz="4100"/>
              <a:t> First Law of Technology</a:t>
            </a:r>
            <a:endParaRPr lang="en-US" sz="41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818357-7510-E5DF-200D-BAA9B4960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CA" dirty="0"/>
              <a:t>“Technology is neither good nor bad, nor is it neutral.”</a:t>
            </a:r>
          </a:p>
          <a:p>
            <a:pPr marL="0" indent="0">
              <a:buNone/>
            </a:pPr>
            <a:r>
              <a:rPr lang="en-CA" dirty="0"/>
              <a:t>- Melvin </a:t>
            </a:r>
            <a:r>
              <a:rPr lang="en-CA" dirty="0" err="1"/>
              <a:t>Kranzberg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BEEC3-AC8B-2161-D470-1420387AD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62" y="1651000"/>
            <a:ext cx="3698875" cy="3429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74FBED-2421-0801-50B5-14E4D1C7079D}"/>
              </a:ext>
            </a:extLst>
          </p:cNvPr>
          <p:cNvSpPr txBox="1"/>
          <p:nvPr/>
        </p:nvSpPr>
        <p:spPr>
          <a:xfrm>
            <a:off x="5169877" y="722853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5AA6-9026-9526-DF62-B0A9F6C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3204"/>
            <a:ext cx="5328592" cy="1176007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is for AI: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69B6C-2F27-9AF7-E11F-23650F36B185}"/>
              </a:ext>
            </a:extLst>
          </p:cNvPr>
          <p:cNvSpPr>
            <a:spLocks/>
          </p:cNvSpPr>
          <p:nvPr/>
        </p:nvSpPr>
        <p:spPr>
          <a:xfrm>
            <a:off x="8373163" y="4851846"/>
            <a:ext cx="368516" cy="107127"/>
          </a:xfrm>
          <a:prstGeom prst="rect">
            <a:avLst/>
          </a:prstGeom>
        </p:spPr>
        <p:txBody>
          <a:bodyPr/>
          <a:lstStyle/>
          <a:p>
            <a:pPr defTabSz="202311">
              <a:spcAft>
                <a:spcPts val="450"/>
              </a:spcAft>
            </a:pPr>
            <a:fld id="{74B64D20-DEA6-4AB1-B45C-2339FA12CFFF}" type="slidenum">
              <a:rPr lang="en-US" sz="797">
                <a:latin typeface="+mn-lt"/>
                <a:ea typeface="+mn-ea"/>
              </a:rPr>
              <a:pPr defTabSz="202311">
                <a:spcAft>
                  <a:spcPts val="450"/>
                </a:spcAft>
              </a:pPr>
              <a:t>8</a:t>
            </a:fld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6029F96-A666-C60C-37A4-47E9355DFB51}"/>
              </a:ext>
            </a:extLst>
          </p:cNvPr>
          <p:cNvSpPr>
            <a:spLocks/>
          </p:cNvSpPr>
          <p:nvPr/>
        </p:nvSpPr>
        <p:spPr>
          <a:xfrm>
            <a:off x="556891" y="1669006"/>
            <a:ext cx="5115140" cy="3182840"/>
          </a:xfrm>
          <a:prstGeom prst="rect">
            <a:avLst/>
          </a:prstGeom>
        </p:spPr>
        <p:txBody>
          <a:bodyPr/>
          <a:lstStyle/>
          <a:p>
            <a:pPr defTabSz="263004">
              <a:spcAft>
                <a:spcPts val="266"/>
              </a:spcAft>
            </a:pPr>
            <a:r>
              <a:rPr lang="en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“AI” actually encompasses a number of technologies, but we’ll focus on generative AI (like large language models)</a:t>
            </a:r>
          </a:p>
          <a:p>
            <a:pPr defTabSz="263004">
              <a:spcAft>
                <a:spcPts val="266"/>
              </a:spcAft>
            </a:pPr>
            <a:r>
              <a:rPr lang="en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AI-specific risks:</a:t>
            </a:r>
          </a:p>
          <a:p>
            <a:pPr marL="345815" lvl="1" indent="-214313" defTabSz="263004">
              <a:spcAft>
                <a:spcPts val="266"/>
              </a:spcAft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leakage</a:t>
            </a:r>
          </a:p>
          <a:p>
            <a:pPr marL="345815" lvl="1" indent="-214313" defTabSz="263004">
              <a:spcAft>
                <a:spcPts val="266"/>
              </a:spcAft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inference</a:t>
            </a:r>
          </a:p>
          <a:p>
            <a:pPr marL="345815" lvl="1" indent="-214313" defTabSz="263004">
              <a:spcAft>
                <a:spcPts val="266"/>
              </a:spcAft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Differential privacy v *large* models</a:t>
            </a:r>
          </a:p>
          <a:p>
            <a:pPr marL="345815" lvl="1" indent="-214313" defTabSz="263004">
              <a:spcAft>
                <a:spcPts val="266"/>
              </a:spcAft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Accountability</a:t>
            </a:r>
          </a:p>
          <a:p>
            <a:pPr marL="345815" lvl="1" indent="-214313" defTabSz="263004">
              <a:spcAft>
                <a:spcPts val="266"/>
              </a:spcAft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Stochastic parrots’ privacy cousin, screaming toddlers</a:t>
            </a:r>
          </a:p>
          <a:p>
            <a:pPr>
              <a:spcAft>
                <a:spcPts val="450"/>
              </a:spcAft>
            </a:pPr>
            <a:endParaRPr lang="en-US" dirty="0"/>
          </a:p>
        </p:txBody>
      </p:sp>
      <p:pic>
        <p:nvPicPr>
          <p:cNvPr id="6" name="Picture 5" descr="A person with her hand up&#10;&#10;Description automatically generated">
            <a:extLst>
              <a:ext uri="{FF2B5EF4-FFF2-40B4-BE49-F238E27FC236}">
                <a16:creationId xmlns:a16="http://schemas.microsoft.com/office/drawing/2014/main" id="{33D58F6C-AA1D-0450-F1C6-BE4FB0516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51896" y="863154"/>
            <a:ext cx="2807850" cy="1611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D10FD-4554-2140-F914-2C4D9BD30729}"/>
              </a:ext>
            </a:extLst>
          </p:cNvPr>
          <p:cNvSpPr txBox="1"/>
          <p:nvPr/>
        </p:nvSpPr>
        <p:spPr>
          <a:xfrm>
            <a:off x="6212549" y="3286564"/>
            <a:ext cx="1401472" cy="1091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defTabSz="263004">
              <a:spcAft>
                <a:spcPts val="266"/>
              </a:spcAft>
            </a:pPr>
            <a:r>
              <a:rPr lang="en-US" sz="259">
                <a:latin typeface="+mn-lt"/>
                <a:ea typeface="+mn-ea"/>
                <a:hlinkClick r:id="rId3" tooltip="https://laspacciatricedilibri.blogspot.com/2017/05/36-cosa-penso-dinon-ditelo-allo_26.html"/>
              </a:rPr>
              <a:t>This Photo</a:t>
            </a:r>
            <a:r>
              <a:rPr lang="en-US" sz="259">
                <a:latin typeface="+mn-lt"/>
                <a:ea typeface="+mn-ea"/>
              </a:rPr>
              <a:t> by Unknown Author is licensed under </a:t>
            </a:r>
            <a:r>
              <a:rPr lang="en-US" sz="259">
                <a:latin typeface="+mn-lt"/>
                <a:ea typeface="+mn-ea"/>
                <a:hlinkClick r:id="rId4" tooltip="https://creativecommons.org/licenses/by-nd/3.0/"/>
              </a:rPr>
              <a:t>CC BY-ND</a:t>
            </a:r>
            <a:endParaRPr lang="en-US" sz="67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26EB2-5206-613C-A498-7D7FED39009C}"/>
              </a:ext>
            </a:extLst>
          </p:cNvPr>
          <p:cNvSpPr txBox="1"/>
          <p:nvPr/>
        </p:nvSpPr>
        <p:spPr>
          <a:xfrm>
            <a:off x="6051896" y="2614198"/>
            <a:ext cx="2764755" cy="53529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defTabSz="263004">
              <a:spcAft>
                <a:spcPts val="266"/>
              </a:spcAft>
            </a:pPr>
            <a:r>
              <a:rPr lang="en-CA" sz="1050" dirty="0">
                <a:latin typeface="+mn-lt"/>
                <a:ea typeface="+mn-ea"/>
              </a:rPr>
              <a:t>A prompt for “toddler happy yell” yielded…Lucille Bluth. In case you thought AI was going to take all of our jobs.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598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7" y="285750"/>
            <a:ext cx="7824687" cy="51435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7" y="285750"/>
            <a:ext cx="7441587" cy="51435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51DD5F-B80C-4DDC-15CD-640A6977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60" y="560070"/>
            <a:ext cx="5677280" cy="9661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/>
              <a:t>Datafication and opaque bias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C8352F-D387-4303-926D-D6945B88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177" y="1753362"/>
            <a:ext cx="5895647" cy="3018663"/>
          </a:xfr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en-US" sz="1800" dirty="0"/>
              <a:t>[…] large datasets based on texts from the Internet overrepresent hegemonic viewpoints and encode biases potentially damaging to marginalized populations. In collecting ever larger datasets we risk incurring documentation debt.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CA" sz="1800" dirty="0"/>
              <a:t>-B</a:t>
            </a:r>
            <a:r>
              <a:rPr lang="en-US" sz="1800" dirty="0"/>
              <a:t>ender et al., 2021,  p. 610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F6562E-DF88-BE4D-95FE-2F6E8017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/>
              <a:t>10 November 2022</a:t>
            </a:r>
            <a:endParaRPr lang="es-ES" sz="825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9AFF9-D3A3-6C50-4DCC-9F4D98A6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80808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fld id="{0F1556C4-DFC3-4611-A7CC-780699185E26}" type="slidenum">
              <a:rPr lang="es-ES" smtClean="0"/>
              <a:pPr algn="ctr">
                <a:spcAft>
                  <a:spcPts val="450"/>
                </a:spcAft>
              </a:pPr>
              <a:t>9</a:t>
            </a:fld>
            <a:endParaRPr lang="es-ES" sz="11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5563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itl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Green">
  <a:themeElements>
    <a:clrScheme name="Master 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Gree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 Blue">
  <a:themeElements>
    <a:clrScheme name="Master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Blu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 Blue">
  <a:themeElements>
    <a:clrScheme name="Master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Blu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</TotalTime>
  <Words>674</Words>
  <Application>Microsoft Office PowerPoint</Application>
  <PresentationFormat>On-screen Show (16:10)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Avenir Book</vt:lpstr>
      <vt:lpstr>Calibri</vt:lpstr>
      <vt:lpstr>Dosis</vt:lpstr>
      <vt:lpstr>Roboto</vt:lpstr>
      <vt:lpstr>Tahoma</vt:lpstr>
      <vt:lpstr>Wingdings</vt:lpstr>
      <vt:lpstr>Master Title</vt:lpstr>
      <vt:lpstr>Master Green</vt:lpstr>
      <vt:lpstr>Master Blue</vt:lpstr>
      <vt:lpstr>1_Master Blue</vt:lpstr>
      <vt:lpstr>AI and Access to Public Records</vt:lpstr>
      <vt:lpstr>PowerPoint Presentation</vt:lpstr>
      <vt:lpstr>“Elements and dependencies comprising transparency and privacy landscape,” Janssen and van den Hoven (2015, 367) </vt:lpstr>
      <vt:lpstr>“Transparency” and the Inigo Montoya Problem</vt:lpstr>
      <vt:lpstr>Democratic Transparency and the Public/Private Boundary</vt:lpstr>
      <vt:lpstr>“Raw data” is both an oxymoron and a bad idea.</vt:lpstr>
      <vt:lpstr>Kranzberg’s First Law of Technology</vt:lpstr>
      <vt:lpstr>A is for AI: Problems</vt:lpstr>
      <vt:lpstr>Datafication and opaque bias</vt:lpstr>
      <vt:lpstr>PowerPoint Presentation</vt:lpstr>
      <vt:lpstr> “Any sufficiently advanced technology is indistinguishable from magic”</vt:lpstr>
      <vt:lpstr>I got 99 problems, and provenance is definitely one</vt:lpstr>
      <vt:lpstr>PowerPoint Presentation</vt:lpstr>
      <vt:lpstr>Refusing to Accept Terrible</vt:lpstr>
      <vt:lpstr>Citations</vt:lpstr>
    </vt:vector>
  </TitlesOfParts>
  <Company>University of British Columbia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&amp; Authenticity</dc:title>
  <dc:subject>Trust &amp; Authenticity</dc:subject>
  <dc:creator>Luciana Duranti</dc:creator>
  <dc:description>12 April 2012</dc:description>
  <cp:lastModifiedBy>Darra Lynn Hofman</cp:lastModifiedBy>
  <cp:revision>353</cp:revision>
  <dcterms:created xsi:type="dcterms:W3CDTF">2010-06-04T03:15:37Z</dcterms:created>
  <dcterms:modified xsi:type="dcterms:W3CDTF">2026-06-26T07:28:22Z</dcterms:modified>
  <cp:category>Conference presentation</cp:category>
</cp:coreProperties>
</file>