
<file path=[Content_Types].xml><?xml version="1.0" encoding="utf-8"?>
<Types xmlns="http://schemas.openxmlformats.org/package/2006/content-types">
  <Default ContentType="image/jpeg" Extension="jpg"/>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37A1B1FE-7E5D-4F35-ABC0-55E898D7859A}">
  <a:tblStyle styleId="{37A1B1FE-7E5D-4F35-ABC0-55E898D7859A}" styleName="Table_0">
    <a:wholeTbl>
      <a:tcTxStyle>
        <a:font>
          <a:latin typeface="Arial"/>
          <a:ea typeface="Arial"/>
          <a:cs typeface="Arial"/>
        </a:font>
        <a:srgbClr val="000000"/>
      </a:tcTxStyle>
      <a:tcStyle>
        <a:tcBdr>
          <a:left>
            <a:ln cap="flat" cmpd="sng" w="6350">
              <a:solidFill>
                <a:srgbClr val="000000"/>
              </a:solidFill>
              <a:prstDash val="solid"/>
              <a:round/>
              <a:headEnd len="sm" w="sm" type="none"/>
              <a:tailEnd len="sm" w="sm" type="none"/>
            </a:ln>
          </a:left>
          <a:right>
            <a:ln cap="flat" cmpd="sng" w="6350">
              <a:solidFill>
                <a:srgbClr val="000000"/>
              </a:solidFill>
              <a:prstDash val="solid"/>
              <a:round/>
              <a:headEnd len="sm" w="sm" type="none"/>
              <a:tailEnd len="sm" w="sm" type="none"/>
            </a:ln>
          </a:right>
          <a:top>
            <a:ln cap="flat" cmpd="sng" w="6350">
              <a:solidFill>
                <a:srgbClr val="000000"/>
              </a:solidFill>
              <a:prstDash val="solid"/>
              <a:round/>
              <a:headEnd len="sm" w="sm" type="none"/>
              <a:tailEnd len="sm" w="sm" type="none"/>
            </a:ln>
          </a:top>
          <a:bottom>
            <a:ln cap="flat" cmpd="sng" w="6350">
              <a:solidFill>
                <a:srgbClr val="000000"/>
              </a:solidFill>
              <a:prstDash val="solid"/>
              <a:round/>
              <a:headEnd len="sm" w="sm" type="none"/>
              <a:tailEnd len="sm" w="sm" type="none"/>
            </a:ln>
          </a:bottom>
          <a:insideH>
            <a:ln cap="flat" cmpd="sng" w="6350">
              <a:solidFill>
                <a:srgbClr val="000000"/>
              </a:solidFill>
              <a:prstDash val="solid"/>
              <a:round/>
              <a:headEnd len="sm" w="sm" type="none"/>
              <a:tailEnd len="sm" w="sm" type="none"/>
            </a:ln>
          </a:insideH>
          <a:insideV>
            <a:ln cap="flat" cmpd="sng" w="635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4" Type="http://schemas.openxmlformats.org/officeDocument/2006/relationships/slide" Target="slides/slide8.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30c7d053081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30c7d053081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30c4b96e0e2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30c4b96e0e2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30c4b96e0e2_0_1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30c4b96e0e2_0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30c4b96e0e2_0_1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30c4b96e0e2_0_1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30c4b96e0e2_0_1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30c4b96e0e2_0_1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30c4b96e0e2_0_1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30c4b96e0e2_0_1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30c4b96e0e2_0_4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30c4b96e0e2_0_4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png"/><Relationship Id="rId4" Type="http://schemas.openxmlformats.org/officeDocument/2006/relationships/image" Target="../media/image7.jpg"/><Relationship Id="rId5" Type="http://schemas.openxmlformats.org/officeDocument/2006/relationships/image" Target="../media/image2.jpg"/><Relationship Id="rId6"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4.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5.png"/><Relationship Id="rId4" Type="http://schemas.openxmlformats.org/officeDocument/2006/relationships/image" Target="../media/image3.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0" y="1640100"/>
            <a:ext cx="8520600" cy="8523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GB" sz="4200">
                <a:latin typeface="Verdana"/>
                <a:ea typeface="Verdana"/>
                <a:cs typeface="Verdana"/>
                <a:sym typeface="Verdana"/>
              </a:rPr>
              <a:t>Where’s the Balance?:</a:t>
            </a:r>
            <a:endParaRPr sz="4200">
              <a:latin typeface="Verdana"/>
              <a:ea typeface="Verdana"/>
              <a:cs typeface="Verdana"/>
              <a:sym typeface="Verdana"/>
            </a:endParaRPr>
          </a:p>
        </p:txBody>
      </p:sp>
      <p:sp>
        <p:nvSpPr>
          <p:cNvPr id="55" name="Google Shape;55;p13"/>
          <p:cNvSpPr txBox="1"/>
          <p:nvPr>
            <p:ph idx="1" type="subTitle"/>
          </p:nvPr>
        </p:nvSpPr>
        <p:spPr>
          <a:xfrm>
            <a:off x="311700" y="2420975"/>
            <a:ext cx="8520600" cy="6222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GB">
                <a:solidFill>
                  <a:srgbClr val="72C04E"/>
                </a:solidFill>
                <a:latin typeface="Verdana"/>
                <a:ea typeface="Verdana"/>
                <a:cs typeface="Verdana"/>
                <a:sym typeface="Verdana"/>
              </a:rPr>
              <a:t>AI, Archives, and Privacy</a:t>
            </a:r>
            <a:endParaRPr>
              <a:solidFill>
                <a:srgbClr val="72C04E"/>
              </a:solidFill>
              <a:latin typeface="Verdana"/>
              <a:ea typeface="Verdana"/>
              <a:cs typeface="Verdana"/>
              <a:sym typeface="Verdana"/>
            </a:endParaRPr>
          </a:p>
        </p:txBody>
      </p:sp>
      <p:pic>
        <p:nvPicPr>
          <p:cNvPr id="56" name="Google Shape;56;p13"/>
          <p:cNvPicPr preferRelativeResize="0"/>
          <p:nvPr/>
        </p:nvPicPr>
        <p:blipFill>
          <a:blip r:embed="rId3">
            <a:alphaModFix/>
          </a:blip>
          <a:stretch>
            <a:fillRect/>
          </a:stretch>
        </p:blipFill>
        <p:spPr>
          <a:xfrm>
            <a:off x="3886027" y="269075"/>
            <a:ext cx="1371950" cy="1235875"/>
          </a:xfrm>
          <a:prstGeom prst="rect">
            <a:avLst/>
          </a:prstGeom>
          <a:noFill/>
          <a:ln>
            <a:noFill/>
          </a:ln>
        </p:spPr>
      </p:pic>
      <p:pic>
        <p:nvPicPr>
          <p:cNvPr id="57" name="Google Shape;57;p13"/>
          <p:cNvPicPr preferRelativeResize="0"/>
          <p:nvPr/>
        </p:nvPicPr>
        <p:blipFill>
          <a:blip r:embed="rId4">
            <a:alphaModFix/>
          </a:blip>
          <a:stretch>
            <a:fillRect/>
          </a:stretch>
        </p:blipFill>
        <p:spPr>
          <a:xfrm>
            <a:off x="6283658" y="269075"/>
            <a:ext cx="2417691" cy="942675"/>
          </a:xfrm>
          <a:prstGeom prst="rect">
            <a:avLst/>
          </a:prstGeom>
          <a:noFill/>
          <a:ln>
            <a:noFill/>
          </a:ln>
        </p:spPr>
      </p:pic>
      <p:pic>
        <p:nvPicPr>
          <p:cNvPr id="58" name="Google Shape;58;p13"/>
          <p:cNvPicPr preferRelativeResize="0"/>
          <p:nvPr/>
        </p:nvPicPr>
        <p:blipFill>
          <a:blip r:embed="rId5">
            <a:alphaModFix/>
          </a:blip>
          <a:stretch>
            <a:fillRect/>
          </a:stretch>
        </p:blipFill>
        <p:spPr>
          <a:xfrm>
            <a:off x="1011150" y="816025"/>
            <a:ext cx="1447800" cy="466725"/>
          </a:xfrm>
          <a:prstGeom prst="rect">
            <a:avLst/>
          </a:prstGeom>
          <a:noFill/>
          <a:ln>
            <a:noFill/>
          </a:ln>
        </p:spPr>
      </p:pic>
      <p:pic>
        <p:nvPicPr>
          <p:cNvPr id="59" name="Google Shape;59;p13"/>
          <p:cNvPicPr preferRelativeResize="0"/>
          <p:nvPr/>
        </p:nvPicPr>
        <p:blipFill>
          <a:blip r:embed="rId6">
            <a:alphaModFix/>
          </a:blip>
          <a:stretch>
            <a:fillRect/>
          </a:stretch>
        </p:blipFill>
        <p:spPr>
          <a:xfrm>
            <a:off x="507550" y="367900"/>
            <a:ext cx="2221025" cy="555275"/>
          </a:xfrm>
          <a:prstGeom prst="rect">
            <a:avLst/>
          </a:prstGeom>
          <a:noFill/>
          <a:ln>
            <a:noFill/>
          </a:ln>
        </p:spPr>
      </p:pic>
      <p:sp>
        <p:nvSpPr>
          <p:cNvPr id="60" name="Google Shape;60;p13"/>
          <p:cNvSpPr txBox="1"/>
          <p:nvPr/>
        </p:nvSpPr>
        <p:spPr>
          <a:xfrm>
            <a:off x="1006050" y="3530350"/>
            <a:ext cx="7131900" cy="1379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GB">
                <a:solidFill>
                  <a:schemeClr val="dk1"/>
                </a:solidFill>
                <a:latin typeface="Verdana"/>
                <a:ea typeface="Verdana"/>
                <a:cs typeface="Verdana"/>
                <a:sym typeface="Verdana"/>
              </a:rPr>
              <a:t>Presented to the InterPARES Trust AI Symposium</a:t>
            </a:r>
            <a:endParaRPr>
              <a:solidFill>
                <a:schemeClr val="dk1"/>
              </a:solidFill>
              <a:latin typeface="Verdana"/>
              <a:ea typeface="Verdana"/>
              <a:cs typeface="Verdana"/>
              <a:sym typeface="Verdana"/>
            </a:endParaRPr>
          </a:p>
          <a:p>
            <a:pPr indent="0" lvl="0" marL="0" rtl="0" algn="ctr">
              <a:spcBef>
                <a:spcPts val="0"/>
              </a:spcBef>
              <a:spcAft>
                <a:spcPts val="0"/>
              </a:spcAft>
              <a:buClr>
                <a:schemeClr val="dk1"/>
              </a:buClr>
              <a:buSzPts val="1100"/>
              <a:buFont typeface="Arial"/>
              <a:buNone/>
            </a:pPr>
            <a:r>
              <a:rPr b="1" lang="en-GB">
                <a:solidFill>
                  <a:schemeClr val="dk1"/>
                </a:solidFill>
                <a:latin typeface="Verdana"/>
                <a:ea typeface="Verdana"/>
                <a:cs typeface="Verdana"/>
                <a:sym typeface="Verdana"/>
              </a:rPr>
              <a:t>Bringing AI to the Archives</a:t>
            </a:r>
            <a:endParaRPr b="1">
              <a:solidFill>
                <a:schemeClr val="dk1"/>
              </a:solidFill>
              <a:latin typeface="Verdana"/>
              <a:ea typeface="Verdana"/>
              <a:cs typeface="Verdana"/>
              <a:sym typeface="Verdana"/>
            </a:endParaRPr>
          </a:p>
          <a:p>
            <a:pPr indent="0" lvl="0" marL="0" rtl="0" algn="ctr">
              <a:spcBef>
                <a:spcPts val="0"/>
              </a:spcBef>
              <a:spcAft>
                <a:spcPts val="0"/>
              </a:spcAft>
              <a:buClr>
                <a:schemeClr val="dk1"/>
              </a:buClr>
              <a:buSzPts val="1100"/>
              <a:buFont typeface="Arial"/>
              <a:buNone/>
            </a:pPr>
            <a:r>
              <a:rPr lang="en-GB">
                <a:solidFill>
                  <a:schemeClr val="dk1"/>
                </a:solidFill>
                <a:latin typeface="Verdana"/>
                <a:ea typeface="Verdana"/>
                <a:cs typeface="Verdana"/>
                <a:sym typeface="Verdana"/>
              </a:rPr>
              <a:t>Iori Khuhro </a:t>
            </a:r>
            <a:endParaRPr>
              <a:solidFill>
                <a:schemeClr val="dk1"/>
              </a:solidFill>
              <a:latin typeface="Verdana"/>
              <a:ea typeface="Verdana"/>
              <a:cs typeface="Verdana"/>
              <a:sym typeface="Verdana"/>
            </a:endParaRPr>
          </a:p>
          <a:p>
            <a:pPr indent="0" lvl="0" marL="0" rtl="0" algn="ctr">
              <a:spcBef>
                <a:spcPts val="0"/>
              </a:spcBef>
              <a:spcAft>
                <a:spcPts val="0"/>
              </a:spcAft>
              <a:buClr>
                <a:schemeClr val="dk1"/>
              </a:buClr>
              <a:buSzPts val="1100"/>
              <a:buFont typeface="Arial"/>
              <a:buNone/>
            </a:pPr>
            <a:r>
              <a:rPr lang="en-GB">
                <a:solidFill>
                  <a:schemeClr val="dk1"/>
                </a:solidFill>
                <a:latin typeface="Verdana"/>
                <a:ea typeface="Verdana"/>
                <a:cs typeface="Verdana"/>
                <a:sym typeface="Verdana"/>
              </a:rPr>
              <a:t>Regis University</a:t>
            </a:r>
            <a:endParaRPr>
              <a:solidFill>
                <a:schemeClr val="dk1"/>
              </a:solidFill>
              <a:latin typeface="Verdana"/>
              <a:ea typeface="Verdana"/>
              <a:cs typeface="Verdana"/>
              <a:sym typeface="Verdana"/>
            </a:endParaRPr>
          </a:p>
          <a:p>
            <a:pPr indent="0" lvl="0" marL="0" rtl="0" algn="ctr">
              <a:spcBef>
                <a:spcPts val="0"/>
              </a:spcBef>
              <a:spcAft>
                <a:spcPts val="0"/>
              </a:spcAft>
              <a:buClr>
                <a:schemeClr val="dk1"/>
              </a:buClr>
              <a:buSzPts val="1100"/>
              <a:buFont typeface="Arial"/>
              <a:buNone/>
            </a:pPr>
            <a:r>
              <a:rPr lang="en-GB">
                <a:solidFill>
                  <a:schemeClr val="dk1"/>
                </a:solidFill>
                <a:latin typeface="Verdana"/>
                <a:ea typeface="Verdana"/>
                <a:cs typeface="Verdana"/>
                <a:sym typeface="Verdana"/>
              </a:rPr>
              <a:t>October 25, 2024</a:t>
            </a:r>
            <a:endParaRPr>
              <a:solidFill>
                <a:schemeClr val="dk1"/>
              </a:solidFill>
              <a:latin typeface="Verdana"/>
              <a:ea typeface="Verdana"/>
              <a:cs typeface="Verdana"/>
              <a:sym typeface="Verdana"/>
            </a:endParaRPr>
          </a:p>
          <a:p>
            <a:pPr indent="0" lvl="0" marL="0" rtl="0" algn="ctr">
              <a:spcBef>
                <a:spcPts val="0"/>
              </a:spcBef>
              <a:spcAft>
                <a:spcPts val="0"/>
              </a:spcAft>
              <a:buNone/>
            </a:pPr>
            <a:r>
              <a:t/>
            </a:r>
            <a:endParaRPr sz="1600">
              <a:solidFill>
                <a:schemeClr val="dk1"/>
              </a:solidFill>
              <a:latin typeface="Verdana"/>
              <a:ea typeface="Verdana"/>
              <a:cs typeface="Verdana"/>
              <a:sym typeface="Verdan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ph type="ctrTitle"/>
          </p:nvPr>
        </p:nvSpPr>
        <p:spPr>
          <a:xfrm>
            <a:off x="311700" y="623300"/>
            <a:ext cx="8520600" cy="10428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GB" sz="4200">
                <a:latin typeface="Verdana"/>
                <a:ea typeface="Verdana"/>
                <a:cs typeface="Verdana"/>
                <a:sym typeface="Verdana"/>
              </a:rPr>
              <a:t>Land Acknowledgement</a:t>
            </a:r>
            <a:endParaRPr sz="4200">
              <a:latin typeface="Verdana"/>
              <a:ea typeface="Verdana"/>
              <a:cs typeface="Verdana"/>
              <a:sym typeface="Verdana"/>
            </a:endParaRPr>
          </a:p>
        </p:txBody>
      </p:sp>
      <p:sp>
        <p:nvSpPr>
          <p:cNvPr id="66" name="Google Shape;66;p14"/>
          <p:cNvSpPr txBox="1"/>
          <p:nvPr>
            <p:ph idx="1" type="subTitle"/>
          </p:nvPr>
        </p:nvSpPr>
        <p:spPr>
          <a:xfrm>
            <a:off x="311700" y="1666100"/>
            <a:ext cx="8520600" cy="25398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SzPts val="1018"/>
              <a:buNone/>
            </a:pPr>
            <a:r>
              <a:rPr lang="en-GB" sz="1800">
                <a:solidFill>
                  <a:srgbClr val="333333"/>
                </a:solidFill>
                <a:highlight>
                  <a:srgbClr val="FFFFFF"/>
                </a:highlight>
                <a:latin typeface="Verdana"/>
                <a:ea typeface="Verdana"/>
                <a:cs typeface="Verdana"/>
                <a:sym typeface="Verdana"/>
              </a:rPr>
              <a:t>Regis University recognizes that Indigenous Peoples are the original stewards of the land we stand on today. We respectfully acknowledge that this land is the traditional homeland and buffalo hunting grounds of the Arapaho, Cheyenne and Ute Nations. We also recognize the 48 tribal nations that are historically tied to the lands that make up the state of Colorado.</a:t>
            </a:r>
            <a:endParaRPr sz="1800">
              <a:latin typeface="Verdana"/>
              <a:ea typeface="Verdana"/>
              <a:cs typeface="Verdana"/>
              <a:sym typeface="Verdana"/>
            </a:endParaRPr>
          </a:p>
        </p:txBody>
      </p:sp>
      <p:pic>
        <p:nvPicPr>
          <p:cNvPr id="67" name="Google Shape;67;p14"/>
          <p:cNvPicPr preferRelativeResize="0"/>
          <p:nvPr/>
        </p:nvPicPr>
        <p:blipFill>
          <a:blip r:embed="rId3">
            <a:alphaModFix/>
          </a:blip>
          <a:stretch>
            <a:fillRect/>
          </a:stretch>
        </p:blipFill>
        <p:spPr>
          <a:xfrm>
            <a:off x="7721100" y="3811800"/>
            <a:ext cx="1123625" cy="1012175"/>
          </a:xfrm>
          <a:prstGeom prst="rect">
            <a:avLst/>
          </a:prstGeom>
          <a:noFill/>
          <a:ln>
            <a:noFill/>
          </a:ln>
        </p:spPr>
      </p:pic>
      <p:sp>
        <p:nvSpPr>
          <p:cNvPr id="68" name="Google Shape;68;p14"/>
          <p:cNvSpPr txBox="1"/>
          <p:nvPr/>
        </p:nvSpPr>
        <p:spPr>
          <a:xfrm>
            <a:off x="359225" y="4730975"/>
            <a:ext cx="1488300" cy="321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rgbClr val="B7B7B7"/>
                </a:solidFill>
                <a:latin typeface="Verdana"/>
                <a:ea typeface="Verdana"/>
                <a:cs typeface="Verdana"/>
                <a:sym typeface="Verdana"/>
              </a:rPr>
              <a:t>2024-10-25 </a:t>
            </a:r>
            <a:endParaRPr sz="800">
              <a:solidFill>
                <a:srgbClr val="B7B7B7"/>
              </a:solidFill>
              <a:latin typeface="Verdana"/>
              <a:ea typeface="Verdana"/>
              <a:cs typeface="Verdana"/>
              <a:sym typeface="Verdana"/>
            </a:endParaRPr>
          </a:p>
        </p:txBody>
      </p:sp>
      <p:sp>
        <p:nvSpPr>
          <p:cNvPr id="69" name="Google Shape;69;p14"/>
          <p:cNvSpPr txBox="1"/>
          <p:nvPr/>
        </p:nvSpPr>
        <p:spPr>
          <a:xfrm>
            <a:off x="3072000" y="4745525"/>
            <a:ext cx="3000000" cy="3078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GB" sz="800">
                <a:solidFill>
                  <a:srgbClr val="B7B7B7"/>
                </a:solidFill>
                <a:latin typeface="Verdana"/>
                <a:ea typeface="Verdana"/>
                <a:cs typeface="Verdana"/>
                <a:sym typeface="Verdana"/>
              </a:rPr>
              <a:t>Where’s the Balance?</a:t>
            </a:r>
            <a:endParaRPr sz="800">
              <a:solidFill>
                <a:srgbClr val="B7B7B7"/>
              </a:solidFill>
              <a:latin typeface="Verdana"/>
              <a:ea typeface="Verdana"/>
              <a:cs typeface="Verdana"/>
              <a:sym typeface="Verdana"/>
            </a:endParaRPr>
          </a:p>
        </p:txBody>
      </p:sp>
      <p:sp>
        <p:nvSpPr>
          <p:cNvPr id="70" name="Google Shape;70;p14"/>
          <p:cNvSpPr txBox="1"/>
          <p:nvPr/>
        </p:nvSpPr>
        <p:spPr>
          <a:xfrm>
            <a:off x="7495025" y="4745525"/>
            <a:ext cx="1349700" cy="3078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lang="en-GB" sz="800">
                <a:solidFill>
                  <a:srgbClr val="B7B7B7"/>
                </a:solidFill>
                <a:latin typeface="Verdana"/>
                <a:ea typeface="Verdana"/>
                <a:cs typeface="Verdana"/>
                <a:sym typeface="Verdana"/>
              </a:rPr>
              <a:t>2</a:t>
            </a:r>
            <a:endParaRPr sz="800">
              <a:solidFill>
                <a:srgbClr val="B7B7B7"/>
              </a:solidFill>
              <a:latin typeface="Verdana"/>
              <a:ea typeface="Verdana"/>
              <a:cs typeface="Verdana"/>
              <a:sym typeface="Verdan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pic>
        <p:nvPicPr>
          <p:cNvPr id="75" name="Google Shape;75;p15"/>
          <p:cNvPicPr preferRelativeResize="0"/>
          <p:nvPr/>
        </p:nvPicPr>
        <p:blipFill>
          <a:blip r:embed="rId3">
            <a:alphaModFix/>
          </a:blip>
          <a:stretch>
            <a:fillRect/>
          </a:stretch>
        </p:blipFill>
        <p:spPr>
          <a:xfrm>
            <a:off x="2362127" y="226650"/>
            <a:ext cx="4419750" cy="3471001"/>
          </a:xfrm>
          <a:prstGeom prst="rect">
            <a:avLst/>
          </a:prstGeom>
          <a:noFill/>
          <a:ln>
            <a:noFill/>
          </a:ln>
        </p:spPr>
      </p:pic>
      <p:sp>
        <p:nvSpPr>
          <p:cNvPr id="76" name="Google Shape;76;p15"/>
          <p:cNvSpPr txBox="1"/>
          <p:nvPr/>
        </p:nvSpPr>
        <p:spPr>
          <a:xfrm>
            <a:off x="3240550" y="3811800"/>
            <a:ext cx="2643300" cy="476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GB" sz="2600">
                <a:solidFill>
                  <a:schemeClr val="dk1"/>
                </a:solidFill>
                <a:latin typeface="Verdana"/>
                <a:ea typeface="Verdana"/>
                <a:cs typeface="Verdana"/>
                <a:sym typeface="Verdana"/>
              </a:rPr>
              <a:t>Archivists</a:t>
            </a:r>
            <a:endParaRPr b="1" sz="2600">
              <a:solidFill>
                <a:schemeClr val="dk1"/>
              </a:solidFill>
              <a:latin typeface="Verdana"/>
              <a:ea typeface="Verdana"/>
              <a:cs typeface="Verdana"/>
              <a:sym typeface="Verdana"/>
            </a:endParaRPr>
          </a:p>
        </p:txBody>
      </p:sp>
      <p:sp>
        <p:nvSpPr>
          <p:cNvPr id="77" name="Google Shape;77;p15"/>
          <p:cNvSpPr txBox="1"/>
          <p:nvPr/>
        </p:nvSpPr>
        <p:spPr>
          <a:xfrm>
            <a:off x="978350" y="1144800"/>
            <a:ext cx="1595400" cy="476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GB" sz="2000">
                <a:solidFill>
                  <a:schemeClr val="dk1"/>
                </a:solidFill>
                <a:latin typeface="Verdana"/>
                <a:ea typeface="Verdana"/>
                <a:cs typeface="Verdana"/>
                <a:sym typeface="Verdana"/>
              </a:rPr>
              <a:t>History</a:t>
            </a:r>
            <a:endParaRPr sz="2000">
              <a:solidFill>
                <a:schemeClr val="dk1"/>
              </a:solidFill>
              <a:latin typeface="Verdana"/>
              <a:ea typeface="Verdana"/>
              <a:cs typeface="Verdana"/>
              <a:sym typeface="Verdana"/>
            </a:endParaRPr>
          </a:p>
        </p:txBody>
      </p:sp>
      <p:sp>
        <p:nvSpPr>
          <p:cNvPr id="78" name="Google Shape;78;p15"/>
          <p:cNvSpPr txBox="1"/>
          <p:nvPr/>
        </p:nvSpPr>
        <p:spPr>
          <a:xfrm>
            <a:off x="6531825" y="1144800"/>
            <a:ext cx="2062200" cy="476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GB" sz="2000">
                <a:solidFill>
                  <a:schemeClr val="dk1"/>
                </a:solidFill>
                <a:latin typeface="Verdana"/>
                <a:ea typeface="Verdana"/>
                <a:cs typeface="Verdana"/>
                <a:sym typeface="Verdana"/>
              </a:rPr>
              <a:t>Contemporary</a:t>
            </a:r>
            <a:endParaRPr sz="2000">
              <a:solidFill>
                <a:schemeClr val="dk1"/>
              </a:solidFill>
              <a:latin typeface="Verdana"/>
              <a:ea typeface="Verdana"/>
              <a:cs typeface="Verdana"/>
              <a:sym typeface="Verdana"/>
            </a:endParaRPr>
          </a:p>
        </p:txBody>
      </p:sp>
      <p:sp>
        <p:nvSpPr>
          <p:cNvPr id="79" name="Google Shape;79;p15"/>
          <p:cNvSpPr txBox="1"/>
          <p:nvPr/>
        </p:nvSpPr>
        <p:spPr>
          <a:xfrm>
            <a:off x="7011000" y="2024875"/>
            <a:ext cx="2133000" cy="476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2000">
                <a:solidFill>
                  <a:schemeClr val="dk1"/>
                </a:solidFill>
                <a:latin typeface="Verdana"/>
                <a:ea typeface="Verdana"/>
                <a:cs typeface="Verdana"/>
                <a:sym typeface="Verdana"/>
              </a:rPr>
              <a:t>Social Memory</a:t>
            </a:r>
            <a:endParaRPr sz="2000">
              <a:solidFill>
                <a:schemeClr val="dk1"/>
              </a:solidFill>
              <a:latin typeface="Verdana"/>
              <a:ea typeface="Verdana"/>
              <a:cs typeface="Verdana"/>
              <a:sym typeface="Verdana"/>
            </a:endParaRPr>
          </a:p>
        </p:txBody>
      </p:sp>
      <p:sp>
        <p:nvSpPr>
          <p:cNvPr id="80" name="Google Shape;80;p15"/>
          <p:cNvSpPr txBox="1"/>
          <p:nvPr/>
        </p:nvSpPr>
        <p:spPr>
          <a:xfrm>
            <a:off x="359225" y="1890625"/>
            <a:ext cx="1883700" cy="744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GB" sz="2000">
                <a:solidFill>
                  <a:schemeClr val="dk1"/>
                </a:solidFill>
                <a:latin typeface="Verdana"/>
                <a:ea typeface="Verdana"/>
                <a:cs typeface="Verdana"/>
                <a:sym typeface="Verdana"/>
              </a:rPr>
              <a:t>Government Records</a:t>
            </a:r>
            <a:endParaRPr sz="2000">
              <a:solidFill>
                <a:schemeClr val="dk1"/>
              </a:solidFill>
              <a:latin typeface="Verdana"/>
              <a:ea typeface="Verdana"/>
              <a:cs typeface="Verdana"/>
              <a:sym typeface="Verdana"/>
            </a:endParaRPr>
          </a:p>
        </p:txBody>
      </p:sp>
      <p:pic>
        <p:nvPicPr>
          <p:cNvPr id="81" name="Google Shape;81;p15"/>
          <p:cNvPicPr preferRelativeResize="0"/>
          <p:nvPr/>
        </p:nvPicPr>
        <p:blipFill>
          <a:blip r:embed="rId4">
            <a:alphaModFix/>
          </a:blip>
          <a:stretch>
            <a:fillRect/>
          </a:stretch>
        </p:blipFill>
        <p:spPr>
          <a:xfrm>
            <a:off x="7721100" y="3811800"/>
            <a:ext cx="1123625" cy="1012175"/>
          </a:xfrm>
          <a:prstGeom prst="rect">
            <a:avLst/>
          </a:prstGeom>
          <a:noFill/>
          <a:ln>
            <a:noFill/>
          </a:ln>
        </p:spPr>
      </p:pic>
      <p:sp>
        <p:nvSpPr>
          <p:cNvPr id="82" name="Google Shape;82;p15"/>
          <p:cNvSpPr txBox="1"/>
          <p:nvPr/>
        </p:nvSpPr>
        <p:spPr>
          <a:xfrm>
            <a:off x="359225" y="4730975"/>
            <a:ext cx="1488300" cy="321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rgbClr val="B7B7B7"/>
                </a:solidFill>
                <a:latin typeface="Verdana"/>
                <a:ea typeface="Verdana"/>
                <a:cs typeface="Verdana"/>
                <a:sym typeface="Verdana"/>
              </a:rPr>
              <a:t>2024</a:t>
            </a:r>
            <a:r>
              <a:rPr lang="en-GB" sz="800">
                <a:solidFill>
                  <a:srgbClr val="B7B7B7"/>
                </a:solidFill>
                <a:latin typeface="Verdana"/>
                <a:ea typeface="Verdana"/>
                <a:cs typeface="Verdana"/>
                <a:sym typeface="Verdana"/>
              </a:rPr>
              <a:t>-10-25 </a:t>
            </a:r>
            <a:endParaRPr sz="800">
              <a:solidFill>
                <a:srgbClr val="B7B7B7"/>
              </a:solidFill>
              <a:latin typeface="Verdana"/>
              <a:ea typeface="Verdana"/>
              <a:cs typeface="Verdana"/>
              <a:sym typeface="Verdana"/>
            </a:endParaRPr>
          </a:p>
        </p:txBody>
      </p:sp>
      <p:sp>
        <p:nvSpPr>
          <p:cNvPr id="83" name="Google Shape;83;p15"/>
          <p:cNvSpPr txBox="1"/>
          <p:nvPr/>
        </p:nvSpPr>
        <p:spPr>
          <a:xfrm>
            <a:off x="3072000" y="4745525"/>
            <a:ext cx="3000000" cy="3078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GB" sz="800">
                <a:solidFill>
                  <a:srgbClr val="B7B7B7"/>
                </a:solidFill>
                <a:latin typeface="Verdana"/>
                <a:ea typeface="Verdana"/>
                <a:cs typeface="Verdana"/>
                <a:sym typeface="Verdana"/>
              </a:rPr>
              <a:t>Where’s the Balance?</a:t>
            </a:r>
            <a:endParaRPr sz="800">
              <a:solidFill>
                <a:srgbClr val="B7B7B7"/>
              </a:solidFill>
              <a:latin typeface="Verdana"/>
              <a:ea typeface="Verdana"/>
              <a:cs typeface="Verdana"/>
              <a:sym typeface="Verdana"/>
            </a:endParaRPr>
          </a:p>
        </p:txBody>
      </p:sp>
      <p:sp>
        <p:nvSpPr>
          <p:cNvPr id="84" name="Google Shape;84;p15"/>
          <p:cNvSpPr txBox="1"/>
          <p:nvPr/>
        </p:nvSpPr>
        <p:spPr>
          <a:xfrm>
            <a:off x="7495025" y="4745525"/>
            <a:ext cx="1349700" cy="3078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lang="en-GB" sz="800">
                <a:solidFill>
                  <a:srgbClr val="B7B7B7"/>
                </a:solidFill>
                <a:latin typeface="Verdana"/>
                <a:ea typeface="Verdana"/>
                <a:cs typeface="Verdana"/>
                <a:sym typeface="Verdana"/>
              </a:rPr>
              <a:t>3</a:t>
            </a:r>
            <a:endParaRPr sz="800">
              <a:solidFill>
                <a:srgbClr val="B7B7B7"/>
              </a:solidFill>
              <a:latin typeface="Verdana"/>
              <a:ea typeface="Verdana"/>
              <a:cs typeface="Verdana"/>
              <a:sym typeface="Verdan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pic>
        <p:nvPicPr>
          <p:cNvPr id="89" name="Google Shape;89;p16"/>
          <p:cNvPicPr preferRelativeResize="0"/>
          <p:nvPr/>
        </p:nvPicPr>
        <p:blipFill>
          <a:blip r:embed="rId3">
            <a:alphaModFix/>
          </a:blip>
          <a:stretch>
            <a:fillRect/>
          </a:stretch>
        </p:blipFill>
        <p:spPr>
          <a:xfrm>
            <a:off x="7721100" y="3811800"/>
            <a:ext cx="1123625" cy="1012175"/>
          </a:xfrm>
          <a:prstGeom prst="rect">
            <a:avLst/>
          </a:prstGeom>
          <a:noFill/>
          <a:ln>
            <a:noFill/>
          </a:ln>
        </p:spPr>
      </p:pic>
      <p:sp>
        <p:nvSpPr>
          <p:cNvPr id="90" name="Google Shape;90;p16"/>
          <p:cNvSpPr txBox="1"/>
          <p:nvPr/>
        </p:nvSpPr>
        <p:spPr>
          <a:xfrm>
            <a:off x="359225" y="4730975"/>
            <a:ext cx="1488300" cy="321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rgbClr val="B7B7B7"/>
                </a:solidFill>
                <a:latin typeface="Verdana"/>
                <a:ea typeface="Verdana"/>
                <a:cs typeface="Verdana"/>
                <a:sym typeface="Verdana"/>
              </a:rPr>
              <a:t>2024-10-25 </a:t>
            </a:r>
            <a:endParaRPr sz="800">
              <a:solidFill>
                <a:srgbClr val="B7B7B7"/>
              </a:solidFill>
              <a:latin typeface="Verdana"/>
              <a:ea typeface="Verdana"/>
              <a:cs typeface="Verdana"/>
              <a:sym typeface="Verdana"/>
            </a:endParaRPr>
          </a:p>
        </p:txBody>
      </p:sp>
      <p:sp>
        <p:nvSpPr>
          <p:cNvPr id="91" name="Google Shape;91;p16"/>
          <p:cNvSpPr txBox="1"/>
          <p:nvPr/>
        </p:nvSpPr>
        <p:spPr>
          <a:xfrm>
            <a:off x="3072000" y="4737875"/>
            <a:ext cx="3000000" cy="3078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GB" sz="800">
                <a:solidFill>
                  <a:srgbClr val="B7B7B7"/>
                </a:solidFill>
                <a:latin typeface="Verdana"/>
                <a:ea typeface="Verdana"/>
                <a:cs typeface="Verdana"/>
                <a:sym typeface="Verdana"/>
              </a:rPr>
              <a:t>Where’s the Balance?</a:t>
            </a:r>
            <a:endParaRPr sz="800">
              <a:solidFill>
                <a:srgbClr val="B7B7B7"/>
              </a:solidFill>
              <a:latin typeface="Verdana"/>
              <a:ea typeface="Verdana"/>
              <a:cs typeface="Verdana"/>
              <a:sym typeface="Verdana"/>
            </a:endParaRPr>
          </a:p>
        </p:txBody>
      </p:sp>
      <p:sp>
        <p:nvSpPr>
          <p:cNvPr id="92" name="Google Shape;92;p16"/>
          <p:cNvSpPr txBox="1"/>
          <p:nvPr/>
        </p:nvSpPr>
        <p:spPr>
          <a:xfrm>
            <a:off x="7495025" y="4745525"/>
            <a:ext cx="1349700" cy="3078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lang="en-GB" sz="800">
                <a:solidFill>
                  <a:srgbClr val="B7B7B7"/>
                </a:solidFill>
                <a:latin typeface="Verdana"/>
                <a:ea typeface="Verdana"/>
                <a:cs typeface="Verdana"/>
                <a:sym typeface="Verdana"/>
              </a:rPr>
              <a:t>4</a:t>
            </a:r>
            <a:endParaRPr sz="800">
              <a:solidFill>
                <a:srgbClr val="B7B7B7"/>
              </a:solidFill>
              <a:latin typeface="Verdana"/>
              <a:ea typeface="Verdana"/>
              <a:cs typeface="Verdana"/>
              <a:sym typeface="Verdana"/>
            </a:endParaRPr>
          </a:p>
        </p:txBody>
      </p:sp>
      <p:pic>
        <p:nvPicPr>
          <p:cNvPr id="93" name="Google Shape;93;p16"/>
          <p:cNvPicPr preferRelativeResize="0"/>
          <p:nvPr/>
        </p:nvPicPr>
        <p:blipFill>
          <a:blip r:embed="rId4">
            <a:alphaModFix/>
          </a:blip>
          <a:stretch>
            <a:fillRect/>
          </a:stretch>
        </p:blipFill>
        <p:spPr>
          <a:xfrm>
            <a:off x="2761062" y="448200"/>
            <a:ext cx="3621875" cy="3561500"/>
          </a:xfrm>
          <a:prstGeom prst="rect">
            <a:avLst/>
          </a:prstGeom>
          <a:noFill/>
          <a:ln>
            <a:noFill/>
          </a:ln>
        </p:spPr>
      </p:pic>
      <p:sp>
        <p:nvSpPr>
          <p:cNvPr id="94" name="Google Shape;94;p16"/>
          <p:cNvSpPr txBox="1"/>
          <p:nvPr/>
        </p:nvSpPr>
        <p:spPr>
          <a:xfrm>
            <a:off x="1037900" y="2644950"/>
            <a:ext cx="1595400" cy="476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GB" sz="2500">
                <a:solidFill>
                  <a:schemeClr val="dk1"/>
                </a:solidFill>
                <a:latin typeface="Verdana"/>
                <a:ea typeface="Verdana"/>
                <a:cs typeface="Verdana"/>
                <a:sym typeface="Verdana"/>
              </a:rPr>
              <a:t>Access</a:t>
            </a:r>
            <a:endParaRPr b="1" sz="2500">
              <a:solidFill>
                <a:schemeClr val="dk1"/>
              </a:solidFill>
              <a:latin typeface="Verdana"/>
              <a:ea typeface="Verdana"/>
              <a:cs typeface="Verdana"/>
              <a:sym typeface="Verdana"/>
            </a:endParaRPr>
          </a:p>
        </p:txBody>
      </p:sp>
      <p:sp>
        <p:nvSpPr>
          <p:cNvPr id="95" name="Google Shape;95;p16"/>
          <p:cNvSpPr txBox="1"/>
          <p:nvPr/>
        </p:nvSpPr>
        <p:spPr>
          <a:xfrm>
            <a:off x="6750475" y="2644950"/>
            <a:ext cx="1595400" cy="476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GB" sz="2500">
                <a:solidFill>
                  <a:schemeClr val="dk1"/>
                </a:solidFill>
                <a:latin typeface="Verdana"/>
                <a:ea typeface="Verdana"/>
                <a:cs typeface="Verdana"/>
                <a:sym typeface="Verdana"/>
              </a:rPr>
              <a:t>Privacy</a:t>
            </a:r>
            <a:endParaRPr b="1" sz="2500">
              <a:solidFill>
                <a:schemeClr val="dk1"/>
              </a:solidFill>
              <a:latin typeface="Verdana"/>
              <a:ea typeface="Verdana"/>
              <a:cs typeface="Verdana"/>
              <a:sym typeface="Verdan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7"/>
          <p:cNvSpPr txBox="1"/>
          <p:nvPr>
            <p:ph type="title"/>
          </p:nvPr>
        </p:nvSpPr>
        <p:spPr>
          <a:xfrm>
            <a:off x="311700" y="373575"/>
            <a:ext cx="3214800" cy="5727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SzPts val="990"/>
              <a:buNone/>
            </a:pPr>
            <a:r>
              <a:rPr lang="en-GB" sz="2420">
                <a:latin typeface="Verdana"/>
                <a:ea typeface="Verdana"/>
                <a:cs typeface="Verdana"/>
                <a:sym typeface="Verdana"/>
              </a:rPr>
              <a:t>Methodology</a:t>
            </a:r>
            <a:endParaRPr sz="2420">
              <a:latin typeface="Verdana"/>
              <a:ea typeface="Verdana"/>
              <a:cs typeface="Verdana"/>
              <a:sym typeface="Verdana"/>
            </a:endParaRPr>
          </a:p>
        </p:txBody>
      </p:sp>
      <p:graphicFrame>
        <p:nvGraphicFramePr>
          <p:cNvPr id="101" name="Google Shape;101;p17"/>
          <p:cNvGraphicFramePr/>
          <p:nvPr/>
        </p:nvGraphicFramePr>
        <p:xfrm>
          <a:off x="1722500" y="946275"/>
          <a:ext cx="3000000" cy="3000000"/>
        </p:xfrm>
        <a:graphic>
          <a:graphicData uri="http://schemas.openxmlformats.org/drawingml/2006/table">
            <a:tbl>
              <a:tblPr bandRow="1">
                <a:noFill/>
                <a:tableStyleId>{37A1B1FE-7E5D-4F35-ABC0-55E898D7859A}</a:tableStyleId>
              </a:tblPr>
              <a:tblGrid>
                <a:gridCol w="1970675"/>
                <a:gridCol w="1971350"/>
                <a:gridCol w="1971350"/>
              </a:tblGrid>
              <a:tr h="331450">
                <a:tc>
                  <a:txBody>
                    <a:bodyPr/>
                    <a:lstStyle/>
                    <a:p>
                      <a:pPr indent="0" lvl="0" marL="0" rtl="0" algn="l">
                        <a:lnSpc>
                          <a:spcPct val="200000"/>
                        </a:lnSpc>
                        <a:spcBef>
                          <a:spcPts val="0"/>
                        </a:spcBef>
                        <a:spcAft>
                          <a:spcPts val="0"/>
                        </a:spcAft>
                        <a:buNone/>
                      </a:pPr>
                      <a:r>
                        <a:rPr b="1" lang="en-GB" sz="1200">
                          <a:latin typeface="Verdana"/>
                          <a:ea typeface="Verdana"/>
                          <a:cs typeface="Verdana"/>
                          <a:sym typeface="Verdana"/>
                        </a:rPr>
                        <a:t>Criterion</a:t>
                      </a:r>
                      <a:endParaRPr b="1" sz="1200">
                        <a:latin typeface="Verdana"/>
                        <a:ea typeface="Verdana"/>
                        <a:cs typeface="Verdana"/>
                        <a:sym typeface="Verdana"/>
                      </a:endParaRPr>
                    </a:p>
                  </a:txBody>
                  <a:tcPr marT="0" marB="0" marR="68575" marL="68575"/>
                </a:tc>
                <a:tc>
                  <a:txBody>
                    <a:bodyPr/>
                    <a:lstStyle/>
                    <a:p>
                      <a:pPr indent="0" lvl="0" marL="0" rtl="0" algn="l">
                        <a:lnSpc>
                          <a:spcPct val="200000"/>
                        </a:lnSpc>
                        <a:spcBef>
                          <a:spcPts val="0"/>
                        </a:spcBef>
                        <a:spcAft>
                          <a:spcPts val="0"/>
                        </a:spcAft>
                        <a:buNone/>
                      </a:pPr>
                      <a:r>
                        <a:rPr b="1" lang="en-GB" sz="1200">
                          <a:latin typeface="Verdana"/>
                          <a:ea typeface="Verdana"/>
                          <a:cs typeface="Verdana"/>
                          <a:sym typeface="Verdana"/>
                        </a:rPr>
                        <a:t>Initial Requirements</a:t>
                      </a:r>
                      <a:endParaRPr b="1" sz="1200">
                        <a:latin typeface="Verdana"/>
                        <a:ea typeface="Verdana"/>
                        <a:cs typeface="Verdana"/>
                        <a:sym typeface="Verdana"/>
                      </a:endParaRPr>
                    </a:p>
                  </a:txBody>
                  <a:tcPr marT="0" marB="0" marR="68575" marL="68575"/>
                </a:tc>
                <a:tc>
                  <a:txBody>
                    <a:bodyPr/>
                    <a:lstStyle/>
                    <a:p>
                      <a:pPr indent="0" lvl="0" marL="0" rtl="0" algn="l">
                        <a:lnSpc>
                          <a:spcPct val="200000"/>
                        </a:lnSpc>
                        <a:spcBef>
                          <a:spcPts val="0"/>
                        </a:spcBef>
                        <a:spcAft>
                          <a:spcPts val="0"/>
                        </a:spcAft>
                        <a:buNone/>
                      </a:pPr>
                      <a:r>
                        <a:rPr b="1" lang="en-GB" sz="1200">
                          <a:latin typeface="Verdana"/>
                          <a:ea typeface="Verdana"/>
                          <a:cs typeface="Verdana"/>
                          <a:sym typeface="Verdana"/>
                        </a:rPr>
                        <a:t>Expanded?</a:t>
                      </a:r>
                      <a:endParaRPr b="1" sz="1200">
                        <a:latin typeface="Verdana"/>
                        <a:ea typeface="Verdana"/>
                        <a:cs typeface="Verdana"/>
                        <a:sym typeface="Verdana"/>
                      </a:endParaRPr>
                    </a:p>
                  </a:txBody>
                  <a:tcPr marT="0" marB="0" marR="68575" marL="68575"/>
                </a:tc>
              </a:tr>
              <a:tr h="994375">
                <a:tc>
                  <a:txBody>
                    <a:bodyPr/>
                    <a:lstStyle/>
                    <a:p>
                      <a:pPr indent="0" lvl="0" marL="0" rtl="0" algn="l">
                        <a:lnSpc>
                          <a:spcPct val="200000"/>
                        </a:lnSpc>
                        <a:spcBef>
                          <a:spcPts val="0"/>
                        </a:spcBef>
                        <a:spcAft>
                          <a:spcPts val="0"/>
                        </a:spcAft>
                        <a:buNone/>
                      </a:pPr>
                      <a:r>
                        <a:rPr lang="en-GB" sz="1200">
                          <a:latin typeface="Verdana"/>
                          <a:ea typeface="Verdana"/>
                          <a:cs typeface="Verdana"/>
                          <a:sym typeface="Verdana"/>
                        </a:rPr>
                        <a:t>Date</a:t>
                      </a:r>
                      <a:endParaRPr sz="1200">
                        <a:latin typeface="Verdana"/>
                        <a:ea typeface="Verdana"/>
                        <a:cs typeface="Verdana"/>
                        <a:sym typeface="Verdana"/>
                      </a:endParaRPr>
                    </a:p>
                  </a:txBody>
                  <a:tcPr marT="0" marB="0" marR="68575" marL="68575"/>
                </a:tc>
                <a:tc>
                  <a:txBody>
                    <a:bodyPr/>
                    <a:lstStyle/>
                    <a:p>
                      <a:pPr indent="0" lvl="0" marL="0" rtl="0" algn="l">
                        <a:lnSpc>
                          <a:spcPct val="200000"/>
                        </a:lnSpc>
                        <a:spcBef>
                          <a:spcPts val="0"/>
                        </a:spcBef>
                        <a:spcAft>
                          <a:spcPts val="0"/>
                        </a:spcAft>
                        <a:buNone/>
                      </a:pPr>
                      <a:r>
                        <a:rPr lang="en-GB" sz="1200">
                          <a:latin typeface="Verdana"/>
                          <a:ea typeface="Verdana"/>
                          <a:cs typeface="Verdana"/>
                          <a:sym typeface="Verdana"/>
                        </a:rPr>
                        <a:t>2017 and subsequent; initially chosen due to the breakthroughs in AI </a:t>
                      </a:r>
                      <a:endParaRPr sz="1200">
                        <a:latin typeface="Verdana"/>
                        <a:ea typeface="Verdana"/>
                        <a:cs typeface="Verdana"/>
                        <a:sym typeface="Verdana"/>
                      </a:endParaRPr>
                    </a:p>
                  </a:txBody>
                  <a:tcPr marT="0" marB="0" marR="68575" marL="68575"/>
                </a:tc>
                <a:tc>
                  <a:txBody>
                    <a:bodyPr/>
                    <a:lstStyle/>
                    <a:p>
                      <a:pPr indent="0" lvl="0" marL="0" rtl="0" algn="l">
                        <a:lnSpc>
                          <a:spcPct val="200000"/>
                        </a:lnSpc>
                        <a:spcBef>
                          <a:spcPts val="0"/>
                        </a:spcBef>
                        <a:spcAft>
                          <a:spcPts val="0"/>
                        </a:spcAft>
                        <a:buNone/>
                      </a:pPr>
                      <a:r>
                        <a:rPr lang="en-GB" sz="1200">
                          <a:latin typeface="Verdana"/>
                          <a:ea typeface="Verdana"/>
                          <a:cs typeface="Verdana"/>
                          <a:sym typeface="Verdana"/>
                        </a:rPr>
                        <a:t>Yes – critical earlier publications included</a:t>
                      </a:r>
                      <a:endParaRPr sz="1200">
                        <a:latin typeface="Verdana"/>
                        <a:ea typeface="Verdana"/>
                        <a:cs typeface="Verdana"/>
                        <a:sym typeface="Verdana"/>
                      </a:endParaRPr>
                    </a:p>
                  </a:txBody>
                  <a:tcPr marT="0" marB="0" marR="68575" marL="68575"/>
                </a:tc>
              </a:tr>
              <a:tr h="1297375">
                <a:tc>
                  <a:txBody>
                    <a:bodyPr/>
                    <a:lstStyle/>
                    <a:p>
                      <a:pPr indent="0" lvl="0" marL="0" rtl="0" algn="l">
                        <a:lnSpc>
                          <a:spcPct val="200000"/>
                        </a:lnSpc>
                        <a:spcBef>
                          <a:spcPts val="0"/>
                        </a:spcBef>
                        <a:spcAft>
                          <a:spcPts val="0"/>
                        </a:spcAft>
                        <a:buNone/>
                      </a:pPr>
                      <a:r>
                        <a:rPr lang="en-GB" sz="1200">
                          <a:latin typeface="Verdana"/>
                          <a:ea typeface="Verdana"/>
                          <a:cs typeface="Verdana"/>
                          <a:sym typeface="Verdana"/>
                        </a:rPr>
                        <a:t>Type of publication and peer review</a:t>
                      </a:r>
                      <a:endParaRPr sz="1200">
                        <a:latin typeface="Verdana"/>
                        <a:ea typeface="Verdana"/>
                        <a:cs typeface="Verdana"/>
                        <a:sym typeface="Verdana"/>
                      </a:endParaRPr>
                    </a:p>
                  </a:txBody>
                  <a:tcPr marT="0" marB="0" marR="68575" marL="68575"/>
                </a:tc>
                <a:tc>
                  <a:txBody>
                    <a:bodyPr/>
                    <a:lstStyle/>
                    <a:p>
                      <a:pPr indent="0" lvl="0" marL="0" rtl="0" algn="l">
                        <a:lnSpc>
                          <a:spcPct val="200000"/>
                        </a:lnSpc>
                        <a:spcBef>
                          <a:spcPts val="0"/>
                        </a:spcBef>
                        <a:spcAft>
                          <a:spcPts val="0"/>
                        </a:spcAft>
                        <a:buNone/>
                      </a:pPr>
                      <a:r>
                        <a:rPr lang="en-GB" sz="1200">
                          <a:latin typeface="Verdana"/>
                          <a:ea typeface="Verdana"/>
                          <a:cs typeface="Verdana"/>
                          <a:sym typeface="Verdana"/>
                        </a:rPr>
                        <a:t>Peer-reviewed journal articles and conference proceedings</a:t>
                      </a:r>
                      <a:endParaRPr sz="1200">
                        <a:latin typeface="Verdana"/>
                        <a:ea typeface="Verdana"/>
                        <a:cs typeface="Verdana"/>
                        <a:sym typeface="Verdana"/>
                      </a:endParaRPr>
                    </a:p>
                  </a:txBody>
                  <a:tcPr marT="0" marB="0" marR="68575" marL="68575"/>
                </a:tc>
                <a:tc>
                  <a:txBody>
                    <a:bodyPr/>
                    <a:lstStyle/>
                    <a:p>
                      <a:pPr indent="0" lvl="0" marL="0" rtl="0" algn="l">
                        <a:lnSpc>
                          <a:spcPct val="200000"/>
                        </a:lnSpc>
                        <a:spcBef>
                          <a:spcPts val="0"/>
                        </a:spcBef>
                        <a:spcAft>
                          <a:spcPts val="0"/>
                        </a:spcAft>
                        <a:buNone/>
                      </a:pPr>
                      <a:r>
                        <a:rPr lang="en-GB" sz="1200">
                          <a:latin typeface="Verdana"/>
                          <a:ea typeface="Verdana"/>
                          <a:cs typeface="Verdana"/>
                          <a:sym typeface="Verdana"/>
                        </a:rPr>
                        <a:t>Yes – relevant grey literature included, including white papers and reports</a:t>
                      </a:r>
                      <a:endParaRPr sz="1200">
                        <a:latin typeface="Verdana"/>
                        <a:ea typeface="Verdana"/>
                        <a:cs typeface="Verdana"/>
                        <a:sym typeface="Verdana"/>
                      </a:endParaRPr>
                    </a:p>
                  </a:txBody>
                  <a:tcPr marT="0" marB="0" marR="68575" marL="68575"/>
                </a:tc>
              </a:tr>
              <a:tr h="331450">
                <a:tc>
                  <a:txBody>
                    <a:bodyPr/>
                    <a:lstStyle/>
                    <a:p>
                      <a:pPr indent="0" lvl="0" marL="0" rtl="0" algn="l">
                        <a:lnSpc>
                          <a:spcPct val="200000"/>
                        </a:lnSpc>
                        <a:spcBef>
                          <a:spcPts val="0"/>
                        </a:spcBef>
                        <a:spcAft>
                          <a:spcPts val="0"/>
                        </a:spcAft>
                        <a:buNone/>
                      </a:pPr>
                      <a:r>
                        <a:rPr lang="en-GB" sz="1200">
                          <a:latin typeface="Verdana"/>
                          <a:ea typeface="Verdana"/>
                          <a:cs typeface="Verdana"/>
                          <a:sym typeface="Verdana"/>
                        </a:rPr>
                        <a:t>Research setting</a:t>
                      </a:r>
                      <a:endParaRPr sz="1200">
                        <a:latin typeface="Verdana"/>
                        <a:ea typeface="Verdana"/>
                        <a:cs typeface="Verdana"/>
                        <a:sym typeface="Verdana"/>
                      </a:endParaRPr>
                    </a:p>
                  </a:txBody>
                  <a:tcPr marT="0" marB="0" marR="68575" marL="68575"/>
                </a:tc>
                <a:tc>
                  <a:txBody>
                    <a:bodyPr/>
                    <a:lstStyle/>
                    <a:p>
                      <a:pPr indent="0" lvl="0" marL="0" rtl="0" algn="l">
                        <a:lnSpc>
                          <a:spcPct val="200000"/>
                        </a:lnSpc>
                        <a:spcBef>
                          <a:spcPts val="0"/>
                        </a:spcBef>
                        <a:spcAft>
                          <a:spcPts val="0"/>
                        </a:spcAft>
                        <a:buNone/>
                      </a:pPr>
                      <a:r>
                        <a:rPr lang="en-GB" sz="1200">
                          <a:latin typeface="Verdana"/>
                          <a:ea typeface="Verdana"/>
                          <a:cs typeface="Verdana"/>
                          <a:sym typeface="Verdana"/>
                        </a:rPr>
                        <a:t>Inclusive</a:t>
                      </a:r>
                      <a:endParaRPr sz="1200">
                        <a:latin typeface="Verdana"/>
                        <a:ea typeface="Verdana"/>
                        <a:cs typeface="Verdana"/>
                        <a:sym typeface="Verdana"/>
                      </a:endParaRPr>
                    </a:p>
                  </a:txBody>
                  <a:tcPr marT="0" marB="0" marR="68575" marL="68575"/>
                </a:tc>
                <a:tc>
                  <a:txBody>
                    <a:bodyPr/>
                    <a:lstStyle/>
                    <a:p>
                      <a:pPr indent="0" lvl="0" marL="0" rtl="0" algn="l">
                        <a:lnSpc>
                          <a:spcPct val="200000"/>
                        </a:lnSpc>
                        <a:spcBef>
                          <a:spcPts val="0"/>
                        </a:spcBef>
                        <a:spcAft>
                          <a:spcPts val="0"/>
                        </a:spcAft>
                        <a:buNone/>
                      </a:pPr>
                      <a:r>
                        <a:rPr lang="en-GB" sz="1200">
                          <a:latin typeface="Verdana"/>
                          <a:ea typeface="Verdana"/>
                          <a:cs typeface="Verdana"/>
                          <a:sym typeface="Verdana"/>
                        </a:rPr>
                        <a:t>No</a:t>
                      </a:r>
                      <a:endParaRPr sz="1200">
                        <a:latin typeface="Verdana"/>
                        <a:ea typeface="Verdana"/>
                        <a:cs typeface="Verdana"/>
                        <a:sym typeface="Verdana"/>
                      </a:endParaRPr>
                    </a:p>
                  </a:txBody>
                  <a:tcPr marT="0" marB="0" marR="68575" marL="68575"/>
                </a:tc>
              </a:tr>
              <a:tr h="331450">
                <a:tc>
                  <a:txBody>
                    <a:bodyPr/>
                    <a:lstStyle/>
                    <a:p>
                      <a:pPr indent="0" lvl="0" marL="0" rtl="0" algn="l">
                        <a:lnSpc>
                          <a:spcPct val="200000"/>
                        </a:lnSpc>
                        <a:spcBef>
                          <a:spcPts val="0"/>
                        </a:spcBef>
                        <a:spcAft>
                          <a:spcPts val="0"/>
                        </a:spcAft>
                        <a:buNone/>
                      </a:pPr>
                      <a:r>
                        <a:rPr lang="en-GB" sz="1200">
                          <a:latin typeface="Verdana"/>
                          <a:ea typeface="Verdana"/>
                          <a:cs typeface="Verdana"/>
                          <a:sym typeface="Verdana"/>
                        </a:rPr>
                        <a:t>Research design</a:t>
                      </a:r>
                      <a:endParaRPr sz="1200">
                        <a:latin typeface="Verdana"/>
                        <a:ea typeface="Verdana"/>
                        <a:cs typeface="Verdana"/>
                        <a:sym typeface="Verdana"/>
                      </a:endParaRPr>
                    </a:p>
                  </a:txBody>
                  <a:tcPr marT="0" marB="0" marR="68575" marL="68575"/>
                </a:tc>
                <a:tc>
                  <a:txBody>
                    <a:bodyPr/>
                    <a:lstStyle/>
                    <a:p>
                      <a:pPr indent="0" lvl="0" marL="0" rtl="0" algn="l">
                        <a:lnSpc>
                          <a:spcPct val="200000"/>
                        </a:lnSpc>
                        <a:spcBef>
                          <a:spcPts val="0"/>
                        </a:spcBef>
                        <a:spcAft>
                          <a:spcPts val="0"/>
                        </a:spcAft>
                        <a:buNone/>
                      </a:pPr>
                      <a:r>
                        <a:rPr lang="en-GB" sz="1200">
                          <a:latin typeface="Verdana"/>
                          <a:ea typeface="Verdana"/>
                          <a:cs typeface="Verdana"/>
                          <a:sym typeface="Verdana"/>
                        </a:rPr>
                        <a:t>Inclusive</a:t>
                      </a:r>
                      <a:endParaRPr sz="1200">
                        <a:latin typeface="Verdana"/>
                        <a:ea typeface="Verdana"/>
                        <a:cs typeface="Verdana"/>
                        <a:sym typeface="Verdana"/>
                      </a:endParaRPr>
                    </a:p>
                  </a:txBody>
                  <a:tcPr marT="0" marB="0" marR="68575" marL="68575"/>
                </a:tc>
                <a:tc>
                  <a:txBody>
                    <a:bodyPr/>
                    <a:lstStyle/>
                    <a:p>
                      <a:pPr indent="0" lvl="0" marL="0" rtl="0" algn="l">
                        <a:lnSpc>
                          <a:spcPct val="200000"/>
                        </a:lnSpc>
                        <a:spcBef>
                          <a:spcPts val="0"/>
                        </a:spcBef>
                        <a:spcAft>
                          <a:spcPts val="0"/>
                        </a:spcAft>
                        <a:buNone/>
                      </a:pPr>
                      <a:r>
                        <a:rPr lang="en-GB" sz="1200">
                          <a:latin typeface="Verdana"/>
                          <a:ea typeface="Verdana"/>
                          <a:cs typeface="Verdana"/>
                          <a:sym typeface="Verdana"/>
                        </a:rPr>
                        <a:t>No</a:t>
                      </a:r>
                      <a:endParaRPr sz="1200">
                        <a:latin typeface="Verdana"/>
                        <a:ea typeface="Verdana"/>
                        <a:cs typeface="Verdana"/>
                        <a:sym typeface="Verdana"/>
                      </a:endParaRPr>
                    </a:p>
                  </a:txBody>
                  <a:tcPr marT="0" marB="0" marR="68575" marL="68575"/>
                </a:tc>
              </a:tr>
            </a:tbl>
          </a:graphicData>
        </a:graphic>
      </p:graphicFrame>
      <p:pic>
        <p:nvPicPr>
          <p:cNvPr id="102" name="Google Shape;102;p17"/>
          <p:cNvPicPr preferRelativeResize="0"/>
          <p:nvPr/>
        </p:nvPicPr>
        <p:blipFill>
          <a:blip r:embed="rId3">
            <a:alphaModFix/>
          </a:blip>
          <a:stretch>
            <a:fillRect/>
          </a:stretch>
        </p:blipFill>
        <p:spPr>
          <a:xfrm>
            <a:off x="7721100" y="3811800"/>
            <a:ext cx="1123625" cy="1012175"/>
          </a:xfrm>
          <a:prstGeom prst="rect">
            <a:avLst/>
          </a:prstGeom>
          <a:noFill/>
          <a:ln>
            <a:noFill/>
          </a:ln>
        </p:spPr>
      </p:pic>
      <p:sp>
        <p:nvSpPr>
          <p:cNvPr id="103" name="Google Shape;103;p17"/>
          <p:cNvSpPr txBox="1"/>
          <p:nvPr/>
        </p:nvSpPr>
        <p:spPr>
          <a:xfrm>
            <a:off x="359225" y="4730975"/>
            <a:ext cx="1488300" cy="321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rgbClr val="B7B7B7"/>
                </a:solidFill>
                <a:latin typeface="Verdana"/>
                <a:ea typeface="Verdana"/>
                <a:cs typeface="Verdana"/>
                <a:sym typeface="Verdana"/>
              </a:rPr>
              <a:t>2024-10-25 </a:t>
            </a:r>
            <a:endParaRPr sz="800">
              <a:solidFill>
                <a:srgbClr val="B7B7B7"/>
              </a:solidFill>
              <a:latin typeface="Verdana"/>
              <a:ea typeface="Verdana"/>
              <a:cs typeface="Verdana"/>
              <a:sym typeface="Verdana"/>
            </a:endParaRPr>
          </a:p>
        </p:txBody>
      </p:sp>
      <p:sp>
        <p:nvSpPr>
          <p:cNvPr id="104" name="Google Shape;104;p17"/>
          <p:cNvSpPr txBox="1"/>
          <p:nvPr/>
        </p:nvSpPr>
        <p:spPr>
          <a:xfrm>
            <a:off x="3072000" y="4737875"/>
            <a:ext cx="3000000" cy="3078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GB" sz="800">
                <a:solidFill>
                  <a:srgbClr val="B7B7B7"/>
                </a:solidFill>
                <a:latin typeface="Verdana"/>
                <a:ea typeface="Verdana"/>
                <a:cs typeface="Verdana"/>
                <a:sym typeface="Verdana"/>
              </a:rPr>
              <a:t>Where’s the Balance?</a:t>
            </a:r>
            <a:endParaRPr sz="800">
              <a:solidFill>
                <a:srgbClr val="B7B7B7"/>
              </a:solidFill>
              <a:latin typeface="Verdana"/>
              <a:ea typeface="Verdana"/>
              <a:cs typeface="Verdana"/>
              <a:sym typeface="Verdana"/>
            </a:endParaRPr>
          </a:p>
        </p:txBody>
      </p:sp>
      <p:sp>
        <p:nvSpPr>
          <p:cNvPr id="105" name="Google Shape;105;p17"/>
          <p:cNvSpPr txBox="1"/>
          <p:nvPr/>
        </p:nvSpPr>
        <p:spPr>
          <a:xfrm>
            <a:off x="7495025" y="4745525"/>
            <a:ext cx="1349700" cy="3078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lang="en-GB" sz="800">
                <a:solidFill>
                  <a:srgbClr val="B7B7B7"/>
                </a:solidFill>
                <a:latin typeface="Verdana"/>
                <a:ea typeface="Verdana"/>
                <a:cs typeface="Verdana"/>
                <a:sym typeface="Verdana"/>
              </a:rPr>
              <a:t>5</a:t>
            </a:r>
            <a:endParaRPr sz="800">
              <a:solidFill>
                <a:srgbClr val="B7B7B7"/>
              </a:solidFill>
              <a:latin typeface="Verdana"/>
              <a:ea typeface="Verdana"/>
              <a:cs typeface="Verdana"/>
              <a:sym typeface="Verdan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grpSp>
        <p:nvGrpSpPr>
          <p:cNvPr id="110" name="Google Shape;110;p18"/>
          <p:cNvGrpSpPr/>
          <p:nvPr/>
        </p:nvGrpSpPr>
        <p:grpSpPr>
          <a:xfrm>
            <a:off x="807250" y="563775"/>
            <a:ext cx="7886475" cy="3817725"/>
            <a:chOff x="807250" y="563775"/>
            <a:chExt cx="7886475" cy="3817725"/>
          </a:xfrm>
        </p:grpSpPr>
        <p:grpSp>
          <p:nvGrpSpPr>
            <p:cNvPr id="111" name="Google Shape;111;p18"/>
            <p:cNvGrpSpPr/>
            <p:nvPr/>
          </p:nvGrpSpPr>
          <p:grpSpPr>
            <a:xfrm>
              <a:off x="807250" y="563775"/>
              <a:ext cx="7886475" cy="3817725"/>
              <a:chOff x="866775" y="706650"/>
              <a:chExt cx="7886475" cy="3817725"/>
            </a:xfrm>
          </p:grpSpPr>
          <p:pic>
            <p:nvPicPr>
              <p:cNvPr id="112" name="Google Shape;112;p18"/>
              <p:cNvPicPr preferRelativeResize="0"/>
              <p:nvPr/>
            </p:nvPicPr>
            <p:blipFill rotWithShape="1">
              <a:blip r:embed="rId3">
                <a:alphaModFix/>
              </a:blip>
              <a:srcRect b="0" l="0" r="764" t="-2490"/>
              <a:stretch/>
            </p:blipFill>
            <p:spPr>
              <a:xfrm>
                <a:off x="866775" y="873350"/>
                <a:ext cx="7505374" cy="3651025"/>
              </a:xfrm>
              <a:prstGeom prst="rect">
                <a:avLst/>
              </a:prstGeom>
              <a:noFill/>
              <a:ln>
                <a:noFill/>
              </a:ln>
            </p:spPr>
          </p:pic>
          <p:sp>
            <p:nvSpPr>
              <p:cNvPr id="113" name="Google Shape;113;p18"/>
              <p:cNvSpPr/>
              <p:nvPr/>
            </p:nvSpPr>
            <p:spPr>
              <a:xfrm>
                <a:off x="7633950" y="706650"/>
                <a:ext cx="1119300" cy="7740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chemeClr val="lt1"/>
                  </a:solidFill>
                  <a:highlight>
                    <a:schemeClr val="lt1"/>
                  </a:highlight>
                </a:endParaRPr>
              </a:p>
            </p:txBody>
          </p:sp>
        </p:grpSp>
        <p:sp>
          <p:nvSpPr>
            <p:cNvPr id="114" name="Google Shape;114;p18"/>
            <p:cNvSpPr txBox="1"/>
            <p:nvPr/>
          </p:nvSpPr>
          <p:spPr>
            <a:xfrm>
              <a:off x="4738700" y="2714625"/>
              <a:ext cx="3000000" cy="492600"/>
            </a:xfrm>
            <a:prstGeom prst="rect">
              <a:avLst/>
            </a:prstGeom>
            <a:noFill/>
            <a:ln>
              <a:noFill/>
            </a:ln>
          </p:spPr>
          <p:txBody>
            <a:bodyPr anchorCtr="0" anchor="t" bIns="91425" lIns="91425" spcFirstLastPara="1" rIns="91425" wrap="square" tIns="91425">
              <a:spAutoFit/>
            </a:bodyPr>
            <a:lstStyle/>
            <a:p>
              <a:pPr indent="-292100" lvl="0" marL="457200" rtl="0" algn="l">
                <a:spcBef>
                  <a:spcPts val="0"/>
                </a:spcBef>
                <a:spcAft>
                  <a:spcPts val="0"/>
                </a:spcAft>
                <a:buSzPts val="1000"/>
                <a:buChar char="●"/>
              </a:pPr>
              <a:r>
                <a:rPr lang="en-GB" sz="1000"/>
                <a:t>Strategy to protect privacy?</a:t>
              </a:r>
              <a:endParaRPr sz="1000"/>
            </a:p>
            <a:p>
              <a:pPr indent="-292100" lvl="0" marL="457200" rtl="0" algn="l">
                <a:spcBef>
                  <a:spcPts val="0"/>
                </a:spcBef>
                <a:spcAft>
                  <a:spcPts val="0"/>
                </a:spcAft>
                <a:buSzPts val="1000"/>
                <a:buChar char="●"/>
              </a:pPr>
              <a:r>
                <a:rPr lang="en-GB" sz="1000"/>
                <a:t>Strategy to adopt / support AI?</a:t>
              </a:r>
              <a:endParaRPr sz="1000"/>
            </a:p>
          </p:txBody>
        </p:sp>
      </p:grpSp>
      <p:pic>
        <p:nvPicPr>
          <p:cNvPr id="115" name="Google Shape;115;p18"/>
          <p:cNvPicPr preferRelativeResize="0"/>
          <p:nvPr/>
        </p:nvPicPr>
        <p:blipFill>
          <a:blip r:embed="rId4">
            <a:alphaModFix/>
          </a:blip>
          <a:stretch>
            <a:fillRect/>
          </a:stretch>
        </p:blipFill>
        <p:spPr>
          <a:xfrm>
            <a:off x="7721100" y="3811800"/>
            <a:ext cx="1123625" cy="1012175"/>
          </a:xfrm>
          <a:prstGeom prst="rect">
            <a:avLst/>
          </a:prstGeom>
          <a:noFill/>
          <a:ln>
            <a:noFill/>
          </a:ln>
        </p:spPr>
      </p:pic>
      <p:sp>
        <p:nvSpPr>
          <p:cNvPr id="116" name="Google Shape;116;p18"/>
          <p:cNvSpPr txBox="1"/>
          <p:nvPr/>
        </p:nvSpPr>
        <p:spPr>
          <a:xfrm>
            <a:off x="359225" y="4730975"/>
            <a:ext cx="1488300" cy="321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rgbClr val="B7B7B7"/>
                </a:solidFill>
                <a:latin typeface="Verdana"/>
                <a:ea typeface="Verdana"/>
                <a:cs typeface="Verdana"/>
                <a:sym typeface="Verdana"/>
              </a:rPr>
              <a:t>2024-10-25 </a:t>
            </a:r>
            <a:endParaRPr sz="800">
              <a:solidFill>
                <a:srgbClr val="B7B7B7"/>
              </a:solidFill>
              <a:latin typeface="Verdana"/>
              <a:ea typeface="Verdana"/>
              <a:cs typeface="Verdana"/>
              <a:sym typeface="Verdana"/>
            </a:endParaRPr>
          </a:p>
        </p:txBody>
      </p:sp>
      <p:sp>
        <p:nvSpPr>
          <p:cNvPr id="117" name="Google Shape;117;p18"/>
          <p:cNvSpPr txBox="1"/>
          <p:nvPr/>
        </p:nvSpPr>
        <p:spPr>
          <a:xfrm>
            <a:off x="3072000" y="4737875"/>
            <a:ext cx="3000000" cy="3078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GB" sz="800">
                <a:solidFill>
                  <a:srgbClr val="B7B7B7"/>
                </a:solidFill>
                <a:latin typeface="Verdana"/>
                <a:ea typeface="Verdana"/>
                <a:cs typeface="Verdana"/>
                <a:sym typeface="Verdana"/>
              </a:rPr>
              <a:t>Where’s the Balance?</a:t>
            </a:r>
            <a:endParaRPr sz="800">
              <a:solidFill>
                <a:srgbClr val="B7B7B7"/>
              </a:solidFill>
              <a:latin typeface="Verdana"/>
              <a:ea typeface="Verdana"/>
              <a:cs typeface="Verdana"/>
              <a:sym typeface="Verdana"/>
            </a:endParaRPr>
          </a:p>
        </p:txBody>
      </p:sp>
      <p:sp>
        <p:nvSpPr>
          <p:cNvPr id="118" name="Google Shape;118;p18"/>
          <p:cNvSpPr txBox="1"/>
          <p:nvPr/>
        </p:nvSpPr>
        <p:spPr>
          <a:xfrm>
            <a:off x="7495025" y="4745525"/>
            <a:ext cx="1349700" cy="3078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lang="en-GB" sz="800">
                <a:solidFill>
                  <a:srgbClr val="B7B7B7"/>
                </a:solidFill>
                <a:latin typeface="Verdana"/>
                <a:ea typeface="Verdana"/>
                <a:cs typeface="Verdana"/>
                <a:sym typeface="Verdana"/>
              </a:rPr>
              <a:t>6</a:t>
            </a:r>
            <a:endParaRPr sz="800">
              <a:solidFill>
                <a:srgbClr val="B7B7B7"/>
              </a:solidFill>
              <a:latin typeface="Verdana"/>
              <a:ea typeface="Verdana"/>
              <a:cs typeface="Verdana"/>
              <a:sym typeface="Verdana"/>
            </a:endParaRPr>
          </a:p>
        </p:txBody>
      </p:sp>
      <p:sp>
        <p:nvSpPr>
          <p:cNvPr id="119" name="Google Shape;119;p18"/>
          <p:cNvSpPr txBox="1"/>
          <p:nvPr>
            <p:ph type="title"/>
          </p:nvPr>
        </p:nvSpPr>
        <p:spPr>
          <a:xfrm>
            <a:off x="311700" y="373575"/>
            <a:ext cx="3214800" cy="5727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SzPts val="990"/>
              <a:buNone/>
            </a:pPr>
            <a:r>
              <a:rPr lang="en-GB" sz="2420">
                <a:latin typeface="Verdana"/>
                <a:ea typeface="Verdana"/>
                <a:cs typeface="Verdana"/>
                <a:sym typeface="Verdana"/>
              </a:rPr>
              <a:t>Access Hindered</a:t>
            </a:r>
            <a:endParaRPr sz="2420">
              <a:latin typeface="Verdana"/>
              <a:ea typeface="Verdana"/>
              <a:cs typeface="Verdana"/>
              <a:sym typeface="Verdana"/>
            </a:endParaRPr>
          </a:p>
        </p:txBody>
      </p:sp>
      <p:sp>
        <p:nvSpPr>
          <p:cNvPr id="120" name="Google Shape;120;p18"/>
          <p:cNvSpPr txBox="1"/>
          <p:nvPr/>
        </p:nvSpPr>
        <p:spPr>
          <a:xfrm>
            <a:off x="359231" y="4428880"/>
            <a:ext cx="4259100" cy="246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i="1" lang="en-GB" sz="1000" u="none" cap="none" strike="noStrike">
                <a:solidFill>
                  <a:srgbClr val="000000"/>
                </a:solidFill>
                <a:latin typeface="Verdana"/>
                <a:ea typeface="Verdana"/>
                <a:cs typeface="Verdana"/>
                <a:sym typeface="Verdana"/>
              </a:rPr>
              <a:t>Adapted from the OAIS Reference Model</a:t>
            </a:r>
            <a:endParaRPr i="0" sz="600" u="none" cap="none" strike="noStrike">
              <a:solidFill>
                <a:srgbClr val="000000"/>
              </a:solidFill>
              <a:latin typeface="Verdana"/>
              <a:ea typeface="Verdana"/>
              <a:cs typeface="Verdana"/>
              <a:sym typeface="Verdan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grpSp>
        <p:nvGrpSpPr>
          <p:cNvPr id="125" name="Google Shape;125;p19"/>
          <p:cNvGrpSpPr/>
          <p:nvPr/>
        </p:nvGrpSpPr>
        <p:grpSpPr>
          <a:xfrm>
            <a:off x="3032163" y="723595"/>
            <a:ext cx="3405780" cy="3405780"/>
            <a:chOff x="2902488" y="902232"/>
            <a:chExt cx="3339000" cy="3339000"/>
          </a:xfrm>
        </p:grpSpPr>
        <p:sp>
          <p:nvSpPr>
            <p:cNvPr id="126" name="Google Shape;126;p19"/>
            <p:cNvSpPr/>
            <p:nvPr/>
          </p:nvSpPr>
          <p:spPr>
            <a:xfrm rot="-5400000">
              <a:off x="2902488" y="902232"/>
              <a:ext cx="3339000" cy="3339000"/>
            </a:xfrm>
            <a:prstGeom prst="ellipse">
              <a:avLst/>
            </a:prstGeom>
            <a:noFill/>
            <a:ln cap="flat" cmpd="sng" w="19050">
              <a:solidFill>
                <a:schemeClr val="dk1"/>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19"/>
            <p:cNvSpPr/>
            <p:nvPr/>
          </p:nvSpPr>
          <p:spPr>
            <a:xfrm>
              <a:off x="3123875" y="1123625"/>
              <a:ext cx="2896500" cy="2896200"/>
            </a:xfrm>
            <a:prstGeom prst="pie">
              <a:avLst>
                <a:gd fmla="val 2689583" name="adj1"/>
                <a:gd fmla="val 13510993" name="adj2"/>
              </a:avLst>
            </a:prstGeom>
            <a:solidFill>
              <a:srgbClr val="F9B35F"/>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8" name="Google Shape;128;p19"/>
          <p:cNvGrpSpPr/>
          <p:nvPr/>
        </p:nvGrpSpPr>
        <p:grpSpPr>
          <a:xfrm>
            <a:off x="3827088" y="1518532"/>
            <a:ext cx="1815900" cy="1815900"/>
            <a:chOff x="3664038" y="1663782"/>
            <a:chExt cx="1815900" cy="1815900"/>
          </a:xfrm>
        </p:grpSpPr>
        <p:sp>
          <p:nvSpPr>
            <p:cNvPr id="129" name="Google Shape;129;p19"/>
            <p:cNvSpPr/>
            <p:nvPr/>
          </p:nvSpPr>
          <p:spPr>
            <a:xfrm>
              <a:off x="3664038" y="1663782"/>
              <a:ext cx="1815900" cy="1815900"/>
            </a:xfrm>
            <a:prstGeom prst="ellipse">
              <a:avLst/>
            </a:prstGeom>
            <a:solidFill>
              <a:srgbClr val="27ABE1"/>
            </a:solidFill>
            <a:ln>
              <a:noFill/>
            </a:ln>
            <a:effectLst>
              <a:outerShdw blurRad="228600" rotWithShape="0" algn="tl" dir="5400000" dist="50800">
                <a:srgbClr val="000000">
                  <a:alpha val="549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19"/>
            <p:cNvSpPr txBox="1"/>
            <p:nvPr/>
          </p:nvSpPr>
          <p:spPr>
            <a:xfrm>
              <a:off x="3851750" y="2158475"/>
              <a:ext cx="1496100" cy="826500"/>
            </a:xfrm>
            <a:prstGeom prst="rect">
              <a:avLst/>
            </a:prstGeom>
            <a:solidFill>
              <a:srgbClr val="27ABE1"/>
            </a:solid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rPr b="1" lang="en-GB" sz="1800">
                  <a:solidFill>
                    <a:srgbClr val="FFFFFF"/>
                  </a:solidFill>
                  <a:latin typeface="Verdana"/>
                  <a:ea typeface="Verdana"/>
                  <a:cs typeface="Verdana"/>
                  <a:sym typeface="Verdana"/>
                </a:rPr>
                <a:t>Harm Reduction</a:t>
              </a:r>
              <a:endParaRPr b="1" sz="1800">
                <a:solidFill>
                  <a:srgbClr val="FFFFFF"/>
                </a:solidFill>
                <a:latin typeface="Verdana"/>
                <a:ea typeface="Verdana"/>
                <a:cs typeface="Verdana"/>
                <a:sym typeface="Verdana"/>
              </a:endParaRPr>
            </a:p>
          </p:txBody>
        </p:sp>
      </p:grpSp>
      <p:grpSp>
        <p:nvGrpSpPr>
          <p:cNvPr id="131" name="Google Shape;131;p19"/>
          <p:cNvGrpSpPr/>
          <p:nvPr/>
        </p:nvGrpSpPr>
        <p:grpSpPr>
          <a:xfrm>
            <a:off x="2558598" y="363446"/>
            <a:ext cx="1496040" cy="1496040"/>
            <a:chOff x="2859873" y="853971"/>
            <a:chExt cx="1068600" cy="1068600"/>
          </a:xfrm>
        </p:grpSpPr>
        <p:sp>
          <p:nvSpPr>
            <p:cNvPr id="132" name="Google Shape;132;p19"/>
            <p:cNvSpPr/>
            <p:nvPr/>
          </p:nvSpPr>
          <p:spPr>
            <a:xfrm>
              <a:off x="2859873" y="853971"/>
              <a:ext cx="1068600" cy="1068600"/>
            </a:xfrm>
            <a:prstGeom prst="ellipse">
              <a:avLst/>
            </a:prstGeom>
            <a:solidFill>
              <a:srgbClr val="72C0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19"/>
            <p:cNvSpPr txBox="1"/>
            <p:nvPr/>
          </p:nvSpPr>
          <p:spPr>
            <a:xfrm>
              <a:off x="3012800" y="1022197"/>
              <a:ext cx="762600" cy="732300"/>
            </a:xfrm>
            <a:prstGeom prst="rect">
              <a:avLst/>
            </a:prstGeom>
            <a:solidFill>
              <a:srgbClr val="72C04E"/>
            </a:solid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rPr lang="en-GB" sz="1800">
                  <a:solidFill>
                    <a:srgbClr val="FFFFFF"/>
                  </a:solidFill>
                  <a:latin typeface="Verdana"/>
                  <a:ea typeface="Verdana"/>
                  <a:cs typeface="Verdana"/>
                  <a:sym typeface="Verdana"/>
                </a:rPr>
                <a:t>Access</a:t>
              </a:r>
              <a:endParaRPr sz="1800">
                <a:solidFill>
                  <a:srgbClr val="FFFFFF"/>
                </a:solidFill>
                <a:latin typeface="Verdana"/>
                <a:ea typeface="Verdana"/>
                <a:cs typeface="Verdana"/>
                <a:sym typeface="Verdana"/>
              </a:endParaRPr>
            </a:p>
          </p:txBody>
        </p:sp>
      </p:grpSp>
      <p:grpSp>
        <p:nvGrpSpPr>
          <p:cNvPr id="134" name="Google Shape;134;p19"/>
          <p:cNvGrpSpPr/>
          <p:nvPr/>
        </p:nvGrpSpPr>
        <p:grpSpPr>
          <a:xfrm>
            <a:off x="5698948" y="3001053"/>
            <a:ext cx="1496040" cy="1496040"/>
            <a:chOff x="5214448" y="3234278"/>
            <a:chExt cx="1068600" cy="1068600"/>
          </a:xfrm>
        </p:grpSpPr>
        <p:sp>
          <p:nvSpPr>
            <p:cNvPr id="135" name="Google Shape;135;p19"/>
            <p:cNvSpPr/>
            <p:nvPr/>
          </p:nvSpPr>
          <p:spPr>
            <a:xfrm>
              <a:off x="5214448" y="3234278"/>
              <a:ext cx="1068600" cy="1068600"/>
            </a:xfrm>
            <a:prstGeom prst="ellipse">
              <a:avLst/>
            </a:prstGeom>
            <a:solidFill>
              <a:srgbClr val="72C0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19"/>
            <p:cNvSpPr txBox="1"/>
            <p:nvPr/>
          </p:nvSpPr>
          <p:spPr>
            <a:xfrm>
              <a:off x="5367375" y="3402503"/>
              <a:ext cx="762600" cy="732300"/>
            </a:xfrm>
            <a:prstGeom prst="rect">
              <a:avLst/>
            </a:prstGeom>
            <a:solidFill>
              <a:srgbClr val="72C04E"/>
            </a:solid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rPr lang="en-GB" sz="1800">
                  <a:solidFill>
                    <a:srgbClr val="FFFFFF"/>
                  </a:solidFill>
                  <a:latin typeface="Verdana"/>
                  <a:ea typeface="Verdana"/>
                  <a:cs typeface="Verdana"/>
                  <a:sym typeface="Verdana"/>
                </a:rPr>
                <a:t>Privacy</a:t>
              </a:r>
              <a:endParaRPr sz="1800">
                <a:solidFill>
                  <a:srgbClr val="FFFFFF"/>
                </a:solidFill>
                <a:latin typeface="Verdana"/>
                <a:ea typeface="Verdana"/>
                <a:cs typeface="Verdana"/>
                <a:sym typeface="Verdana"/>
              </a:endParaRPr>
            </a:p>
          </p:txBody>
        </p:sp>
      </p:grpSp>
      <p:pic>
        <p:nvPicPr>
          <p:cNvPr id="137" name="Google Shape;137;p19"/>
          <p:cNvPicPr preferRelativeResize="0"/>
          <p:nvPr/>
        </p:nvPicPr>
        <p:blipFill>
          <a:blip r:embed="rId3">
            <a:alphaModFix/>
          </a:blip>
          <a:stretch>
            <a:fillRect/>
          </a:stretch>
        </p:blipFill>
        <p:spPr>
          <a:xfrm>
            <a:off x="7721100" y="3811800"/>
            <a:ext cx="1123625" cy="1012175"/>
          </a:xfrm>
          <a:prstGeom prst="rect">
            <a:avLst/>
          </a:prstGeom>
          <a:noFill/>
          <a:ln>
            <a:noFill/>
          </a:ln>
        </p:spPr>
      </p:pic>
      <p:sp>
        <p:nvSpPr>
          <p:cNvPr id="138" name="Google Shape;138;p19"/>
          <p:cNvSpPr txBox="1"/>
          <p:nvPr/>
        </p:nvSpPr>
        <p:spPr>
          <a:xfrm>
            <a:off x="359225" y="4730975"/>
            <a:ext cx="1488300" cy="321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rgbClr val="B7B7B7"/>
                </a:solidFill>
                <a:latin typeface="Verdana"/>
                <a:ea typeface="Verdana"/>
                <a:cs typeface="Verdana"/>
                <a:sym typeface="Verdana"/>
              </a:rPr>
              <a:t>2024-10-25 </a:t>
            </a:r>
            <a:endParaRPr sz="800">
              <a:solidFill>
                <a:srgbClr val="B7B7B7"/>
              </a:solidFill>
              <a:latin typeface="Verdana"/>
              <a:ea typeface="Verdana"/>
              <a:cs typeface="Verdana"/>
              <a:sym typeface="Verdana"/>
            </a:endParaRPr>
          </a:p>
        </p:txBody>
      </p:sp>
      <p:sp>
        <p:nvSpPr>
          <p:cNvPr id="139" name="Google Shape;139;p19"/>
          <p:cNvSpPr txBox="1"/>
          <p:nvPr/>
        </p:nvSpPr>
        <p:spPr>
          <a:xfrm>
            <a:off x="3072000" y="4737875"/>
            <a:ext cx="3000000" cy="3078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GB" sz="800">
                <a:solidFill>
                  <a:srgbClr val="B7B7B7"/>
                </a:solidFill>
                <a:latin typeface="Verdana"/>
                <a:ea typeface="Verdana"/>
                <a:cs typeface="Verdana"/>
                <a:sym typeface="Verdana"/>
              </a:rPr>
              <a:t>Where’s the Balance?</a:t>
            </a:r>
            <a:endParaRPr sz="800">
              <a:solidFill>
                <a:srgbClr val="B7B7B7"/>
              </a:solidFill>
              <a:latin typeface="Verdana"/>
              <a:ea typeface="Verdana"/>
              <a:cs typeface="Verdana"/>
              <a:sym typeface="Verdana"/>
            </a:endParaRPr>
          </a:p>
        </p:txBody>
      </p:sp>
      <p:sp>
        <p:nvSpPr>
          <p:cNvPr id="140" name="Google Shape;140;p19"/>
          <p:cNvSpPr txBox="1"/>
          <p:nvPr/>
        </p:nvSpPr>
        <p:spPr>
          <a:xfrm>
            <a:off x="7495025" y="4745525"/>
            <a:ext cx="1349700" cy="3078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lang="en-GB" sz="800">
                <a:solidFill>
                  <a:srgbClr val="B7B7B7"/>
                </a:solidFill>
                <a:latin typeface="Verdana"/>
                <a:ea typeface="Verdana"/>
                <a:cs typeface="Verdana"/>
                <a:sym typeface="Verdana"/>
              </a:rPr>
              <a:t>7</a:t>
            </a:r>
            <a:endParaRPr sz="800">
              <a:solidFill>
                <a:srgbClr val="B7B7B7"/>
              </a:solidFill>
              <a:latin typeface="Verdana"/>
              <a:ea typeface="Verdana"/>
              <a:cs typeface="Verdana"/>
              <a:sym typeface="Verdana"/>
            </a:endParaRPr>
          </a:p>
        </p:txBody>
      </p:sp>
      <p:sp>
        <p:nvSpPr>
          <p:cNvPr id="141" name="Google Shape;141;p19"/>
          <p:cNvSpPr txBox="1"/>
          <p:nvPr>
            <p:ph type="title"/>
          </p:nvPr>
        </p:nvSpPr>
        <p:spPr>
          <a:xfrm>
            <a:off x="73550" y="1566575"/>
            <a:ext cx="2762100" cy="5727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SzPts val="990"/>
              <a:buNone/>
            </a:pPr>
            <a:r>
              <a:rPr lang="en-GB" sz="2420">
                <a:latin typeface="Verdana"/>
                <a:ea typeface="Verdana"/>
                <a:cs typeface="Verdana"/>
                <a:sym typeface="Verdana"/>
              </a:rPr>
              <a:t>Equilibrium</a:t>
            </a:r>
            <a:endParaRPr sz="2420">
              <a:latin typeface="Verdana"/>
              <a:ea typeface="Verdana"/>
              <a:cs typeface="Verdana"/>
              <a:sym typeface="Verdan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pic>
        <p:nvPicPr>
          <p:cNvPr id="146" name="Google Shape;146;p20"/>
          <p:cNvPicPr preferRelativeResize="0"/>
          <p:nvPr/>
        </p:nvPicPr>
        <p:blipFill>
          <a:blip r:embed="rId3">
            <a:alphaModFix/>
          </a:blip>
          <a:stretch>
            <a:fillRect/>
          </a:stretch>
        </p:blipFill>
        <p:spPr>
          <a:xfrm>
            <a:off x="7495025" y="263725"/>
            <a:ext cx="1349700" cy="1215840"/>
          </a:xfrm>
          <a:prstGeom prst="rect">
            <a:avLst/>
          </a:prstGeom>
          <a:noFill/>
          <a:ln>
            <a:noFill/>
          </a:ln>
        </p:spPr>
      </p:pic>
      <p:sp>
        <p:nvSpPr>
          <p:cNvPr id="147" name="Google Shape;147;p20"/>
          <p:cNvSpPr txBox="1"/>
          <p:nvPr/>
        </p:nvSpPr>
        <p:spPr>
          <a:xfrm>
            <a:off x="359225" y="4730975"/>
            <a:ext cx="1488300" cy="321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rgbClr val="B7B7B7"/>
                </a:solidFill>
                <a:latin typeface="Verdana"/>
                <a:ea typeface="Verdana"/>
                <a:cs typeface="Verdana"/>
                <a:sym typeface="Verdana"/>
              </a:rPr>
              <a:t>2024-10-25 </a:t>
            </a:r>
            <a:endParaRPr sz="800">
              <a:solidFill>
                <a:srgbClr val="B7B7B7"/>
              </a:solidFill>
              <a:latin typeface="Verdana"/>
              <a:ea typeface="Verdana"/>
              <a:cs typeface="Verdana"/>
              <a:sym typeface="Verdana"/>
            </a:endParaRPr>
          </a:p>
        </p:txBody>
      </p:sp>
      <p:sp>
        <p:nvSpPr>
          <p:cNvPr id="148" name="Google Shape;148;p20"/>
          <p:cNvSpPr txBox="1"/>
          <p:nvPr/>
        </p:nvSpPr>
        <p:spPr>
          <a:xfrm>
            <a:off x="3072000" y="4737875"/>
            <a:ext cx="3000000" cy="3078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GB" sz="800">
                <a:solidFill>
                  <a:srgbClr val="B7B7B7"/>
                </a:solidFill>
                <a:latin typeface="Verdana"/>
                <a:ea typeface="Verdana"/>
                <a:cs typeface="Verdana"/>
                <a:sym typeface="Verdana"/>
              </a:rPr>
              <a:t>Where’s the Balance?</a:t>
            </a:r>
            <a:endParaRPr sz="800">
              <a:solidFill>
                <a:srgbClr val="B7B7B7"/>
              </a:solidFill>
              <a:latin typeface="Verdana"/>
              <a:ea typeface="Verdana"/>
              <a:cs typeface="Verdana"/>
              <a:sym typeface="Verdana"/>
            </a:endParaRPr>
          </a:p>
        </p:txBody>
      </p:sp>
      <p:sp>
        <p:nvSpPr>
          <p:cNvPr id="149" name="Google Shape;149;p20"/>
          <p:cNvSpPr txBox="1"/>
          <p:nvPr/>
        </p:nvSpPr>
        <p:spPr>
          <a:xfrm>
            <a:off x="7495025" y="4745525"/>
            <a:ext cx="1349700" cy="3078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lang="en-GB" sz="800">
                <a:solidFill>
                  <a:srgbClr val="B7B7B7"/>
                </a:solidFill>
                <a:latin typeface="Verdana"/>
                <a:ea typeface="Verdana"/>
                <a:cs typeface="Verdana"/>
                <a:sym typeface="Verdana"/>
              </a:rPr>
              <a:t>8</a:t>
            </a:r>
            <a:endParaRPr sz="800">
              <a:solidFill>
                <a:srgbClr val="B7B7B7"/>
              </a:solidFill>
              <a:latin typeface="Verdana"/>
              <a:ea typeface="Verdana"/>
              <a:cs typeface="Verdana"/>
              <a:sym typeface="Verdana"/>
            </a:endParaRPr>
          </a:p>
        </p:txBody>
      </p:sp>
      <p:sp>
        <p:nvSpPr>
          <p:cNvPr id="150" name="Google Shape;150;p20"/>
          <p:cNvSpPr txBox="1"/>
          <p:nvPr>
            <p:ph idx="4294967295" type="ctrTitle"/>
          </p:nvPr>
        </p:nvSpPr>
        <p:spPr>
          <a:xfrm>
            <a:off x="311700" y="1992413"/>
            <a:ext cx="8520600" cy="852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sz="4200">
                <a:latin typeface="Verdana"/>
                <a:ea typeface="Verdana"/>
                <a:cs typeface="Verdana"/>
                <a:sym typeface="Verdana"/>
              </a:rPr>
              <a:t>Thank You!</a:t>
            </a:r>
            <a:endParaRPr sz="4200">
              <a:latin typeface="Verdana"/>
              <a:ea typeface="Verdana"/>
              <a:cs typeface="Verdana"/>
              <a:sym typeface="Verdana"/>
            </a:endParaRPr>
          </a:p>
        </p:txBody>
      </p:sp>
      <p:sp>
        <p:nvSpPr>
          <p:cNvPr id="151" name="Google Shape;151;p20"/>
          <p:cNvSpPr txBox="1"/>
          <p:nvPr/>
        </p:nvSpPr>
        <p:spPr>
          <a:xfrm>
            <a:off x="1287850" y="3357575"/>
            <a:ext cx="7296300" cy="8313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lang="en-GB">
                <a:solidFill>
                  <a:srgbClr val="27ABE1"/>
                </a:solidFill>
                <a:latin typeface="Verdana"/>
                <a:ea typeface="Verdana"/>
                <a:cs typeface="Verdana"/>
                <a:sym typeface="Verdana"/>
              </a:rPr>
              <a:t>by Iori Khuhro, Erin Gilmore, Darra Hofman &amp; Jim Suderman</a:t>
            </a:r>
            <a:endParaRPr>
              <a:solidFill>
                <a:srgbClr val="27ABE1"/>
              </a:solidFill>
              <a:latin typeface="Verdana"/>
              <a:ea typeface="Verdana"/>
              <a:cs typeface="Verdana"/>
              <a:sym typeface="Verdana"/>
            </a:endParaRPr>
          </a:p>
          <a:p>
            <a:pPr indent="0" lvl="0" marL="0" rtl="0" algn="r">
              <a:spcBef>
                <a:spcPts val="0"/>
              </a:spcBef>
              <a:spcAft>
                <a:spcPts val="0"/>
              </a:spcAft>
              <a:buNone/>
            </a:pPr>
            <a:r>
              <a:t/>
            </a:r>
            <a:endParaRPr>
              <a:solidFill>
                <a:srgbClr val="27ABE1"/>
              </a:solidFill>
              <a:latin typeface="Verdana"/>
              <a:ea typeface="Verdana"/>
              <a:cs typeface="Verdana"/>
              <a:sym typeface="Verdana"/>
            </a:endParaRPr>
          </a:p>
          <a:p>
            <a:pPr indent="0" lvl="0" marL="0" rtl="0" algn="r">
              <a:spcBef>
                <a:spcPts val="0"/>
              </a:spcBef>
              <a:spcAft>
                <a:spcPts val="0"/>
              </a:spcAft>
              <a:buNone/>
            </a:pPr>
            <a:r>
              <a:rPr lang="en-GB">
                <a:solidFill>
                  <a:srgbClr val="72C04E"/>
                </a:solidFill>
                <a:latin typeface="Verdana"/>
                <a:ea typeface="Verdana"/>
                <a:cs typeface="Verdana"/>
                <a:sym typeface="Verdana"/>
              </a:rPr>
              <a:t>InterPARES Trust AI</a:t>
            </a:r>
            <a:endParaRPr>
              <a:solidFill>
                <a:srgbClr val="72C04E"/>
              </a:solidFill>
              <a:latin typeface="Verdana"/>
              <a:ea typeface="Verdana"/>
              <a:cs typeface="Verdana"/>
              <a:sym typeface="Verdana"/>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