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77" r:id="rId3"/>
    <p:sldId id="273" r:id="rId4"/>
    <p:sldId id="342" r:id="rId5"/>
    <p:sldId id="341" r:id="rId6"/>
    <p:sldId id="344" r:id="rId7"/>
    <p:sldId id="343" r:id="rId8"/>
    <p:sldId id="346" r:id="rId9"/>
    <p:sldId id="347" r:id="rId10"/>
    <p:sldId id="345" r:id="rId11"/>
    <p:sldId id="340" r:id="rId12"/>
    <p:sldId id="350" r:id="rId13"/>
    <p:sldId id="348" r:id="rId14"/>
    <p:sldId id="332" r:id="rId15"/>
    <p:sldId id="349" r:id="rId16"/>
    <p:sldId id="351" r:id="rId17"/>
    <p:sldId id="352" r:id="rId18"/>
    <p:sldId id="361" r:id="rId19"/>
    <p:sldId id="354" r:id="rId20"/>
    <p:sldId id="355" r:id="rId21"/>
    <p:sldId id="330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57" r:id="rId30"/>
    <p:sldId id="356" r:id="rId31"/>
    <p:sldId id="358" r:id="rId32"/>
    <p:sldId id="359" r:id="rId33"/>
    <p:sldId id="257" r:id="rId34"/>
    <p:sldId id="36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99"/>
    <p:restoredTop sz="94667"/>
  </p:normalViewPr>
  <p:slideViewPr>
    <p:cSldViewPr snapToGrid="0">
      <p:cViewPr varScale="1">
        <p:scale>
          <a:sx n="105" d="100"/>
          <a:sy n="105" d="100"/>
        </p:scale>
        <p:origin x="19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699A0-1457-F14A-9127-DEC448D3959F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7CA07-B7D7-4041-A5C3-C7305DABC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5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C531C-CDE1-04DF-0E10-199C3B461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E1304-800F-93C8-5E3C-B417D51AA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D63FC-E7D2-0262-32FC-C6D5377E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3730-1A77-B34B-AB25-D142B4C58B49}" type="datetime1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FA85F-2E2C-8308-CD2A-E39A26E9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EC36A-29DB-044C-A4FB-47B11730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0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C8616-10A5-2544-FADF-48C12DBE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29501-5776-B3C8-78FA-EB0FE01F6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EFE67-0E56-A497-A42D-CED86E955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F46B-8ECE-D94E-86B0-A3A123A217EE}" type="datetime1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D4ABF-1D24-223F-8161-F33013CAE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D3EE0-55E7-2EEA-69DF-41E29541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49B72-CF73-80D6-42DF-0CB9330B7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7DFAD-A4E0-2282-9077-A424F4742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E2712-7021-91FE-465C-80A10943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6A17-012F-1747-A27C-5B77125F527E}" type="datetime1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128EB-00B5-51FF-1DAE-86DA9AE3B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C9C2C-D011-EDE1-AAD9-9E13FFD9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8342-FC78-96FA-3111-F6D03F46D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7FC7D-BA08-37DE-FC88-C330FAF97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9AE5F-27F0-D7E9-D8F8-0378A2FA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8D7F1-FA75-FF44-BF38-0DC8AEA5813E}" type="datetime1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58007-21BE-9B7F-3E52-125EAF5C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A8E24-6477-50D8-A3A7-9FAB442B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8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B592B-214D-47C8-22E4-3E9857749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6AE9F-3E15-21D5-FB29-381002FEA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5AC95-BADC-BAE4-2397-9E34BEF6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19DA-E126-4241-B3E5-2C458C2C11EC}" type="datetime1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FAE51-EB8B-64EF-1496-3EC1F320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D8B43-E428-70B3-B234-3B0DBBE2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7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06A48-6774-0F65-051B-F0C35576B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4C309-122C-9353-82D9-454A7AFAF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42646-A06A-210A-3958-3F0D7F59A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D113D-F23F-00CB-95A9-DA710C07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46B-7350-2043-AAA3-EEF03C3570C9}" type="datetime1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B7A6D-CB69-487D-5E0D-48621E55A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EFA74-D076-61D6-1641-1086F0B2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6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B3B1-3168-1A0B-B7B5-E3DAA1C74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D0563-69FD-18ED-3F95-A6E61D197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2C495-CB02-BCA5-9CDD-F46A40594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77C90F-5F67-BFDC-1C41-8577C7337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E7F772-7687-3244-A6CF-6A0F32872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5E5F5B-7E3B-63CD-DC08-2FEC533D7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AD13-49B6-5049-BCD3-2F4C063E2A75}" type="datetime1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EB1AAB-EC80-A21E-57BF-ACCC04D5F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01F029-E8EA-60FB-9C35-8BDC303A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5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D1BAD-B0D3-77BF-52CE-6BCD9CB7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8D26AB-2BB6-08E2-0F7B-18F107C88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11625-41C1-704D-BF4C-AA72A0A73095}" type="datetime1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E6877-A444-2495-C67D-685A4435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8E9A1-79BF-F383-2E5E-2505684B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0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BC5B6B-C325-9AE7-CC67-D2064C04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0C07-2670-444E-A1BF-D531042D1EEB}" type="datetime1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C0273-B4C5-F609-EE01-8589646C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39BE7-94DC-A4FD-D17A-91B9A803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9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0D3EC-0813-8F79-C646-BA284BA3E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E90DD-8EEB-D92B-B147-620E72E60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250A2-2B2F-AF52-4A7A-960D499D6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4672C-77AE-59CF-EB7C-C913535A7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FF7F1-5383-8B47-A220-AD506D9FA382}" type="datetime1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9E381-19E2-42B3-0DC5-68064182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4859E-CDF9-BA7E-C35C-609F35CD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8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36BF4-AA28-0978-3690-DB3F57AA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1C8F17-CDB3-D5DD-EABD-CE1387038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1ED2F4-C881-83CC-0035-2C217F735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390C5-C50B-1A92-69B7-2F2AF4C48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79E80-487F-D648-B743-E8383FB48C2D}" type="datetime1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5F110-E22E-0B38-746A-5DD089346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3D1AA-63C6-DAE5-F586-449B06D47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8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F9D13-8EF1-6555-8C94-CD2C12D2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920F3-B2A3-2838-415D-58BE7B5F6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49BEF-C75A-B166-E3DE-A5C74DB7F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F23AF6-E953-1249-8DE4-4B65BC5ACFC8}" type="datetime1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D68F5-7C8C-5E4D-45C4-F0EB4B4CB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Joseph T. Tennis | University of Washington iSchool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D8002-87D9-2DA1-6471-F5665AE45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90EF22-6EF1-DB4B-8AAA-23E7D565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6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9BAB1-9F69-B942-BC98-25CC70795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dirty="0"/>
              <a:t>Points of Departmentalization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B8F039-5241-EBEF-D44E-D1EE4363D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Articulating AI Techniques to the </a:t>
            </a:r>
            <a:r>
              <a:rPr lang="en-US" sz="2000" dirty="0" err="1"/>
              <a:t>InterPARES</a:t>
            </a:r>
            <a:r>
              <a:rPr lang="en-US" sz="2000" dirty="0"/>
              <a:t> Chain of Preservation Model. Step One: Rationale and What Are We Currently Doing?</a:t>
            </a:r>
          </a:p>
        </p:txBody>
      </p:sp>
      <p:sp>
        <p:nvSpPr>
          <p:cNvPr id="25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 descr="A handshake with text&#10;&#10;InterPARES Trust AI">
            <a:extLst>
              <a:ext uri="{FF2B5EF4-FFF2-40B4-BE49-F238E27FC236}">
                <a16:creationId xmlns:a16="http://schemas.microsoft.com/office/drawing/2014/main" id="{A7375B68-50EF-133D-8756-6EF43AF5A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5E7554A-65AE-D6E6-4352-2B69AEA3E1FB}"/>
              </a:ext>
            </a:extLst>
          </p:cNvPr>
          <p:cNvSpPr/>
          <p:nvPr/>
        </p:nvSpPr>
        <p:spPr>
          <a:xfrm>
            <a:off x="477980" y="513567"/>
            <a:ext cx="837253" cy="388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6DFFE-6DDA-6578-9E40-5F8B72101E46}"/>
              </a:ext>
            </a:extLst>
          </p:cNvPr>
          <p:cNvSpPr txBox="1"/>
          <p:nvPr/>
        </p:nvSpPr>
        <p:spPr>
          <a:xfrm>
            <a:off x="477980" y="205853"/>
            <a:ext cx="347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Joseph T. Tennis</a:t>
            </a:r>
          </a:p>
          <a:p>
            <a:r>
              <a:rPr lang="en-US" dirty="0"/>
              <a:t>University of Washington </a:t>
            </a:r>
            <a:r>
              <a:rPr lang="en-US" dirty="0" err="1"/>
              <a:t>iSchool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285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E9F8E-5ABD-5CA1-4BD6-7C69CD6F4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DBF9-1BEE-1F3C-5BC7-903FFBF7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35E54-3B8A-17F7-3664-434640E18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chain of preservation</a:t>
            </a:r>
          </a:p>
          <a:p>
            <a:pPr marL="0" indent="0">
              <a:buNone/>
            </a:pPr>
            <a:r>
              <a:rPr lang="en-US" dirty="0"/>
              <a:t>n., A system of controls that extends over the entire lifecycle of records in order to ensure their identity and integrity over time. </a:t>
            </a:r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D4E1C116-9466-B3AB-BDAE-CF082CF677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264A4D-0705-9268-2FDE-CA3EC257E6CF}"/>
              </a:ext>
            </a:extLst>
          </p:cNvPr>
          <p:cNvSpPr txBox="1"/>
          <p:nvPr/>
        </p:nvSpPr>
        <p:spPr>
          <a:xfrm>
            <a:off x="9721251" y="6391783"/>
            <a:ext cx="230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InterPARES</a:t>
            </a:r>
            <a:r>
              <a:rPr lang="en-US" dirty="0"/>
              <a:t> Glossary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8CE2C-4017-464E-3A76-4BFBE8B6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331721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4B449C-9167-4F56-AB4C-069AF015E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81B4934-C8EE-9C2E-6EE4-06AC3989E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C1511D-0141-274D-5A3D-0EB636D95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dirty="0"/>
              <a:t>Chain of Preservation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2DA5A2-F674-D678-D388-005ACE311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/>
          </a:p>
        </p:txBody>
      </p:sp>
      <p:sp>
        <p:nvSpPr>
          <p:cNvPr id="25" name="!!accent">
            <a:extLst>
              <a:ext uri="{FF2B5EF4-FFF2-40B4-BE49-F238E27FC236}">
                <a16:creationId xmlns:a16="http://schemas.microsoft.com/office/drawing/2014/main" id="{997B1CBD-077F-38DB-7393-EDDA898AA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56FE266-2E7A-6FB6-2BBA-B58454451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 descr="A handshake with text&#10;&#10;InterPARES Trust AI">
            <a:extLst>
              <a:ext uri="{FF2B5EF4-FFF2-40B4-BE49-F238E27FC236}">
                <a16:creationId xmlns:a16="http://schemas.microsoft.com/office/drawing/2014/main" id="{441D073D-6B76-1B69-F370-291D91725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20C038E-9805-79B1-AB20-1DD79B44BA20}"/>
              </a:ext>
            </a:extLst>
          </p:cNvPr>
          <p:cNvSpPr/>
          <p:nvPr/>
        </p:nvSpPr>
        <p:spPr>
          <a:xfrm>
            <a:off x="477980" y="513567"/>
            <a:ext cx="837253" cy="388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69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B7541-5811-93BE-50D4-B51E0FED5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E2C0EFE-D3C4-45D7-85A7-C8A881FF478F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Record-Making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1397CE2-9863-E5C8-0B78-5EA7D31BDAC4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Recordkeeping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8B8A560-09D7-131F-FF74-7B0BEECAD64A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Permanent Preservation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8E4E84-E952-1155-7987-8F1B187D5BF5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3CE4BB-405D-3367-9B57-1D3EEE9C6E2C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5D18CD-CAD2-8111-D11E-D344709F293F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FAEB6C-DF6A-6A44-AFB2-7CEC8FB8C054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386193-5DE1-42F3-1741-A99537B4C0AE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AA5E80F-8408-38CE-AC8B-43A262E0470F}"/>
              </a:ext>
            </a:extLst>
          </p:cNvPr>
          <p:cNvSpPr/>
          <p:nvPr/>
        </p:nvSpPr>
        <p:spPr>
          <a:xfrm>
            <a:off x="3420285" y="3820789"/>
            <a:ext cx="7724770" cy="60158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Records Lifecycle</a:t>
            </a:r>
          </a:p>
        </p:txBody>
      </p:sp>
      <p:pic>
        <p:nvPicPr>
          <p:cNvPr id="4" name="Picture 3" descr="A handshake with text&#10;&#10;InterPARES Trust AI">
            <a:extLst>
              <a:ext uri="{FF2B5EF4-FFF2-40B4-BE49-F238E27FC236}">
                <a16:creationId xmlns:a16="http://schemas.microsoft.com/office/drawing/2014/main" id="{EB581FB1-A74E-E201-52C5-DAF6D3A11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1F62F-7E32-C784-E072-EC2164B2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31315931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2900C-381F-17BF-DCA5-FC4DC5BA3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B421305-9397-D4B3-A90E-E0E8803A4A55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321FDCD-55D4-CEFC-2ADB-8DEF934BD12C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7411D6C-7D33-D026-932B-C2E7A4983153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FC72F1-A1F9-A8E5-ED88-E16715B8D041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F864B9-C9B5-DE73-078B-16C54CD7D679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F4C9EF-FD3B-4505-BB40-824C26FAB177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F96CC3-DEC6-61E9-6841-015F823DE084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7FCB96-E457-76F8-1DB3-30B953DB6D21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pic>
        <p:nvPicPr>
          <p:cNvPr id="4" name="Picture 3" descr="A handshake with text&#10;&#10;InterPARES Trust AI">
            <a:extLst>
              <a:ext uri="{FF2B5EF4-FFF2-40B4-BE49-F238E27FC236}">
                <a16:creationId xmlns:a16="http://schemas.microsoft.com/office/drawing/2014/main" id="{19962CBF-14B4-3E4C-CADE-39BA1857E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D47C7-6294-312A-6AC1-B2E78CF8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975232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081E40-4F12-43FB-3E7F-D22DF02BF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handshake with text&#10;&#10;InterPARES Trust AI">
            <a:extLst>
              <a:ext uri="{FF2B5EF4-FFF2-40B4-BE49-F238E27FC236}">
                <a16:creationId xmlns:a16="http://schemas.microsoft.com/office/drawing/2014/main" id="{41AAE0AD-B4FB-8880-DC8A-882231754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E8C0E79-9658-6969-F968-B32C19DB7478}"/>
              </a:ext>
            </a:extLst>
          </p:cNvPr>
          <p:cNvSpPr/>
          <p:nvPr/>
        </p:nvSpPr>
        <p:spPr>
          <a:xfrm>
            <a:off x="162232" y="619999"/>
            <a:ext cx="11687898" cy="42364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A477AA9-2051-E531-E565-776040B831B8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7F95F4F-D15E-2C7F-7A09-CFA3389CE134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BA6132-CDEE-C170-E9E8-E59DC07215F9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87E1A89-B161-1E40-19BA-1DC78AD9BDBC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2E5532-B7A0-7A30-ED51-B5DDF826EFCF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270BCB-0CE2-2F2D-E91A-C582519B2BE5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DA1912-BE88-EE72-540C-A5B3B73AA46A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BAE9DE-C280-54C5-F784-BBDD846EF943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E06F1D-5137-F778-766A-9DDE6191FB15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22AAF7-B74E-7E46-8CC8-DE4B92FEC915}"/>
              </a:ext>
            </a:extLst>
          </p:cNvPr>
          <p:cNvSpPr txBox="1"/>
          <p:nvPr/>
        </p:nvSpPr>
        <p:spPr>
          <a:xfrm>
            <a:off x="705297" y="4856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F3427-6AFB-DAE3-6C65-70FA853FE138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B0FCFF3-9270-8AF4-E137-D9DB566A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2556523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Word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F08B22-F7F0-B561-A905-D9F7C9EAB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DF07D1D-29DE-E30F-FA62-6A0D05EE8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CDEFF-FF9F-4C66-E861-1C1933D6C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dirty="0"/>
              <a:t>Motivation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5601A2-D499-84C9-760D-1211794DC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/>
          </a:p>
        </p:txBody>
      </p:sp>
      <p:sp>
        <p:nvSpPr>
          <p:cNvPr id="25" name="!!accent">
            <a:extLst>
              <a:ext uri="{FF2B5EF4-FFF2-40B4-BE49-F238E27FC236}">
                <a16:creationId xmlns:a16="http://schemas.microsoft.com/office/drawing/2014/main" id="{3D8BBB7B-DF03-9CED-58F5-DC25660E2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CD311E2-67CD-7C15-FA22-ADFA13408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 descr="A handshake with text&#10;&#10;InterPARES Trust AI">
            <a:extLst>
              <a:ext uri="{FF2B5EF4-FFF2-40B4-BE49-F238E27FC236}">
                <a16:creationId xmlns:a16="http://schemas.microsoft.com/office/drawing/2014/main" id="{B9BCE2CB-7AB5-696B-9D30-0E211A0BC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BF23C2-1E12-4619-4B55-2BD55973D9D1}"/>
              </a:ext>
            </a:extLst>
          </p:cNvPr>
          <p:cNvSpPr/>
          <p:nvPr/>
        </p:nvSpPr>
        <p:spPr>
          <a:xfrm>
            <a:off x="477980" y="513567"/>
            <a:ext cx="837253" cy="388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412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Word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C639B-D143-FB05-380E-A9D5E1628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0FD3B2FF-C8D2-EE4D-6048-35CCCAF37DFA}"/>
              </a:ext>
            </a:extLst>
          </p:cNvPr>
          <p:cNvSpPr/>
          <p:nvPr/>
        </p:nvSpPr>
        <p:spPr>
          <a:xfrm>
            <a:off x="8004048" y="4903280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EE44893-7A01-C2F6-2D2D-5B2DEFD1FC5F}"/>
              </a:ext>
            </a:extLst>
          </p:cNvPr>
          <p:cNvSpPr/>
          <p:nvPr/>
        </p:nvSpPr>
        <p:spPr>
          <a:xfrm>
            <a:off x="6096000" y="4187952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E1A6DE7-7062-0E52-130D-3489CF00FB86}"/>
              </a:ext>
            </a:extLst>
          </p:cNvPr>
          <p:cNvSpPr/>
          <p:nvPr/>
        </p:nvSpPr>
        <p:spPr>
          <a:xfrm>
            <a:off x="3736848" y="3285966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A69244-0322-4489-2C1D-D8C5E551E22A}"/>
              </a:ext>
            </a:extLst>
          </p:cNvPr>
          <p:cNvSpPr/>
          <p:nvPr/>
        </p:nvSpPr>
        <p:spPr>
          <a:xfrm>
            <a:off x="1853184" y="2426208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B782-0BF3-F03D-BF8C-279E40EF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InterPARES</a:t>
            </a:r>
            <a:r>
              <a:rPr lang="en-US" dirty="0"/>
              <a:t> Trust AI goals are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specific AI technologies that can address critical records and archives challenges;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Determine the benefits and risks of using AI technologies on records and archives;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Ensure that archival concepts and principles inform the development of responsible AI;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Validate outcomes from Objective 3 through case studies and demonstrations.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8FD008-62ED-C8C6-9E41-44FC65FBB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Motivation</a:t>
            </a:r>
            <a:endParaRPr lang="en-US" dirty="0"/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847EE361-C58B-4DC9-801F-39274472A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C12567E-474A-AEDF-3D45-A1FC6F36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4675162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B21082-F404-CA9F-213C-3344E38D6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1258BAA-B4A7-5AC1-80AD-C89BED40133A}"/>
              </a:ext>
            </a:extLst>
          </p:cNvPr>
          <p:cNvSpPr/>
          <p:nvPr/>
        </p:nvSpPr>
        <p:spPr>
          <a:xfrm>
            <a:off x="4645152" y="1235549"/>
            <a:ext cx="7034784" cy="7140355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1BBA18-DC86-FFB1-7329-B78BB0135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Motivation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41667-FA9D-42B0-3676-7554C4E0C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This study: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Whereas the computational lift of large language models are costly, can we seek out more lightweight solutions that align with archival theory?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Through the lens of the </a:t>
            </a:r>
            <a:r>
              <a:rPr lang="en-US" b="1" dirty="0"/>
              <a:t>chain of preservation </a:t>
            </a:r>
            <a:r>
              <a:rPr lang="en-US" dirty="0"/>
              <a:t>and the </a:t>
            </a:r>
            <a:r>
              <a:rPr lang="en-US" b="1" dirty="0"/>
              <a:t>records lifecycle</a:t>
            </a:r>
            <a:r>
              <a:rPr lang="en-US" dirty="0"/>
              <a:t> we want to examine how “traditional” AI can be exploited for the creation, management, and permanent preservation of records.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Can we </a:t>
            </a:r>
            <a:r>
              <a:rPr lang="en-US" i="1" dirty="0"/>
              <a:t>departmentalize </a:t>
            </a:r>
            <a:r>
              <a:rPr lang="en-US" dirty="0"/>
              <a:t>points in the chain or preservation with particular “traditional” techniques of AI?</a:t>
            </a:r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C9CD166C-9FA4-542F-FA46-76802A012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11DA64-E3F7-90AC-2AF3-94C235226FB4}"/>
              </a:ext>
            </a:extLst>
          </p:cNvPr>
          <p:cNvSpPr txBox="1"/>
          <p:nvPr/>
        </p:nvSpPr>
        <p:spPr>
          <a:xfrm>
            <a:off x="4915805" y="1633240"/>
            <a:ext cx="66164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This aids all four goals of the project.</a:t>
            </a:r>
          </a:p>
          <a:p>
            <a:endParaRPr lang="en-US" sz="32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9AE263-293D-EED2-3224-CC170ACC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90434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6A353-7D2F-0B49-BCC6-A70712F02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612F2A5-00EE-DB90-5F72-73E16BD10F95}"/>
              </a:ext>
            </a:extLst>
          </p:cNvPr>
          <p:cNvSpPr/>
          <p:nvPr/>
        </p:nvSpPr>
        <p:spPr>
          <a:xfrm>
            <a:off x="7083552" y="2198941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B7E6147-9EC4-8C0A-8E4A-45D977E37533}"/>
              </a:ext>
            </a:extLst>
          </p:cNvPr>
          <p:cNvSpPr/>
          <p:nvPr/>
        </p:nvSpPr>
        <p:spPr>
          <a:xfrm>
            <a:off x="3681984" y="2713672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645028-2117-0A34-3662-EF24379A86E8}"/>
              </a:ext>
            </a:extLst>
          </p:cNvPr>
          <p:cNvSpPr/>
          <p:nvPr/>
        </p:nvSpPr>
        <p:spPr>
          <a:xfrm>
            <a:off x="1328928" y="3643630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F041D82-069C-2F0B-D456-B6EBAFA00EBE}"/>
              </a:ext>
            </a:extLst>
          </p:cNvPr>
          <p:cNvSpPr/>
          <p:nvPr/>
        </p:nvSpPr>
        <p:spPr>
          <a:xfrm>
            <a:off x="5907024" y="4208336"/>
            <a:ext cx="987552" cy="715328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5E20E-D451-D902-BF93-537712718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meant by “traditional” AI</a:t>
            </a:r>
          </a:p>
          <a:p>
            <a:r>
              <a:rPr lang="en-US" dirty="0"/>
              <a:t>Reasoning and problem solving with lightweight techniques</a:t>
            </a:r>
          </a:p>
          <a:p>
            <a:r>
              <a:rPr lang="en-US" dirty="0"/>
              <a:t>Knowledge representation for basic activities or proposing actions that could be fed to reasoning techniques</a:t>
            </a:r>
          </a:p>
          <a:p>
            <a:r>
              <a:rPr lang="en-US" dirty="0"/>
              <a:t>Learning to characterize the materials and contexts</a:t>
            </a:r>
          </a:p>
          <a:p>
            <a:r>
              <a:rPr lang="en-US" dirty="0"/>
              <a:t>Perception techniques that do not require much power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C582A-E0DC-C61A-635D-AE5C603C9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Motivation</a:t>
            </a:r>
            <a:endParaRPr lang="en-US" dirty="0"/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69C47CB2-AB8E-E4FA-5E44-5024ED4DF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7B0472F-48DA-7364-5FAC-155B0D03B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28833243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49C804-DF4B-46E4-82E5-5129AC0B8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CF77D16-80E1-2AAC-E60A-60E7A0045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FEFA06-97F1-E637-F4CB-70A94207D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dirty="0"/>
              <a:t>Context: </a:t>
            </a:r>
            <a:r>
              <a:rPr lang="en-US" sz="3400" dirty="0" err="1"/>
              <a:t>InterPARES</a:t>
            </a:r>
            <a:r>
              <a:rPr lang="en-US" sz="3400" dirty="0"/>
              <a:t> Trust AI Studies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329A8-B583-649E-5871-71049835F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/>
          </a:p>
        </p:txBody>
      </p:sp>
      <p:sp>
        <p:nvSpPr>
          <p:cNvPr id="25" name="!!accent">
            <a:extLst>
              <a:ext uri="{FF2B5EF4-FFF2-40B4-BE49-F238E27FC236}">
                <a16:creationId xmlns:a16="http://schemas.microsoft.com/office/drawing/2014/main" id="{998DBC29-D6AA-65AD-2514-6ACFF8430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57DF5E4-7198-D166-07CB-C3BD91A30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 descr="A handshake with text&#10;&#10;InterPARES Trust AI">
            <a:extLst>
              <a:ext uri="{FF2B5EF4-FFF2-40B4-BE49-F238E27FC236}">
                <a16:creationId xmlns:a16="http://schemas.microsoft.com/office/drawing/2014/main" id="{32701AF7-3FC4-4A45-D28C-24194C8A6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0BBF495-7743-E5B8-CCD3-7C56A9AEA551}"/>
              </a:ext>
            </a:extLst>
          </p:cNvPr>
          <p:cNvSpPr/>
          <p:nvPr/>
        </p:nvSpPr>
        <p:spPr>
          <a:xfrm>
            <a:off x="477980" y="513567"/>
            <a:ext cx="837253" cy="388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866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>
            <a:extLst>
              <a:ext uri="{FF2B5EF4-FFF2-40B4-BE49-F238E27FC236}">
                <a16:creationId xmlns:a16="http://schemas.microsoft.com/office/drawing/2014/main" id="{78B3775E-D5A5-E2F4-F112-B376537043C9}"/>
              </a:ext>
            </a:extLst>
          </p:cNvPr>
          <p:cNvSpPr/>
          <p:nvPr/>
        </p:nvSpPr>
        <p:spPr>
          <a:xfrm>
            <a:off x="-175364" y="1690688"/>
            <a:ext cx="6868772" cy="3344775"/>
          </a:xfrm>
          <a:prstGeom prst="round2DiagRect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A8020E-D0FA-A092-F48F-F62FCEEA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Points of Departmentalization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F9A7E-26BC-DBFA-B638-2AEAEE954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Definitions</a:t>
            </a:r>
          </a:p>
          <a:p>
            <a:pPr marL="0" indent="0">
              <a:buNone/>
            </a:pPr>
            <a:r>
              <a:rPr lang="en-US" dirty="0"/>
              <a:t>Chain of Preservation</a:t>
            </a:r>
          </a:p>
          <a:p>
            <a:pPr marL="0" indent="0">
              <a:buNone/>
            </a:pPr>
            <a:r>
              <a:rPr lang="en-US" dirty="0"/>
              <a:t>Motivation</a:t>
            </a:r>
          </a:p>
          <a:p>
            <a:pPr marL="0" indent="0">
              <a:buNone/>
            </a:pPr>
            <a:r>
              <a:rPr lang="en-US" dirty="0"/>
              <a:t>Context: </a:t>
            </a:r>
            <a:r>
              <a:rPr lang="en-US" dirty="0" err="1"/>
              <a:t>InterPARES</a:t>
            </a:r>
            <a:r>
              <a:rPr lang="en-US" dirty="0"/>
              <a:t> Trust AI Studies</a:t>
            </a:r>
          </a:p>
          <a:p>
            <a:pPr marL="0" indent="0">
              <a:buNone/>
            </a:pPr>
            <a:r>
              <a:rPr lang="en-US" dirty="0"/>
              <a:t>Next Steps</a:t>
            </a:r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F109F1FD-CDE1-1724-1AA8-BA46E9EEA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157FF9-3A55-EBAE-F6C9-68A94F56F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8204091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5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5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5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2" dur="5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3" dur="5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3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3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3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 animBg="1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B2E393-4FA1-2C38-603C-309286842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handshake with text&#10;&#10;InterPARES Trust AI">
            <a:extLst>
              <a:ext uri="{FF2B5EF4-FFF2-40B4-BE49-F238E27FC236}">
                <a16:creationId xmlns:a16="http://schemas.microsoft.com/office/drawing/2014/main" id="{EF480F7F-3AF5-B994-B7F5-9B00C4222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22A2DC05-4641-DDCC-0AFD-166205B4A3DF}"/>
              </a:ext>
            </a:extLst>
          </p:cNvPr>
          <p:cNvSpPr/>
          <p:nvPr/>
        </p:nvSpPr>
        <p:spPr>
          <a:xfrm>
            <a:off x="162232" y="619999"/>
            <a:ext cx="11687898" cy="42364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763997A-57E2-F428-7C1E-FB2EE23DF984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D80CDB8-1B25-76A9-56FD-203B137C8554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3FF6848-1AFB-C7F0-933D-C0003A4A4BDC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02EF3F4-4094-EB55-441E-B906AFB047AE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534D54-2A51-151D-DD1F-4E45A2EEB605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ED9DF2-6BEE-5D6C-72CF-E19ED367549C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1B7299-A9CF-58C7-262F-56EC037DFED2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D726CF-7CF3-BD6F-BC68-F2F3128C125B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19369-54C7-5816-D35D-0F181D2BA899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C8D867-CB7C-9245-968F-D3175AF8DDEA}"/>
              </a:ext>
            </a:extLst>
          </p:cNvPr>
          <p:cNvSpPr txBox="1"/>
          <p:nvPr/>
        </p:nvSpPr>
        <p:spPr>
          <a:xfrm>
            <a:off x="705297" y="4856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E07B7-208E-7C04-5CB2-966ADC3055D3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9C2C083-63A2-F36C-0C1E-CF3FA9981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10679991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Word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4F2F6-A7DD-A1E0-62E2-7DFD27169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6068D0BE-F56C-D9EF-6A56-138E2F49C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AB5FC35-18F3-9B40-BAA0-3FF6DE3C7DFD}"/>
              </a:ext>
            </a:extLst>
          </p:cNvPr>
          <p:cNvSpPr/>
          <p:nvPr/>
        </p:nvSpPr>
        <p:spPr>
          <a:xfrm>
            <a:off x="162232" y="619999"/>
            <a:ext cx="11687898" cy="42364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D4172D6-660E-5EC7-9745-AC76F8B94A46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2375620-49F6-9F6B-C41B-B8E38D5CC1A6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2A0B1CE-4451-DB35-5ECF-EEF26D9628D0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38181E1-8BD1-3CD9-D4D6-4CE19B6A9D24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8FE708-B959-87A6-B7ED-8B2782F12626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0C2A30-AC07-165C-FAAB-A74929EA5801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379945-25D0-6F53-D831-818B5F1A6183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0613DE-1EC8-D69B-6503-0D33A599A15E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97E3D1-C143-C9ED-C600-652A6FC83CCC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511DE9-D4FB-4EDA-55AD-88FCA424AC67}"/>
              </a:ext>
            </a:extLst>
          </p:cNvPr>
          <p:cNvSpPr txBox="1"/>
          <p:nvPr/>
        </p:nvSpPr>
        <p:spPr>
          <a:xfrm>
            <a:off x="705297" y="370114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A39070-CF36-7259-C4E3-C5ED47B06F56}"/>
              </a:ext>
            </a:extLst>
          </p:cNvPr>
          <p:cNvSpPr txBox="1"/>
          <p:nvPr/>
        </p:nvSpPr>
        <p:spPr>
          <a:xfrm>
            <a:off x="705297" y="4856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08CD3C-526C-F838-B3A2-54E354D4B16C}"/>
              </a:ext>
            </a:extLst>
          </p:cNvPr>
          <p:cNvSpPr txBox="1"/>
          <p:nvPr/>
        </p:nvSpPr>
        <p:spPr>
          <a:xfrm>
            <a:off x="705297" y="5175139"/>
            <a:ext cx="615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RP01 | RP04 for </a:t>
            </a:r>
            <a:r>
              <a:rPr lang="en-US" dirty="0" err="1"/>
              <a:t>paradata</a:t>
            </a:r>
            <a:r>
              <a:rPr lang="en-US" dirty="0"/>
              <a:t> | RP05 | MA07 | MA08 | RA03 | RA06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F384AB-DF8C-0E30-6AA5-84A7DDA8242B}"/>
              </a:ext>
            </a:extLst>
          </p:cNvPr>
          <p:cNvSpPr txBox="1"/>
          <p:nvPr/>
        </p:nvSpPr>
        <p:spPr>
          <a:xfrm>
            <a:off x="3420285" y="3701141"/>
            <a:ext cx="2188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CU01 | CU02 | CU04</a:t>
            </a:r>
          </a:p>
          <a:p>
            <a:r>
              <a:rPr lang="en-US" dirty="0">
                <a:solidFill>
                  <a:schemeClr val="bg1"/>
                </a:solidFill>
              </a:rPr>
              <a:t>CU05 | AA02 | AA03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08437E-0AAA-5F8A-05DA-4337B542AAE4}"/>
              </a:ext>
            </a:extLst>
          </p:cNvPr>
          <p:cNvSpPr txBox="1"/>
          <p:nvPr/>
        </p:nvSpPr>
        <p:spPr>
          <a:xfrm>
            <a:off x="6105825" y="3701141"/>
            <a:ext cx="2162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AA01 | AA02 | AA03 |</a:t>
            </a:r>
          </a:p>
          <a:p>
            <a:r>
              <a:rPr lang="en-US" dirty="0">
                <a:solidFill>
                  <a:schemeClr val="bg1"/>
                </a:solidFill>
              </a:rPr>
              <a:t>AD02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D8CE54-02D8-E1AA-374D-128464A694E7}"/>
              </a:ext>
            </a:extLst>
          </p:cNvPr>
          <p:cNvSpPr txBox="1"/>
          <p:nvPr/>
        </p:nvSpPr>
        <p:spPr>
          <a:xfrm>
            <a:off x="8885331" y="3701140"/>
            <a:ext cx="29398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AA02 | AD02 | AD03</a:t>
            </a:r>
          </a:p>
          <a:p>
            <a:r>
              <a:rPr lang="en-US" dirty="0">
                <a:solidFill>
                  <a:schemeClr val="bg1"/>
                </a:solidFill>
              </a:rPr>
              <a:t>AD04 | AD05 | MA05</a:t>
            </a:r>
          </a:p>
          <a:p>
            <a:r>
              <a:rPr lang="en-US" dirty="0">
                <a:solidFill>
                  <a:schemeClr val="bg1"/>
                </a:solidFill>
              </a:rPr>
              <a:t>RA01 | RA02 | RA03 | RA04  </a:t>
            </a:r>
          </a:p>
          <a:p>
            <a:r>
              <a:rPr lang="en-US" sz="1800" dirty="0">
                <a:solidFill>
                  <a:schemeClr val="bg1"/>
                </a:solidFill>
              </a:rPr>
              <a:t>RA07, RA08, RA09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ED15DA-D1E3-AF50-F68C-365638B26826}"/>
              </a:ext>
            </a:extLst>
          </p:cNvPr>
          <p:cNvSpPr txBox="1"/>
          <p:nvPr/>
        </p:nvSpPr>
        <p:spPr>
          <a:xfrm>
            <a:off x="744571" y="5875183"/>
            <a:ext cx="1086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linked to the COP: CU03 | CU06 | AD01 | MA01 | MA02 | MA03 | MA04 | MA06 | MA09 | MA10 | RA03 | RA05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4DA854-65A6-F7FE-09A4-FEE840DB0986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8D8C8501-04ED-2D60-A83B-4430C589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94100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F40CA-60BF-E11C-B4FA-C354B9235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DF2C0BE2-67D7-DD29-6DEF-A177CA74EEAA}"/>
              </a:ext>
            </a:extLst>
          </p:cNvPr>
          <p:cNvSpPr/>
          <p:nvPr/>
        </p:nvSpPr>
        <p:spPr>
          <a:xfrm>
            <a:off x="162232" y="400544"/>
            <a:ext cx="3288104" cy="5178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3DC4C0-50C3-02DE-345E-57A7ED788B00}"/>
              </a:ext>
            </a:extLst>
          </p:cNvPr>
          <p:cNvSpPr txBox="1"/>
          <p:nvPr/>
        </p:nvSpPr>
        <p:spPr>
          <a:xfrm>
            <a:off x="162232" y="968003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901FED-1303-5CAA-ED97-331747A2B969}"/>
              </a:ext>
            </a:extLst>
          </p:cNvPr>
          <p:cNvSpPr txBox="1"/>
          <p:nvPr/>
        </p:nvSpPr>
        <p:spPr>
          <a:xfrm>
            <a:off x="162232" y="1439121"/>
            <a:ext cx="117005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Retention and Preservation 01: Identification of critical archival challenges which are the best </a:t>
            </a:r>
          </a:p>
          <a:p>
            <a:r>
              <a:rPr lang="en-US" dirty="0"/>
              <a:t>candidates for improvement by AI technologies in the context of retention </a:t>
            </a:r>
          </a:p>
          <a:p>
            <a:r>
              <a:rPr lang="en-US" dirty="0"/>
              <a:t>and preservation of digital records (survey and image recognition techniques being developed)</a:t>
            </a:r>
          </a:p>
          <a:p>
            <a:endParaRPr lang="en-US" dirty="0"/>
          </a:p>
          <a:p>
            <a:r>
              <a:rPr lang="en-US" dirty="0"/>
              <a:t>Retention and Preservation 04 for </a:t>
            </a:r>
            <a:r>
              <a:rPr lang="en-US" dirty="0" err="1"/>
              <a:t>paradata</a:t>
            </a:r>
            <a:r>
              <a:rPr lang="en-US" dirty="0"/>
              <a:t>: Preserving AI Techniques as </a:t>
            </a:r>
            <a:r>
              <a:rPr lang="en-US" dirty="0" err="1"/>
              <a:t>Paradata</a:t>
            </a:r>
            <a:r>
              <a:rPr lang="en-US" dirty="0"/>
              <a:t> (how do we describe the AI techniques applied to all aspects of the chain of preservation?)</a:t>
            </a:r>
          </a:p>
          <a:p>
            <a:endParaRPr lang="en-US" dirty="0"/>
          </a:p>
          <a:p>
            <a:r>
              <a:rPr lang="en-US" dirty="0"/>
              <a:t>Retention and Preservation 05: Feasibility study of creating a web archive in the top universities in the Iran and South Africa (pattern of classification, regression and deep learning on collections of web pages)</a:t>
            </a:r>
          </a:p>
          <a:p>
            <a:endParaRPr lang="en-US" dirty="0"/>
          </a:p>
          <a:p>
            <a:r>
              <a:rPr lang="en-US" dirty="0"/>
              <a:t>Management and Administration 07: Metadata and Metadata Models in the AI Context (conceptual)</a:t>
            </a:r>
          </a:p>
          <a:p>
            <a:endParaRPr lang="en-US" dirty="0"/>
          </a:p>
          <a:p>
            <a:r>
              <a:rPr lang="en-US" dirty="0"/>
              <a:t>Management and Administration 08: Representing Archival Record Sets for Machine Learning Experts (lit review)</a:t>
            </a:r>
          </a:p>
          <a:p>
            <a:endParaRPr lang="en-US" dirty="0"/>
          </a:p>
          <a:p>
            <a:r>
              <a:rPr lang="en-US" dirty="0"/>
              <a:t>Reference and Access 03:  Model for an AI-Assisted Digitization Project (prototyping)</a:t>
            </a:r>
          </a:p>
          <a:p>
            <a:endParaRPr lang="en-US" dirty="0"/>
          </a:p>
          <a:p>
            <a:r>
              <a:rPr lang="en-US" dirty="0"/>
              <a:t>Reference and Access 06: Privacy in Digital Records Containing Personally Identifiable Information (PII): An Exploration of Current Status and the potential of AI Tools and Techniques (literature, survey, case studies)</a:t>
            </a:r>
          </a:p>
        </p:txBody>
      </p:sp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C9476FD6-B3AF-025B-15C1-6ABACCE86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A8A0AF4D-CB1C-84A6-62F9-6E96FE799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21134618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740858-46DF-D1CF-5E2B-CFEC89A05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152AB4B6-FEC6-1076-3A77-20C5D7CAC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CBC4933-FDEC-4CCC-EB81-71EBC27323C6}"/>
              </a:ext>
            </a:extLst>
          </p:cNvPr>
          <p:cNvSpPr/>
          <p:nvPr/>
        </p:nvSpPr>
        <p:spPr>
          <a:xfrm>
            <a:off x="162232" y="619999"/>
            <a:ext cx="11687898" cy="42364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18F3E6F-0D48-F8D0-65FA-800302696CE2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0108837-D29A-16E6-809A-2BE7C1DE7530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7ED117C-D489-C1AD-0DBC-26661FFA9E99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FBE273D-9945-38E4-0F01-868ACC6FF2AA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75E02-ABDA-2838-61C3-15412A09A6A4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B0B928-A0E6-7051-8437-CFE42D18D3D5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48E688-7A8C-5769-0234-384C376976FB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A8445-3E4A-F9AD-F61F-7384A9C60049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2253F0-11CC-D284-C5D2-73708BB207D5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09063D-EE12-1171-2E32-1B98FD61146F}"/>
              </a:ext>
            </a:extLst>
          </p:cNvPr>
          <p:cNvSpPr txBox="1"/>
          <p:nvPr/>
        </p:nvSpPr>
        <p:spPr>
          <a:xfrm>
            <a:off x="705297" y="370114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1A1304-84FB-5F92-8029-BD9D9E6500C7}"/>
              </a:ext>
            </a:extLst>
          </p:cNvPr>
          <p:cNvSpPr txBox="1"/>
          <p:nvPr/>
        </p:nvSpPr>
        <p:spPr>
          <a:xfrm>
            <a:off x="705297" y="4856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37D830-2720-7873-6E51-F4748FC2D69A}"/>
              </a:ext>
            </a:extLst>
          </p:cNvPr>
          <p:cNvSpPr txBox="1"/>
          <p:nvPr/>
        </p:nvSpPr>
        <p:spPr>
          <a:xfrm>
            <a:off x="705297" y="5175139"/>
            <a:ext cx="615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RP01 | RP04 for </a:t>
            </a:r>
            <a:r>
              <a:rPr lang="en-US" dirty="0" err="1"/>
              <a:t>paradata</a:t>
            </a:r>
            <a:r>
              <a:rPr lang="en-US" dirty="0"/>
              <a:t> | RP05 | MA07 | MA08 | RA03 | RA06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3B7164-C914-36CD-82D5-4E522598C705}"/>
              </a:ext>
            </a:extLst>
          </p:cNvPr>
          <p:cNvSpPr txBox="1"/>
          <p:nvPr/>
        </p:nvSpPr>
        <p:spPr>
          <a:xfrm>
            <a:off x="3420285" y="3701141"/>
            <a:ext cx="2188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CU01 | CU02 | CU04</a:t>
            </a:r>
          </a:p>
          <a:p>
            <a:r>
              <a:rPr lang="en-US" dirty="0">
                <a:solidFill>
                  <a:schemeClr val="bg1"/>
                </a:solidFill>
              </a:rPr>
              <a:t>CU05 | AA02 | AA03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8711C8-4430-3B80-F695-3E7B2A5964CB}"/>
              </a:ext>
            </a:extLst>
          </p:cNvPr>
          <p:cNvSpPr txBox="1"/>
          <p:nvPr/>
        </p:nvSpPr>
        <p:spPr>
          <a:xfrm>
            <a:off x="6105825" y="3701141"/>
            <a:ext cx="2162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AA01 | AA02 | AA03 |</a:t>
            </a:r>
          </a:p>
          <a:p>
            <a:r>
              <a:rPr lang="en-US" dirty="0">
                <a:solidFill>
                  <a:schemeClr val="bg1"/>
                </a:solidFill>
              </a:rPr>
              <a:t>AD02 |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3D712D-326E-A36C-03CA-D2350D92016D}"/>
              </a:ext>
            </a:extLst>
          </p:cNvPr>
          <p:cNvSpPr txBox="1"/>
          <p:nvPr/>
        </p:nvSpPr>
        <p:spPr>
          <a:xfrm>
            <a:off x="8885331" y="3701140"/>
            <a:ext cx="29398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AA02 | AD02 | AD03</a:t>
            </a:r>
          </a:p>
          <a:p>
            <a:r>
              <a:rPr lang="en-US" dirty="0">
                <a:solidFill>
                  <a:schemeClr val="bg1"/>
                </a:solidFill>
              </a:rPr>
              <a:t>AD04 | AD05 | MA05</a:t>
            </a:r>
          </a:p>
          <a:p>
            <a:r>
              <a:rPr lang="en-US" dirty="0">
                <a:solidFill>
                  <a:schemeClr val="bg1"/>
                </a:solidFill>
              </a:rPr>
              <a:t>RA01 | RA02 | RA03 | RA04  </a:t>
            </a:r>
          </a:p>
          <a:p>
            <a:r>
              <a:rPr lang="en-US" sz="1800" dirty="0">
                <a:solidFill>
                  <a:schemeClr val="bg1"/>
                </a:solidFill>
              </a:rPr>
              <a:t>RA07, RA08, RA09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563B04-DC1A-9A1C-3CA2-234039386358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69D78230-260E-B799-DA93-E76D579A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095669-5225-F3DE-03D3-ABE26AF263F9}"/>
              </a:ext>
            </a:extLst>
          </p:cNvPr>
          <p:cNvSpPr txBox="1"/>
          <p:nvPr/>
        </p:nvSpPr>
        <p:spPr>
          <a:xfrm>
            <a:off x="744571" y="5875183"/>
            <a:ext cx="1086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linked to the COP: CU03 | CU06 | AD01 | MA01 | MA02 | MA03 | MA04 | MA06 | MA09 | MA10 | RA03 | RA05  </a:t>
            </a:r>
          </a:p>
        </p:txBody>
      </p:sp>
    </p:spTree>
    <p:extLst>
      <p:ext uri="{BB962C8B-B14F-4D97-AF65-F5344CB8AC3E}">
        <p14:creationId xmlns:p14="http://schemas.microsoft.com/office/powerpoint/2010/main" val="5457015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F9BD4F-B3C5-E3B9-83A2-457E40F46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BAEA81F-D231-A915-852F-7700EC678384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ADEF1E-95CB-6DF7-673D-96F2E6BF0FD9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8B1B82-FABD-26C1-74CF-BD9B92B039E8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25B0E4-C66E-B99C-DF56-9D89345815BC}"/>
              </a:ext>
            </a:extLst>
          </p:cNvPr>
          <p:cNvSpPr txBox="1"/>
          <p:nvPr/>
        </p:nvSpPr>
        <p:spPr>
          <a:xfrm>
            <a:off x="705297" y="3701141"/>
            <a:ext cx="10591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Creation and Use 07: Investigating the Use of AI technologies in the Realm of E-Government Development</a:t>
            </a:r>
          </a:p>
          <a:p>
            <a:r>
              <a:rPr lang="en-US" dirty="0"/>
              <a:t>			(literature review and survey)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4A65AA-F1EB-15FD-37A6-70717C6313DF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A05AE3FA-7345-B7C0-F66F-B6806BA79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43B86FC1-771A-5B11-DA5C-6058EAEF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2265053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4EE408-F1D0-9AF5-D889-19CA350A9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849F0562-D391-61CC-A58F-17928A94A2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596D85B2-20F0-FCCB-A97D-45568B19B388}"/>
              </a:ext>
            </a:extLst>
          </p:cNvPr>
          <p:cNvSpPr/>
          <p:nvPr/>
        </p:nvSpPr>
        <p:spPr>
          <a:xfrm>
            <a:off x="162232" y="619999"/>
            <a:ext cx="11687898" cy="42364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6C3CB76-9C18-CFED-3C82-2863C18A9E45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788BA91-78F6-5FEA-E841-4ABA4721E037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BF1DE16-B6C8-914D-2646-7F61ED4481FF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7AF797F-D5A8-ACAD-DDCD-8DF333AAC628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5331EE-B709-56FB-49FB-78571BEFCFA9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100CA4-4EBC-9A3C-0DE0-AB5E4176ED13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C5B642-3C6E-6962-5A72-1A05B4307A9D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47642D-5EE9-C8BB-1B62-CEEBDA06CCEB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F50239-F0F6-69E8-C4E5-7AE99E0669E5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364CEA-106A-A741-7B5C-70F3B4D973AB}"/>
              </a:ext>
            </a:extLst>
          </p:cNvPr>
          <p:cNvSpPr txBox="1"/>
          <p:nvPr/>
        </p:nvSpPr>
        <p:spPr>
          <a:xfrm>
            <a:off x="705297" y="370114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6175D2-C614-60A9-3541-5864624A368B}"/>
              </a:ext>
            </a:extLst>
          </p:cNvPr>
          <p:cNvSpPr txBox="1"/>
          <p:nvPr/>
        </p:nvSpPr>
        <p:spPr>
          <a:xfrm>
            <a:off x="705297" y="4856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1712D6-499C-2837-FDCF-EC083D319203}"/>
              </a:ext>
            </a:extLst>
          </p:cNvPr>
          <p:cNvSpPr txBox="1"/>
          <p:nvPr/>
        </p:nvSpPr>
        <p:spPr>
          <a:xfrm>
            <a:off x="705297" y="5175139"/>
            <a:ext cx="615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RP01 | RP04 for </a:t>
            </a:r>
            <a:r>
              <a:rPr lang="en-US" dirty="0" err="1"/>
              <a:t>paradata</a:t>
            </a:r>
            <a:r>
              <a:rPr lang="en-US" dirty="0"/>
              <a:t> | RP05 | MA07 | MA08 | RA03 | RA06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637759-02FD-F272-0680-E0D8562F2B67}"/>
              </a:ext>
            </a:extLst>
          </p:cNvPr>
          <p:cNvSpPr txBox="1"/>
          <p:nvPr/>
        </p:nvSpPr>
        <p:spPr>
          <a:xfrm>
            <a:off x="3420285" y="3701141"/>
            <a:ext cx="2188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CU01 | CU02 | CU04</a:t>
            </a:r>
          </a:p>
          <a:p>
            <a:r>
              <a:rPr lang="en-US" dirty="0">
                <a:solidFill>
                  <a:schemeClr val="bg1"/>
                </a:solidFill>
              </a:rPr>
              <a:t>CU05 | AA02 | AA03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C4264C-DD4E-BD23-33F8-411034A021AD}"/>
              </a:ext>
            </a:extLst>
          </p:cNvPr>
          <p:cNvSpPr txBox="1"/>
          <p:nvPr/>
        </p:nvSpPr>
        <p:spPr>
          <a:xfrm>
            <a:off x="6105825" y="3701141"/>
            <a:ext cx="2162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AA01 | AA02 | AA03 |</a:t>
            </a:r>
          </a:p>
          <a:p>
            <a:r>
              <a:rPr lang="en-US" dirty="0">
                <a:solidFill>
                  <a:schemeClr val="bg1"/>
                </a:solidFill>
              </a:rPr>
              <a:t>AD02 |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544BCF-8D58-5B15-2B5F-4739A3B9D4FA}"/>
              </a:ext>
            </a:extLst>
          </p:cNvPr>
          <p:cNvSpPr txBox="1"/>
          <p:nvPr/>
        </p:nvSpPr>
        <p:spPr>
          <a:xfrm>
            <a:off x="8885331" y="3701140"/>
            <a:ext cx="29398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AA02 | AD02 | AD03</a:t>
            </a:r>
          </a:p>
          <a:p>
            <a:r>
              <a:rPr lang="en-US" dirty="0">
                <a:solidFill>
                  <a:schemeClr val="bg1"/>
                </a:solidFill>
              </a:rPr>
              <a:t>AD04 | AD05 | MA05</a:t>
            </a:r>
          </a:p>
          <a:p>
            <a:r>
              <a:rPr lang="en-US" dirty="0">
                <a:solidFill>
                  <a:schemeClr val="bg1"/>
                </a:solidFill>
              </a:rPr>
              <a:t>RA01 | RA02 | RA03 | RA04  </a:t>
            </a:r>
          </a:p>
          <a:p>
            <a:r>
              <a:rPr lang="en-US" sz="1800" dirty="0">
                <a:solidFill>
                  <a:schemeClr val="bg1"/>
                </a:solidFill>
              </a:rPr>
              <a:t>RA07, RA08, RA09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382FBC-3045-A5AB-EDFE-14448D27B246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ED755898-52CB-3829-E3D1-3D5ECB77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5A1D51-33B6-CB38-8B14-2BB6B3981B7D}"/>
              </a:ext>
            </a:extLst>
          </p:cNvPr>
          <p:cNvSpPr txBox="1"/>
          <p:nvPr/>
        </p:nvSpPr>
        <p:spPr>
          <a:xfrm>
            <a:off x="744571" y="5875183"/>
            <a:ext cx="1086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linked to the COP: CU03 | CU06 | AD01 | MA01 | MA02 | MA03 | MA04 | MA06 | MA09 | MA10 | RA03 | RA05  </a:t>
            </a:r>
          </a:p>
        </p:txBody>
      </p:sp>
    </p:spTree>
    <p:extLst>
      <p:ext uri="{BB962C8B-B14F-4D97-AF65-F5344CB8AC3E}">
        <p14:creationId xmlns:p14="http://schemas.microsoft.com/office/powerpoint/2010/main" val="16723629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13F5D-395B-2846-778E-936EE1EAE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10A7727-0DA0-3BDF-4E9A-C597192831A2}"/>
              </a:ext>
            </a:extLst>
          </p:cNvPr>
          <p:cNvSpPr/>
          <p:nvPr/>
        </p:nvSpPr>
        <p:spPr>
          <a:xfrm>
            <a:off x="189511" y="188278"/>
            <a:ext cx="5519598" cy="5210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3768F0-17DF-B6E3-61FE-624CC97AB67B}"/>
              </a:ext>
            </a:extLst>
          </p:cNvPr>
          <p:cNvSpPr txBox="1"/>
          <p:nvPr/>
        </p:nvSpPr>
        <p:spPr>
          <a:xfrm>
            <a:off x="189511" y="78745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0F4103-7EFB-DB99-945F-2CFB9BFCD276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AC1F73-D6E2-A293-535E-B3A6898DD2A9}"/>
              </a:ext>
            </a:extLst>
          </p:cNvPr>
          <p:cNvSpPr txBox="1"/>
          <p:nvPr/>
        </p:nvSpPr>
        <p:spPr>
          <a:xfrm>
            <a:off x="189511" y="1482197"/>
            <a:ext cx="1165177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Creation and Use 01: Context and provenance for disaster data (corpus analysis and repository design)</a:t>
            </a:r>
          </a:p>
          <a:p>
            <a:endParaRPr lang="en-US" sz="2000" dirty="0"/>
          </a:p>
          <a:p>
            <a:r>
              <a:rPr lang="en-US" sz="2000" dirty="0"/>
              <a:t>Creation and Use 02: Records Classification using Natural Language Processing Techniques to Support </a:t>
            </a:r>
          </a:p>
          <a:p>
            <a:r>
              <a:rPr lang="en-US" sz="2000" dirty="0"/>
              <a:t>Trustworthy Public Digital Records (automatic records classification)</a:t>
            </a:r>
          </a:p>
          <a:p>
            <a:endParaRPr lang="en-US" sz="2000" dirty="0"/>
          </a:p>
          <a:p>
            <a:r>
              <a:rPr lang="en-US" sz="2000" dirty="0"/>
              <a:t>Creation and Use 04: Building &amp; Creating a Digital Twin for Preservation (literature review and case study)</a:t>
            </a:r>
          </a:p>
          <a:p>
            <a:endParaRPr lang="en-US" sz="2000" dirty="0"/>
          </a:p>
          <a:p>
            <a:r>
              <a:rPr lang="en-US" sz="2000" dirty="0"/>
              <a:t>Creation and Use 05: The role of AI in identifying or reconstituting archival aggregations of digital </a:t>
            </a:r>
          </a:p>
          <a:p>
            <a:r>
              <a:rPr lang="en-US" sz="2000" dirty="0"/>
              <a:t>records and enriching metadata schemas (survey)</a:t>
            </a:r>
          </a:p>
          <a:p>
            <a:endParaRPr lang="en-US" sz="2000" dirty="0"/>
          </a:p>
          <a:p>
            <a:r>
              <a:rPr lang="en-US" sz="2000" dirty="0"/>
              <a:t>Appraisal and Acquisition 02: Maturity assessment for appraisal practices readiness in AI age </a:t>
            </a:r>
          </a:p>
          <a:p>
            <a:r>
              <a:rPr lang="en-US" sz="2000" dirty="0"/>
              <a:t>(literature review and case studies) </a:t>
            </a:r>
          </a:p>
          <a:p>
            <a:endParaRPr lang="en-US" sz="2000" dirty="0"/>
          </a:p>
          <a:p>
            <a:r>
              <a:rPr lang="en-US" sz="2000" dirty="0"/>
              <a:t>Appraisal and Acquisition 03: Appraisal and disposition: AI tools being </a:t>
            </a:r>
          </a:p>
          <a:p>
            <a:r>
              <a:rPr lang="en-US" sz="2000" dirty="0"/>
              <a:t>used to support records creation and recordkeeping in Brazil and Mexico (surveys)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F0C6C-E8B1-AF43-5942-5882A3435F16}"/>
              </a:ext>
            </a:extLst>
          </p:cNvPr>
          <p:cNvSpPr txBox="1">
            <a:spLocks/>
          </p:cNvSpPr>
          <p:nvPr/>
        </p:nvSpPr>
        <p:spPr>
          <a:xfrm>
            <a:off x="8003513" y="2365026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dirty="0"/>
              <a:t>Chain of Preservation</a:t>
            </a:r>
          </a:p>
        </p:txBody>
      </p:sp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2E07A91C-5CFC-ABE9-85FE-D771D12BA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950F67A-F778-C8A1-C5CD-EF3A2F143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29142011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EC973-C807-49F4-3175-D9D5D2CA3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DECE6365-BB37-1FA9-DE6D-3576A40F8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C0A66071-CB6A-A506-D254-7F185B35488E}"/>
              </a:ext>
            </a:extLst>
          </p:cNvPr>
          <p:cNvSpPr/>
          <p:nvPr/>
        </p:nvSpPr>
        <p:spPr>
          <a:xfrm>
            <a:off x="162232" y="619999"/>
            <a:ext cx="11687898" cy="42364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7A2954B-EFA6-2625-F1C1-C906801B4B18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DCA4088-4E15-7F08-FFD0-97DB820090C9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41EFD14-81AC-64CA-79CC-A7BC2E3D97FA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8C93CFA-7CBC-77EE-9832-91CC7B1630E9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167A1D-2F23-5BF4-7DF7-865DA161BCBF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006DF3-85C4-9C00-DCB1-933AC93CB838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C8AE14-2BBA-B0D7-49A3-045B1DAABFD7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EFD395-69A7-4137-0313-2E1AB6272EEA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F1C753-2D5D-152C-BBF0-89AB6AB25237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9651B1-CC22-3685-9A38-8A4C4E338B57}"/>
              </a:ext>
            </a:extLst>
          </p:cNvPr>
          <p:cNvSpPr txBox="1"/>
          <p:nvPr/>
        </p:nvSpPr>
        <p:spPr>
          <a:xfrm>
            <a:off x="705297" y="370114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6FF947-01C1-3ED1-3E52-BF82B7D98EDF}"/>
              </a:ext>
            </a:extLst>
          </p:cNvPr>
          <p:cNvSpPr txBox="1"/>
          <p:nvPr/>
        </p:nvSpPr>
        <p:spPr>
          <a:xfrm>
            <a:off x="705297" y="4856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ADEAD2-5879-BE05-6DED-6F0A8ACD63A4}"/>
              </a:ext>
            </a:extLst>
          </p:cNvPr>
          <p:cNvSpPr txBox="1"/>
          <p:nvPr/>
        </p:nvSpPr>
        <p:spPr>
          <a:xfrm>
            <a:off x="705297" y="5175139"/>
            <a:ext cx="615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RP01 | RP04 for </a:t>
            </a:r>
            <a:r>
              <a:rPr lang="en-US" dirty="0" err="1"/>
              <a:t>paradata</a:t>
            </a:r>
            <a:r>
              <a:rPr lang="en-US" dirty="0"/>
              <a:t> | RP05 | MA07 | MA08 | RA03 | RA06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AF4F9C-A3F6-3CF9-FA75-294956814BB1}"/>
              </a:ext>
            </a:extLst>
          </p:cNvPr>
          <p:cNvSpPr txBox="1"/>
          <p:nvPr/>
        </p:nvSpPr>
        <p:spPr>
          <a:xfrm>
            <a:off x="3420285" y="3701141"/>
            <a:ext cx="2188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CU01 | CU02 | CU04</a:t>
            </a:r>
          </a:p>
          <a:p>
            <a:r>
              <a:rPr lang="en-US" dirty="0">
                <a:solidFill>
                  <a:schemeClr val="bg1"/>
                </a:solidFill>
              </a:rPr>
              <a:t>CU05 | AA02 | AA03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302B5D-B451-38B6-0BE6-B1C465617F6C}"/>
              </a:ext>
            </a:extLst>
          </p:cNvPr>
          <p:cNvSpPr txBox="1"/>
          <p:nvPr/>
        </p:nvSpPr>
        <p:spPr>
          <a:xfrm>
            <a:off x="6105825" y="3701141"/>
            <a:ext cx="2162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AA01 | AA02 | AA03 |</a:t>
            </a:r>
          </a:p>
          <a:p>
            <a:r>
              <a:rPr lang="en-US" dirty="0">
                <a:solidFill>
                  <a:schemeClr val="bg1"/>
                </a:solidFill>
              </a:rPr>
              <a:t>AD02 |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B56263-8FC6-F1B2-8E77-C16922507657}"/>
              </a:ext>
            </a:extLst>
          </p:cNvPr>
          <p:cNvSpPr txBox="1"/>
          <p:nvPr/>
        </p:nvSpPr>
        <p:spPr>
          <a:xfrm>
            <a:off x="8885331" y="3701140"/>
            <a:ext cx="29398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AA02 | AD02 | AD03</a:t>
            </a:r>
          </a:p>
          <a:p>
            <a:r>
              <a:rPr lang="en-US" dirty="0">
                <a:solidFill>
                  <a:schemeClr val="bg1"/>
                </a:solidFill>
              </a:rPr>
              <a:t>AD04 | AD05 | MA05</a:t>
            </a:r>
          </a:p>
          <a:p>
            <a:r>
              <a:rPr lang="en-US" dirty="0">
                <a:solidFill>
                  <a:schemeClr val="bg1"/>
                </a:solidFill>
              </a:rPr>
              <a:t>RA01 | RA02 | RA03 | RA04  </a:t>
            </a:r>
          </a:p>
          <a:p>
            <a:r>
              <a:rPr lang="en-US" sz="1800" dirty="0">
                <a:solidFill>
                  <a:schemeClr val="bg1"/>
                </a:solidFill>
              </a:rPr>
              <a:t>RA07, RA08, RA09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FE166A-0FCB-5C57-4FEF-D1C9F2C095DC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FEDA928-DCE1-81FC-B32F-21990F60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FCEE3C-19A2-896F-3A9C-FE081EC55390}"/>
              </a:ext>
            </a:extLst>
          </p:cNvPr>
          <p:cNvSpPr txBox="1"/>
          <p:nvPr/>
        </p:nvSpPr>
        <p:spPr>
          <a:xfrm>
            <a:off x="744571" y="5875183"/>
            <a:ext cx="1086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linked to the COP: CU03 | CU06 | AD01 | MA01 | MA02 | MA03 | MA04 | MA06 | MA09 | MA10 | RA03 | RA05  </a:t>
            </a:r>
          </a:p>
        </p:txBody>
      </p:sp>
    </p:spTree>
    <p:extLst>
      <p:ext uri="{BB962C8B-B14F-4D97-AF65-F5344CB8AC3E}">
        <p14:creationId xmlns:p14="http://schemas.microsoft.com/office/powerpoint/2010/main" val="8604261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F6FE8-0036-72BD-3B26-D5C58AAD8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2099EA-EF3B-FAB3-BC3D-66011AC09EC4}"/>
              </a:ext>
            </a:extLst>
          </p:cNvPr>
          <p:cNvSpPr/>
          <p:nvPr/>
        </p:nvSpPr>
        <p:spPr>
          <a:xfrm>
            <a:off x="170688" y="161747"/>
            <a:ext cx="5612524" cy="46166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61D5ED-57B3-A105-1AE5-BAF02217CC45}"/>
              </a:ext>
            </a:extLst>
          </p:cNvPr>
          <p:cNvSpPr txBox="1"/>
          <p:nvPr/>
        </p:nvSpPr>
        <p:spPr>
          <a:xfrm>
            <a:off x="170688" y="675943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5001EE-1A55-C668-491F-09B7FDE5EFEA}"/>
              </a:ext>
            </a:extLst>
          </p:cNvPr>
          <p:cNvSpPr txBox="1"/>
          <p:nvPr/>
        </p:nvSpPr>
        <p:spPr>
          <a:xfrm>
            <a:off x="278049" y="1201170"/>
            <a:ext cx="1391727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Appraisal and Acquisition 01:  Employing AI for Retention &amp; Disposition in Trusted </a:t>
            </a:r>
          </a:p>
          <a:p>
            <a:r>
              <a:rPr lang="en-US" sz="2400" dirty="0"/>
              <a:t>Digital Recordkeeping Repositories (TDRRs) (literature review, case studies, </a:t>
            </a:r>
          </a:p>
          <a:p>
            <a:r>
              <a:rPr lang="en-US" sz="2400" dirty="0"/>
              <a:t>survey, pilot TDRR)</a:t>
            </a:r>
          </a:p>
          <a:p>
            <a:endParaRPr lang="en-US" sz="2400" dirty="0"/>
          </a:p>
          <a:p>
            <a:r>
              <a:rPr lang="en-US" sz="2400" dirty="0"/>
              <a:t>Appraisal and Acquisition 02 (again): Maturity assessment for appraisal practices </a:t>
            </a:r>
          </a:p>
          <a:p>
            <a:r>
              <a:rPr lang="en-US" sz="2400" dirty="0"/>
              <a:t>readiness in AI age (literature review and case studies) </a:t>
            </a:r>
          </a:p>
          <a:p>
            <a:endParaRPr lang="en-US" sz="2400" dirty="0"/>
          </a:p>
          <a:p>
            <a:r>
              <a:rPr lang="en-US" sz="2400" dirty="0"/>
              <a:t>Appraisal and Acquisition 03 (again):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Appraisal and disposition: AI tools being used to support records 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creation and recordkeeping in Brazil and Mexico </a:t>
            </a:r>
            <a:r>
              <a:rPr lang="en-US" sz="2400" dirty="0"/>
              <a:t>(surveys)</a:t>
            </a:r>
          </a:p>
          <a:p>
            <a:endParaRPr lang="en-US" sz="2400" dirty="0"/>
          </a:p>
          <a:p>
            <a:r>
              <a:rPr lang="en-US" sz="2400" dirty="0"/>
              <a:t>Arrangement and Description 02: Analyzing, Defining and </a:t>
            </a:r>
          </a:p>
          <a:p>
            <a:r>
              <a:rPr lang="en-US" sz="2400" dirty="0"/>
              <a:t>Evaluating Archival Datasets in Governmental Organizations </a:t>
            </a:r>
          </a:p>
          <a:p>
            <a:r>
              <a:rPr lang="en-US" sz="2400" dirty="0"/>
              <a:t>	(corpora analysis and case studies)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CD1F8-3AF2-A7B3-1A7E-1059D209EF7B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3439FE72-991B-CAB5-6D25-C800F2D39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08E5063D-D693-E28C-15C0-6CA03990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29107857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99C31-092A-E9C2-DB0B-E3033EC7E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3C82D4D6-A0A5-1CC4-CED8-059CF5545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80589CA-A2A8-5E91-759E-7DD4F94B3C60}"/>
              </a:ext>
            </a:extLst>
          </p:cNvPr>
          <p:cNvSpPr/>
          <p:nvPr/>
        </p:nvSpPr>
        <p:spPr>
          <a:xfrm>
            <a:off x="162232" y="619999"/>
            <a:ext cx="11687898" cy="423642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Manage Chain of Preservation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DC6D73D-D589-1139-6F05-FCDC6CE145CA}"/>
              </a:ext>
            </a:extLst>
          </p:cNvPr>
          <p:cNvSpPr/>
          <p:nvPr/>
        </p:nvSpPr>
        <p:spPr>
          <a:xfrm>
            <a:off x="744571" y="1275003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Framework for Chain of Preservation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01079A3-0B85-CCA7-6310-51387016FD69}"/>
              </a:ext>
            </a:extLst>
          </p:cNvPr>
          <p:cNvSpPr/>
          <p:nvPr/>
        </p:nvSpPr>
        <p:spPr>
          <a:xfrm>
            <a:off x="342500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Record-Making System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DDF97E1-8AB7-5E98-6EB1-CBC1686175EE}"/>
              </a:ext>
            </a:extLst>
          </p:cNvPr>
          <p:cNvSpPr/>
          <p:nvPr/>
        </p:nvSpPr>
        <p:spPr>
          <a:xfrm>
            <a:off x="6096000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Recordkeeping 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C9A5328-B2FC-6AAA-CA2F-FEF5BD49C347}"/>
              </a:ext>
            </a:extLst>
          </p:cNvPr>
          <p:cNvSpPr/>
          <p:nvPr/>
        </p:nvSpPr>
        <p:spPr>
          <a:xfrm>
            <a:off x="8885331" y="1271219"/>
            <a:ext cx="2259724" cy="21335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BD9800-2C94-038B-7564-C4242798AF4B}"/>
              </a:ext>
            </a:extLst>
          </p:cNvPr>
          <p:cNvSpPr txBox="1"/>
          <p:nvPr/>
        </p:nvSpPr>
        <p:spPr>
          <a:xfrm>
            <a:off x="744571" y="341030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6716A3-E971-F219-3D26-78F24847DE20}"/>
              </a:ext>
            </a:extLst>
          </p:cNvPr>
          <p:cNvSpPr txBox="1"/>
          <p:nvPr/>
        </p:nvSpPr>
        <p:spPr>
          <a:xfrm>
            <a:off x="3420285" y="342048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BDE303-D5E4-DEEB-172B-581A77B3D8DF}"/>
              </a:ext>
            </a:extLst>
          </p:cNvPr>
          <p:cNvSpPr txBox="1"/>
          <p:nvPr/>
        </p:nvSpPr>
        <p:spPr>
          <a:xfrm>
            <a:off x="6096000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1D3FC7-4481-9B45-B17D-52F6FD468A54}"/>
              </a:ext>
            </a:extLst>
          </p:cNvPr>
          <p:cNvSpPr txBox="1"/>
          <p:nvPr/>
        </p:nvSpPr>
        <p:spPr>
          <a:xfrm>
            <a:off x="8885331" y="340481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31711A-58D8-31BB-F2EB-77EB6D8F6F4A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6859F5-054B-DFB2-9B6D-AC88B24E5661}"/>
              </a:ext>
            </a:extLst>
          </p:cNvPr>
          <p:cNvSpPr txBox="1"/>
          <p:nvPr/>
        </p:nvSpPr>
        <p:spPr>
          <a:xfrm>
            <a:off x="705297" y="370114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5A0BD5-F386-9CF8-3FA8-D78B2C0E1E68}"/>
              </a:ext>
            </a:extLst>
          </p:cNvPr>
          <p:cNvSpPr txBox="1"/>
          <p:nvPr/>
        </p:nvSpPr>
        <p:spPr>
          <a:xfrm>
            <a:off x="705297" y="4856425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A-0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34253B-97D5-55B7-FFA3-52EB88E2B7E9}"/>
              </a:ext>
            </a:extLst>
          </p:cNvPr>
          <p:cNvSpPr txBox="1"/>
          <p:nvPr/>
        </p:nvSpPr>
        <p:spPr>
          <a:xfrm>
            <a:off x="705297" y="5175139"/>
            <a:ext cx="615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RP01 | RP04 for </a:t>
            </a:r>
            <a:r>
              <a:rPr lang="en-US" dirty="0" err="1"/>
              <a:t>paradata</a:t>
            </a:r>
            <a:r>
              <a:rPr lang="en-US" dirty="0"/>
              <a:t> | RP05 | MA07 | MA08 | RA03 | RA06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70DA14-5C61-DE11-7964-96FE0F14F65A}"/>
              </a:ext>
            </a:extLst>
          </p:cNvPr>
          <p:cNvSpPr txBox="1"/>
          <p:nvPr/>
        </p:nvSpPr>
        <p:spPr>
          <a:xfrm>
            <a:off x="3420285" y="3701141"/>
            <a:ext cx="2188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CU01 | CU02 | CU04</a:t>
            </a:r>
          </a:p>
          <a:p>
            <a:r>
              <a:rPr lang="en-US" dirty="0">
                <a:solidFill>
                  <a:schemeClr val="bg1"/>
                </a:solidFill>
              </a:rPr>
              <a:t>CU05 | AA02 | AA03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4E5291-470B-BD8B-5957-7BCCCD8EA83B}"/>
              </a:ext>
            </a:extLst>
          </p:cNvPr>
          <p:cNvSpPr txBox="1"/>
          <p:nvPr/>
        </p:nvSpPr>
        <p:spPr>
          <a:xfrm>
            <a:off x="6105825" y="3701141"/>
            <a:ext cx="2162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AA01 | AA02 | AA03 |</a:t>
            </a:r>
          </a:p>
          <a:p>
            <a:r>
              <a:rPr lang="en-US" dirty="0">
                <a:solidFill>
                  <a:schemeClr val="bg1"/>
                </a:solidFill>
              </a:rPr>
              <a:t>AD02 |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EAFB8D-7416-7DA0-F305-E73B6E5E3D8D}"/>
              </a:ext>
            </a:extLst>
          </p:cNvPr>
          <p:cNvSpPr txBox="1"/>
          <p:nvPr/>
        </p:nvSpPr>
        <p:spPr>
          <a:xfrm>
            <a:off x="8885331" y="3701140"/>
            <a:ext cx="29398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AA02 | AD02 | AD03</a:t>
            </a:r>
          </a:p>
          <a:p>
            <a:r>
              <a:rPr lang="en-US" dirty="0">
                <a:solidFill>
                  <a:schemeClr val="bg1"/>
                </a:solidFill>
              </a:rPr>
              <a:t>AD04 | AD05 | MA05</a:t>
            </a:r>
          </a:p>
          <a:p>
            <a:r>
              <a:rPr lang="en-US" dirty="0">
                <a:solidFill>
                  <a:schemeClr val="bg1"/>
                </a:solidFill>
              </a:rPr>
              <a:t>RA01 | RA02 | RA03 | RA04  </a:t>
            </a:r>
          </a:p>
          <a:p>
            <a:r>
              <a:rPr lang="en-US" sz="1800" dirty="0">
                <a:solidFill>
                  <a:schemeClr val="bg1"/>
                </a:solidFill>
              </a:rPr>
              <a:t>RA07, RA08, RA09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99E004-9E90-AAB8-4AF0-C99719B457BE}"/>
              </a:ext>
            </a:extLst>
          </p:cNvPr>
          <p:cNvSpPr txBox="1">
            <a:spLocks/>
          </p:cNvSpPr>
          <p:nvPr/>
        </p:nvSpPr>
        <p:spPr>
          <a:xfrm>
            <a:off x="8003513" y="221872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/>
              <a:t>Chain of Preservation</a:t>
            </a:r>
            <a:endParaRPr lang="en-US" sz="3400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E4E07791-33EE-B8B1-8AEB-4674B5C4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54E8AC-FDB1-D2D5-9BDA-AFC73F7E4CA5}"/>
              </a:ext>
            </a:extLst>
          </p:cNvPr>
          <p:cNvSpPr txBox="1"/>
          <p:nvPr/>
        </p:nvSpPr>
        <p:spPr>
          <a:xfrm>
            <a:off x="744571" y="5875183"/>
            <a:ext cx="1086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linked to the COP: CU03 | CU06 | AD01 | MA01 | MA02 | MA03 | MA04 | MA06 | MA09 | MA10 | RA03 | RA05  </a:t>
            </a:r>
          </a:p>
        </p:txBody>
      </p:sp>
    </p:spTree>
    <p:extLst>
      <p:ext uri="{BB962C8B-B14F-4D97-AF65-F5344CB8AC3E}">
        <p14:creationId xmlns:p14="http://schemas.microsoft.com/office/powerpoint/2010/main" val="17245591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E101BA-1A94-37FA-822F-58FB95F1A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E22B39F-2FDF-9423-E889-4DC213B88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52B65-24AE-DFEF-215C-90A737876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dirty="0"/>
              <a:t>Definitions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B6AC79-199C-35E2-1A1A-FFFB7EAAB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/>
          </a:p>
        </p:txBody>
      </p:sp>
      <p:sp>
        <p:nvSpPr>
          <p:cNvPr id="25" name="!!accent">
            <a:extLst>
              <a:ext uri="{FF2B5EF4-FFF2-40B4-BE49-F238E27FC236}">
                <a16:creationId xmlns:a16="http://schemas.microsoft.com/office/drawing/2014/main" id="{3F03775D-DA47-063F-E092-7D6C861E3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D7368C5-99B1-7AC1-53D9-4C30D4BF0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 descr="A handshake with text&#10;&#10;InterPARES Trust AI">
            <a:extLst>
              <a:ext uri="{FF2B5EF4-FFF2-40B4-BE49-F238E27FC236}">
                <a16:creationId xmlns:a16="http://schemas.microsoft.com/office/drawing/2014/main" id="{9ECB4068-B73F-1212-C8B2-50A5E3706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001187-55BB-0593-7933-1B2EC02B924A}"/>
              </a:ext>
            </a:extLst>
          </p:cNvPr>
          <p:cNvSpPr/>
          <p:nvPr/>
        </p:nvSpPr>
        <p:spPr>
          <a:xfrm>
            <a:off x="477980" y="513567"/>
            <a:ext cx="837253" cy="388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643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913A9-A5DD-6ABC-A238-6AA150446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F64B1F0-0712-B966-920B-68CBFE699083}"/>
              </a:ext>
            </a:extLst>
          </p:cNvPr>
          <p:cNvSpPr/>
          <p:nvPr/>
        </p:nvSpPr>
        <p:spPr>
          <a:xfrm>
            <a:off x="280416" y="307783"/>
            <a:ext cx="6317023" cy="4616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9955BB-2089-C364-A304-8B811158EB3D}"/>
              </a:ext>
            </a:extLst>
          </p:cNvPr>
          <p:cNvSpPr txBox="1"/>
          <p:nvPr/>
        </p:nvSpPr>
        <p:spPr>
          <a:xfrm>
            <a:off x="280416" y="787457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E1EC46-7B3E-15C6-94E5-C942F03D80B5}"/>
              </a:ext>
            </a:extLst>
          </p:cNvPr>
          <p:cNvSpPr txBox="1"/>
          <p:nvPr/>
        </p:nvSpPr>
        <p:spPr>
          <a:xfrm>
            <a:off x="280416" y="1126029"/>
            <a:ext cx="11764759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Reference and Access 01 Increasing Access to Photos, Videos and Social Media records through </a:t>
            </a:r>
          </a:p>
          <a:p>
            <a:r>
              <a:rPr lang="en-US" sz="2000" dirty="0"/>
              <a:t>AI-generated Descriptive Metadata (annotated bibliography, literature review, ai testing, pilot, case study)</a:t>
            </a:r>
          </a:p>
          <a:p>
            <a:endParaRPr lang="en-US" sz="2000" dirty="0"/>
          </a:p>
          <a:p>
            <a:r>
              <a:rPr lang="en-US" sz="2000" dirty="0"/>
              <a:t>Reference and Access 02 Case Study  on Extraction and Identification of Records containing Personal </a:t>
            </a:r>
          </a:p>
          <a:p>
            <a:r>
              <a:rPr lang="en-US" sz="2000" dirty="0"/>
              <a:t>Data and Sensitive Personal Data for Long Term Preservation (algorithm development)</a:t>
            </a:r>
          </a:p>
          <a:p>
            <a:endParaRPr lang="en-US" sz="2000" dirty="0"/>
          </a:p>
          <a:p>
            <a:r>
              <a:rPr lang="en-US" sz="2000" dirty="0"/>
              <a:t>Reference and Access 03 (again) Model for an AI-Assisted Digitization Project (prototyping)</a:t>
            </a:r>
          </a:p>
          <a:p>
            <a:endParaRPr lang="en-US" sz="2000" dirty="0"/>
          </a:p>
          <a:p>
            <a:r>
              <a:rPr lang="en-US" sz="2000" dirty="0"/>
              <a:t>Reference and Access 04 Gamification of archival experience for users (lit review, survey, modeling, pilot) </a:t>
            </a:r>
          </a:p>
          <a:p>
            <a:endParaRPr lang="en-US" sz="2000" dirty="0"/>
          </a:p>
          <a:p>
            <a:r>
              <a:rPr lang="en-US" sz="2000" dirty="0"/>
              <a:t>Reference and Access 07 Research on the process of declassify personal information towards the use of </a:t>
            </a:r>
          </a:p>
          <a:p>
            <a:r>
              <a:rPr lang="en-US" sz="2000" dirty="0"/>
              <a:t>AI tools - Israel State Archives (ISA) as a case study (lit review and survey)</a:t>
            </a:r>
          </a:p>
          <a:p>
            <a:endParaRPr lang="en-US" sz="2000" dirty="0"/>
          </a:p>
          <a:p>
            <a:r>
              <a:rPr lang="en-US" sz="2000" dirty="0"/>
              <a:t>Reference and Access 08 Trusted access/use of archives and AI: a conceptual model (modeling)</a:t>
            </a:r>
          </a:p>
          <a:p>
            <a:endParaRPr lang="en-US" sz="2000" dirty="0"/>
          </a:p>
          <a:p>
            <a:r>
              <a:rPr lang="en-US" sz="2000" dirty="0"/>
              <a:t>Reference and Access 09 Exploring Possible Uses of AI to Support Research in Archives </a:t>
            </a:r>
          </a:p>
          <a:p>
            <a:r>
              <a:rPr lang="en-US" sz="2000" dirty="0"/>
              <a:t>(lit review, survey, coding)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978238-F69A-E133-D0B2-AD350A25F229}"/>
              </a:ext>
            </a:extLst>
          </p:cNvPr>
          <p:cNvSpPr txBox="1">
            <a:spLocks/>
          </p:cNvSpPr>
          <p:nvPr/>
        </p:nvSpPr>
        <p:spPr>
          <a:xfrm>
            <a:off x="8003513" y="2096802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dirty="0"/>
              <a:t>Chain of Preservation</a:t>
            </a:r>
          </a:p>
        </p:txBody>
      </p:sp>
      <p:pic>
        <p:nvPicPr>
          <p:cNvPr id="17" name="Picture 16" descr="A handshake with text&#10;&#10;InterPARES Trust AI">
            <a:extLst>
              <a:ext uri="{FF2B5EF4-FFF2-40B4-BE49-F238E27FC236}">
                <a16:creationId xmlns:a16="http://schemas.microsoft.com/office/drawing/2014/main" id="{327D2B7F-00C6-A1E7-0157-108CA996D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AD92A8A6-4EB3-8448-431F-4B5597F3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14134301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6BC38-3C03-1BE3-5F7C-915DADD17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andshake with text&#10;&#10;InterPARES Trust AI">
            <a:extLst>
              <a:ext uri="{FF2B5EF4-FFF2-40B4-BE49-F238E27FC236}">
                <a16:creationId xmlns:a16="http://schemas.microsoft.com/office/drawing/2014/main" id="{DF012665-52A6-70FB-A8A0-90B9D42AD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A6DCBF0-8E7D-5CCD-F4ED-B824BF44CE7A}"/>
              </a:ext>
            </a:extLst>
          </p:cNvPr>
          <p:cNvSpPr/>
          <p:nvPr/>
        </p:nvSpPr>
        <p:spPr>
          <a:xfrm>
            <a:off x="280416" y="307783"/>
            <a:ext cx="6317023" cy="4616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 Records in a Permanent Preservation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6A1ECB-3EBE-46F5-E3F0-00DFD606FB31}"/>
              </a:ext>
            </a:extLst>
          </p:cNvPr>
          <p:cNvSpPr txBox="1"/>
          <p:nvPr/>
        </p:nvSpPr>
        <p:spPr>
          <a:xfrm>
            <a:off x="280416" y="860609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549B6D-34BE-5AB9-0089-DA2F543F5ADC}"/>
              </a:ext>
            </a:extLst>
          </p:cNvPr>
          <p:cNvSpPr txBox="1"/>
          <p:nvPr/>
        </p:nvSpPr>
        <p:spPr>
          <a:xfrm>
            <a:off x="6105825" y="739505"/>
            <a:ext cx="524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Four Major Activities in the COP Model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DC5DB2-99D5-EAA5-C2DF-5F85CE9C2220}"/>
              </a:ext>
            </a:extLst>
          </p:cNvPr>
          <p:cNvSpPr txBox="1"/>
          <p:nvPr/>
        </p:nvSpPr>
        <p:spPr>
          <a:xfrm>
            <a:off x="280416" y="1126029"/>
            <a:ext cx="112654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Appraisal and Acquisition 02 </a:t>
            </a:r>
          </a:p>
          <a:p>
            <a:endParaRPr lang="en-US" sz="2000" dirty="0"/>
          </a:p>
          <a:p>
            <a:r>
              <a:rPr lang="en-US" sz="2000" dirty="0"/>
              <a:t>Arrangement and Description 02 Analyzing, Defining and Evaluating Archival </a:t>
            </a:r>
          </a:p>
          <a:p>
            <a:r>
              <a:rPr lang="en-US" sz="2000" dirty="0"/>
              <a:t>Datasets in Governmental Organizations (li review, survey, modeling)</a:t>
            </a:r>
          </a:p>
          <a:p>
            <a:endParaRPr lang="en-US" sz="2000" dirty="0"/>
          </a:p>
          <a:p>
            <a:r>
              <a:rPr lang="en-US" sz="2000" dirty="0"/>
              <a:t>Arrangement and Description 03 AI in the Middle age. Arrangement of the documents via appearance- based recognition (scanning documents, </a:t>
            </a:r>
          </a:p>
          <a:p>
            <a:r>
              <a:rPr lang="en-US" sz="2000" dirty="0"/>
              <a:t>computer vision, networked repository development)</a:t>
            </a:r>
          </a:p>
          <a:p>
            <a:endParaRPr lang="en-US" sz="2000" dirty="0"/>
          </a:p>
          <a:p>
            <a:r>
              <a:rPr lang="en-US" sz="2000" dirty="0"/>
              <a:t>Arrangement and Description 04 </a:t>
            </a:r>
            <a:r>
              <a:rPr lang="en-US" sz="2000" dirty="0" err="1"/>
              <a:t>Intensional</a:t>
            </a:r>
            <a:r>
              <a:rPr lang="en-US" sz="2000" dirty="0"/>
              <a:t> logic-based AI for the Records in  Contexts Conceptual Model(</a:t>
            </a:r>
            <a:r>
              <a:rPr lang="en-US" sz="2000" dirty="0" err="1"/>
              <a:t>RiC</a:t>
            </a:r>
            <a:r>
              <a:rPr lang="en-US" sz="2000" dirty="0"/>
              <a:t>-CM) and Ontology (</a:t>
            </a:r>
            <a:r>
              <a:rPr lang="en-US" sz="2000" dirty="0" err="1"/>
              <a:t>RiC</a:t>
            </a:r>
            <a:r>
              <a:rPr lang="en-US" sz="2000" dirty="0"/>
              <a:t>-O) (ontology design)</a:t>
            </a:r>
          </a:p>
          <a:p>
            <a:endParaRPr lang="en-US" sz="2000" dirty="0"/>
          </a:p>
          <a:p>
            <a:r>
              <a:rPr lang="en-US" sz="2000" dirty="0"/>
              <a:t>Arrangement and Description 05 </a:t>
            </a:r>
            <a:r>
              <a:rPr lang="en-US" sz="2000" dirty="0" err="1"/>
              <a:t>Tatuoca</a:t>
            </a:r>
            <a:r>
              <a:rPr lang="en-US" sz="2000" dirty="0"/>
              <a:t> Magnetic Observatory: from paper to intelligent bytes (scanning documents, applying AI to scanned documents for retrieval)</a:t>
            </a:r>
          </a:p>
          <a:p>
            <a:endParaRPr lang="en-US" sz="2000" dirty="0"/>
          </a:p>
          <a:p>
            <a:r>
              <a:rPr lang="en-US" sz="2000" dirty="0"/>
              <a:t>Management and Administration 05 Personal Information Content Assessment (literature review, pilot)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C150B1-AF02-27AD-13DA-28873EC56EAA}"/>
              </a:ext>
            </a:extLst>
          </p:cNvPr>
          <p:cNvSpPr txBox="1">
            <a:spLocks/>
          </p:cNvSpPr>
          <p:nvPr/>
        </p:nvSpPr>
        <p:spPr>
          <a:xfrm>
            <a:off x="6967193" y="-1816830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dirty="0"/>
              <a:t>Chain of Preservation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982EE-22A6-2F28-4FB5-DB86C98D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4907524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2241FE-E37A-4214-99DF-7F2404678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95514CA-5ADB-C6D0-088E-F7C5BF767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CB86FF-B352-54B8-7103-219B816E0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dirty="0"/>
              <a:t>Next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0921E-86A0-C59C-F6DE-EDA4BDAB2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/>
          </a:p>
        </p:txBody>
      </p:sp>
      <p:sp>
        <p:nvSpPr>
          <p:cNvPr id="25" name="!!accent">
            <a:extLst>
              <a:ext uri="{FF2B5EF4-FFF2-40B4-BE49-F238E27FC236}">
                <a16:creationId xmlns:a16="http://schemas.microsoft.com/office/drawing/2014/main" id="{5C16A057-9CEA-1D95-06BD-B5AAC7B53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CB0672-A47B-4948-1FDB-F1ECD818C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 descr="A handshake with text&#10;&#10;InterPARES Trust AI">
            <a:extLst>
              <a:ext uri="{FF2B5EF4-FFF2-40B4-BE49-F238E27FC236}">
                <a16:creationId xmlns:a16="http://schemas.microsoft.com/office/drawing/2014/main" id="{98210C3B-471F-5BB2-C45F-05A3850DC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6ACDE21-B5D9-4169-F3BE-5DEAE3F90C9C}"/>
              </a:ext>
            </a:extLst>
          </p:cNvPr>
          <p:cNvSpPr/>
          <p:nvPr/>
        </p:nvSpPr>
        <p:spPr>
          <a:xfrm>
            <a:off x="477980" y="513567"/>
            <a:ext cx="837253" cy="388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607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DB285FF-87CF-E192-040A-1049BEA8C766}"/>
              </a:ext>
            </a:extLst>
          </p:cNvPr>
          <p:cNvSpPr/>
          <p:nvPr/>
        </p:nvSpPr>
        <p:spPr>
          <a:xfrm>
            <a:off x="573024" y="-377952"/>
            <a:ext cx="3182112" cy="1865376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A8020E-D0FA-A092-F48F-F62FCEEA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F9A7E-26BC-DBFA-B638-2AEAEE954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With the transfer of a sub-award from UBC to UW, I can hire a research assistant to help me look at extant AI techniques and propose places in the chain of preservation model where we can departmentalize them – rendering a prescribed relationship between records lifecycle activity and a particular AI technique delegated to carry out that activity for the records professionals.</a:t>
            </a:r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F109F1FD-CDE1-1724-1AA8-BA46E9EEA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EE73E8-A353-AC42-9AA8-B3DD1D349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17517780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med">
        <p159:morph option="byObject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93CBCE-10B2-1095-0D19-21F2E8C59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594B7BB-D00E-BEC9-2D2A-1F638506D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181767-7769-C8A9-DCCC-EBE9DDAAE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400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4809C2-C1FF-8839-A88F-7BC311D4A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Joseph T. Tennis</a:t>
            </a:r>
          </a:p>
          <a:p>
            <a:pPr algn="l"/>
            <a:r>
              <a:rPr lang="en-US" sz="2000" dirty="0"/>
              <a:t>University of Washington </a:t>
            </a:r>
            <a:r>
              <a:rPr lang="en-US" sz="2000" dirty="0" err="1"/>
              <a:t>iSchool</a:t>
            </a:r>
            <a:endParaRPr lang="en-US" sz="2000" dirty="0"/>
          </a:p>
          <a:p>
            <a:pPr algn="l"/>
            <a:r>
              <a:rPr lang="en-US" sz="2000" dirty="0"/>
              <a:t>Google scholar = “</a:t>
            </a:r>
            <a:r>
              <a:rPr lang="en-US" sz="2000" dirty="0" err="1"/>
              <a:t>jt</a:t>
            </a:r>
            <a:r>
              <a:rPr lang="en-US" sz="2000" dirty="0"/>
              <a:t> tennis”</a:t>
            </a:r>
          </a:p>
        </p:txBody>
      </p:sp>
      <p:sp>
        <p:nvSpPr>
          <p:cNvPr id="25" name="!!accent">
            <a:extLst>
              <a:ext uri="{FF2B5EF4-FFF2-40B4-BE49-F238E27FC236}">
                <a16:creationId xmlns:a16="http://schemas.microsoft.com/office/drawing/2014/main" id="{46B89720-63D8-FEE8-E8B3-6F93A956C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F308693-38BA-09D9-132D-F34F7CA70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 descr="A handshake with text&#10;&#10;InterPARES Trust AI">
            <a:extLst>
              <a:ext uri="{FF2B5EF4-FFF2-40B4-BE49-F238E27FC236}">
                <a16:creationId xmlns:a16="http://schemas.microsoft.com/office/drawing/2014/main" id="{C28A1595-0A17-454E-29F4-4B020CD2E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9B919E5-577D-9AD3-BC76-7FA3BC6E3E64}"/>
              </a:ext>
            </a:extLst>
          </p:cNvPr>
          <p:cNvSpPr/>
          <p:nvPr/>
        </p:nvSpPr>
        <p:spPr>
          <a:xfrm>
            <a:off x="477980" y="513567"/>
            <a:ext cx="837253" cy="388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168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C5A29-1EF2-F3B4-4EA4-C91249ACE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E524B-9EC5-DBA3-8AC0-6F5C8CCC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0AC17-1971-DA13-AFEC-10D5242AF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record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n., A document made or received in the course of a practical activity as an instrument or a by-product of such activity and set aside for action or reference. Syn.: archival document.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33505C99-457C-E2B6-71AE-6B5188331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0C34C4-E110-C9AA-077A-053269BFA5C0}"/>
              </a:ext>
            </a:extLst>
          </p:cNvPr>
          <p:cNvSpPr txBox="1"/>
          <p:nvPr/>
        </p:nvSpPr>
        <p:spPr>
          <a:xfrm>
            <a:off x="9721251" y="6391783"/>
            <a:ext cx="230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InterPARES</a:t>
            </a:r>
            <a:r>
              <a:rPr lang="en-US" dirty="0"/>
              <a:t> Glossary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9189C8-B9E2-B410-4852-DD7169AB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10249933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17528-DE65-63D8-455A-08DCA50D9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D09AE-B0B6-1085-BE43-62D88FC3F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116F7-F031-E7D0-A2C7-7E45EC571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729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record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n., A document made or received in the course of a practical activity as an instrument or a by-product of such activity and set aside for action or reference. Syn.: archival document.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12A05CCA-E1DB-31F3-3977-9A9A58D0A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pic>
        <p:nvPicPr>
          <p:cNvPr id="5" name="Picture 4" descr="email.tiff&#10;From: sagemail@u.washington.edu&#10;Subject: eGC1 A59048 Received at OSP - PI Joseph Tennis&#10;Date: January 27, 2011 3:38:43 PM PST&#10;To: Joe Tennis&#10;Delivered-To: jtennisuw@gmail.com&#10;Received: by 10.217.0.199 with SMTP id 149cs38871wes; Thu, 27 Jan 2011 15:39:26-0800 (PST)&#10;Received: by 10.227.147.129 with SMTP id 11mr1904734wbv.26.1296171565661; Thu, 27 Jan 2011 15:39:25-0800 (PST)&#10;Received: by 10.241.225.92 with POP3 id 28mf1045509wyb.79; Thu, 27 Jan 2011 15:39:25-0800 (PST)&#10;Received: from sdc-hub-01.exchange.washington.edu (140.142.10.166) by UWIT-&#10;HUB05.exchange.washington.edu (140.142.4.206) with Microsoft SMTP Server (TLS) id 14.1.270.1; Thu, 27 Jan 2011 15:38:44-0800 Received: from appsubmit.cac.washington.edu (140.142.33.33) by sdc-hub-01.exchange.washington.edu&#10;(140.142.10.166) with Microsoft SMTP Server id 8.3.137.0; Thu, 27 Jan 2011 15:38:44 -0800&#10;Received: from UCSWWW12 (ucswww12.admin.washington.edu [140.142.18.55]) by appsubmit.cac.washington.edu (8.14.3+UW09.11/8.14.3+UW10.12) with ESMTP id p0RNch2T020676for &lt;jtennis@u.washington.edu&gt;; Thu, 27 Jan 2011 15:38:43-0800&#10;Received-Spf: softfail (google.com: best guess record for domain of transitioning sagemail@u.washington.edu does not designate 140.142.10.166 as permitted sender) client-ip=140.142.10.166; X-Gmail-Fetch-Info: jtennis@uw.edu 1 exchange.washington.edu 995 jtennis&#10;Message-ld: &lt;201101272338.p0RNch2T020676@appsubmit.cac.washington.edu&gt; Content-Type: text/plain; charset=&quot;us-ascii&quot;&#10;Content-Transfer-Encoding: quoted-printable Return-Path: sagemail@u.washington.edu&#10;X-Ms-Exchange-Organization-Avstamp-Mailbox: MSFTFF;1;0;0 0 0&#10;X-Ms-Exchange-Organization-Authsource: sdc-hub-01.exchange.washington.edu&#10;X-Ms-Exchange-Organization-Authas: Anonymous&#10;Mime-Version: 1.0&#10;NOTIFICATION: The following UW eGC1 for a grant or contract has been RECEIVED by Office of Sponsored Programs. The application will be assigned to OSP Administrator CAROL A. RHODES.&#10;eGC1 number: A59048&#10;Short title: Tennis IMLS 2011&#10;PI Name: Joseph Tennis&#10;Sponsor: Institute of Museum and Library Services (IMLS)&#10;Sponsor deadline: 2/1/2011&#10;It will be reviewed by:&#10;OSP Reviewer: CAROL A. RHODES&#10;Phone: +1 206 543-2139&#10;Email address: carhodes@uw.edu&#10;Unless OSP has been otherwise instructed, or the application will be submitted electronically to the sponsor, notification for application pickup will be&#10;emailed or phoned to the person indicated on the Routing Instruction Sheet.">
            <a:extLst>
              <a:ext uri="{FF2B5EF4-FFF2-40B4-BE49-F238E27FC236}">
                <a16:creationId xmlns:a16="http://schemas.microsoft.com/office/drawing/2014/main" id="{0BB72787-EC0E-F7C0-E04F-F422AFB4A0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616" y="617778"/>
            <a:ext cx="6462137" cy="55311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44632AE-C8F5-9750-FFC4-6822132633AB}"/>
              </a:ext>
            </a:extLst>
          </p:cNvPr>
          <p:cNvSpPr txBox="1"/>
          <p:nvPr/>
        </p:nvSpPr>
        <p:spPr>
          <a:xfrm>
            <a:off x="9721251" y="6391783"/>
            <a:ext cx="230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InterPARES</a:t>
            </a:r>
            <a:r>
              <a:rPr lang="en-US" dirty="0"/>
              <a:t> Glossary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9FDC9D-481B-6DC7-7969-172D565F7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11708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E9E7C-3187-AA85-3239-E47E7031A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0E2E9-9792-69E3-49C6-E31F908DD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AF07-E168-7EA6-C7BE-66DF86C84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archives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/>
              <a:t>n., [records] The whole of the documents made and received by a juridical or physical person or organization in the conduct of affairs and preserved. Syn.: fonds. </a:t>
            </a:r>
          </a:p>
          <a:p>
            <a:pPr marL="0" indent="0">
              <a:buNone/>
            </a:pPr>
            <a:r>
              <a:rPr lang="en-US" dirty="0"/>
              <a:t>n., [place] A place where records selected for permanent preservation are kept. </a:t>
            </a:r>
          </a:p>
          <a:p>
            <a:pPr marL="0" indent="0">
              <a:buNone/>
            </a:pPr>
            <a:r>
              <a:rPr lang="en-US" dirty="0"/>
              <a:t>n., [institution] An agency or institution responsible for the preservation and communication of records selected for permanent preservation. 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980C83AA-82AE-A864-68E2-D37E6EC99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10C38A-8C53-5C13-9A20-D1F469BBEAA4}"/>
              </a:ext>
            </a:extLst>
          </p:cNvPr>
          <p:cNvSpPr txBox="1"/>
          <p:nvPr/>
        </p:nvSpPr>
        <p:spPr>
          <a:xfrm>
            <a:off x="9721251" y="6391783"/>
            <a:ext cx="230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InterPARES</a:t>
            </a:r>
            <a:r>
              <a:rPr lang="en-US" dirty="0"/>
              <a:t> Glossary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40849-EA99-B27E-0EF7-08E7AF53D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661242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337D9-B44A-F4EA-EF4F-AB9756C43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50013-2E29-6682-7C6C-195274A2C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C6865-249F-F17B-63D7-1DDED1DC9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records lifecycle</a:t>
            </a:r>
          </a:p>
          <a:p>
            <a:pPr marL="0" indent="0">
              <a:buNone/>
            </a:pPr>
            <a:r>
              <a:rPr lang="en-US" dirty="0"/>
              <a:t>n., A model of records management and archival science that characterizes the life span of a record as comprising eight sequential stages: creation or receipt; classification; maintenance and use; disposition through destruction or transfer to an archival institution or agency; description in archival finding aids; preservation; reference and use.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D8DB0009-B4B9-D33C-5256-7E802F7D37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D5A3CDC-0E50-6DBF-C1D2-FA8790662A30}"/>
              </a:ext>
            </a:extLst>
          </p:cNvPr>
          <p:cNvSpPr txBox="1"/>
          <p:nvPr/>
        </p:nvSpPr>
        <p:spPr>
          <a:xfrm>
            <a:off x="9721251" y="6391783"/>
            <a:ext cx="230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InterPARES</a:t>
            </a:r>
            <a:r>
              <a:rPr lang="en-US" dirty="0"/>
              <a:t> Glossary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4C48B-3BFF-198F-502C-6FD163CFE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1565937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71397-EF56-BD27-0A9E-B8DAA45F7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F8226-2F07-7AB8-B5D8-3F0868FFB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F2792-A419-56E2-23AE-2BC015C20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identity</a:t>
            </a:r>
          </a:p>
          <a:p>
            <a:pPr marL="0" indent="0">
              <a:buNone/>
            </a:pPr>
            <a:r>
              <a:rPr lang="en-US" dirty="0"/>
              <a:t>n., The whole of the characteristics of a document or a record that uniquely identify it and distinguish it from any other document or record. With integrity, a component of authenticity.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integrity</a:t>
            </a:r>
          </a:p>
          <a:p>
            <a:pPr marL="0" indent="0">
              <a:buNone/>
            </a:pPr>
            <a:r>
              <a:rPr lang="en-US" dirty="0"/>
              <a:t>n., The quality of being complete and unaltered in all essential respects. With identity, a component of authenticity.</a:t>
            </a:r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74BB5B18-1CC7-0FF1-EC55-580CD4092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F2FA94-5921-BA9D-89DE-7ADD77183620}"/>
              </a:ext>
            </a:extLst>
          </p:cNvPr>
          <p:cNvSpPr txBox="1"/>
          <p:nvPr/>
        </p:nvSpPr>
        <p:spPr>
          <a:xfrm>
            <a:off x="9721251" y="6391783"/>
            <a:ext cx="230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InterPARES</a:t>
            </a:r>
            <a:r>
              <a:rPr lang="en-US" dirty="0"/>
              <a:t> Glossary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C36FD-5370-38B6-575E-94EBF08E2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4108881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FB9BAA-311D-2FEC-B9A0-437B7CE35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9479-ACE9-1938-B9ED-9E85EB37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Definitions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209DB-CBDF-6A0F-9253-E2B01669C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4472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authenticity</a:t>
            </a:r>
          </a:p>
          <a:p>
            <a:pPr marL="0" indent="0">
              <a:buNone/>
            </a:pPr>
            <a:r>
              <a:rPr lang="en-US" dirty="0"/>
              <a:t>n., The trustworthiness of a record as a record; i.e., the quality of a record that is what it purports to be and that is free from tampering or corruption. </a:t>
            </a:r>
          </a:p>
        </p:txBody>
      </p:sp>
      <p:pic>
        <p:nvPicPr>
          <p:cNvPr id="6" name="Picture 5" descr="A handshake with text&#10;&#10;InterPARES Trust AI">
            <a:extLst>
              <a:ext uri="{FF2B5EF4-FFF2-40B4-BE49-F238E27FC236}">
                <a16:creationId xmlns:a16="http://schemas.microsoft.com/office/drawing/2014/main" id="{CFA9D0D5-6E74-0FD4-9D67-8318FEC52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3000"/>
                    </a14:imgEffect>
                  </a14:imgLayer>
                </a14:imgProps>
              </a:ext>
            </a:extLst>
          </a:blip>
          <a:srcRect r="2825" b="2"/>
          <a:stretch/>
        </p:blipFill>
        <p:spPr>
          <a:xfrm>
            <a:off x="10872592" y="10"/>
            <a:ext cx="1319408" cy="1235539"/>
          </a:xfrm>
          <a:prstGeom prst="rect">
            <a:avLst/>
          </a:prstGeom>
          <a:solidFill>
            <a:schemeClr val="accent1">
              <a:alpha val="30034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92C9B3-E6FF-8BF0-6512-7463A11B85E5}"/>
              </a:ext>
            </a:extLst>
          </p:cNvPr>
          <p:cNvSpPr txBox="1"/>
          <p:nvPr/>
        </p:nvSpPr>
        <p:spPr>
          <a:xfrm>
            <a:off x="9721251" y="6391783"/>
            <a:ext cx="230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InterPARES</a:t>
            </a:r>
            <a:r>
              <a:rPr lang="en-US" dirty="0"/>
              <a:t> Glossary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F186A-901A-746A-FE5B-085A3D6B9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T. Tennis | University of Washington iSchool</a:t>
            </a:r>
          </a:p>
        </p:txBody>
      </p:sp>
    </p:spTree>
    <p:extLst>
      <p:ext uri="{BB962C8B-B14F-4D97-AF65-F5344CB8AC3E}">
        <p14:creationId xmlns:p14="http://schemas.microsoft.com/office/powerpoint/2010/main" val="338269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4351</TotalTime>
  <Words>2545</Words>
  <Application>Microsoft Macintosh PowerPoint</Application>
  <PresentationFormat>Widescreen</PresentationFormat>
  <Paragraphs>354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Aptos</vt:lpstr>
      <vt:lpstr>Aptos Display</vt:lpstr>
      <vt:lpstr>Arial</vt:lpstr>
      <vt:lpstr>Calibri</vt:lpstr>
      <vt:lpstr>Office Theme</vt:lpstr>
      <vt:lpstr>Points of Departmentalization</vt:lpstr>
      <vt:lpstr>Points of Departmentalization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Chain of Preservation</vt:lpstr>
      <vt:lpstr>PowerPoint Presentation</vt:lpstr>
      <vt:lpstr>PowerPoint Presentation</vt:lpstr>
      <vt:lpstr>PowerPoint Presentation</vt:lpstr>
      <vt:lpstr>Motivation</vt:lpstr>
      <vt:lpstr>Motivation</vt:lpstr>
      <vt:lpstr>Motivation</vt:lpstr>
      <vt:lpstr>Motivation</vt:lpstr>
      <vt:lpstr>Context: InterPARES Trust AI Studies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  <vt:lpstr>Next Steps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Joseph T Tennis</dc:creator>
  <cp:lastModifiedBy>Joseph T Tennis</cp:lastModifiedBy>
  <cp:revision>84</cp:revision>
  <dcterms:created xsi:type="dcterms:W3CDTF">2024-09-25T20:34:32Z</dcterms:created>
  <dcterms:modified xsi:type="dcterms:W3CDTF">2024-10-24T21:47:46Z</dcterms:modified>
</cp:coreProperties>
</file>