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Tahoma"/>
      <p:regular r:id="rId35"/>
      <p:bold r:id="rId36"/>
    </p:embeddedFont>
    <p:embeddedFont>
      <p:font typeface="Century Schoolbook"/>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jHVpIyyS5CIHVlar3s/QJKdE6Q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CC2A87-84EB-480A-BFDE-FE5DCF9E490B}">
  <a:tblStyle styleId="{79CC2A87-84EB-480A-BFDE-FE5DCF9E490B}"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Schoolbook-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Tahoma-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CenturySchoolbook-regular.fntdata"/><Relationship Id="rId14" Type="http://schemas.openxmlformats.org/officeDocument/2006/relationships/slide" Target="slides/slide8.xml"/><Relationship Id="rId36" Type="http://schemas.openxmlformats.org/officeDocument/2006/relationships/font" Target="fonts/Tahoma-bold.fntdata"/><Relationship Id="rId17" Type="http://schemas.openxmlformats.org/officeDocument/2006/relationships/slide" Target="slides/slide11.xml"/><Relationship Id="rId39" Type="http://schemas.openxmlformats.org/officeDocument/2006/relationships/font" Target="fonts/CenturySchoolbook-italic.fntdata"/><Relationship Id="rId16" Type="http://schemas.openxmlformats.org/officeDocument/2006/relationships/slide" Target="slides/slide10.xml"/><Relationship Id="rId38" Type="http://schemas.openxmlformats.org/officeDocument/2006/relationships/font" Target="fonts/CenturySchoolbook-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txBox="1"/>
          <p:nvPr>
            <p:ph idx="3" type="hdr"/>
          </p:nvPr>
        </p:nvSpPr>
        <p:spPr>
          <a:xfrm>
            <a:off x="0" y="0"/>
            <a:ext cx="3372840" cy="50256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 name="Google Shape;6;n"/>
          <p:cNvSpPr txBox="1"/>
          <p:nvPr>
            <p:ph idx="10" type="dt"/>
          </p:nvPr>
        </p:nvSpPr>
        <p:spPr>
          <a:xfrm>
            <a:off x="4399200" y="0"/>
            <a:ext cx="3372840" cy="50256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555480"/>
            <a:ext cx="3372840" cy="50256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399200" y="9555480"/>
            <a:ext cx="3372840" cy="5025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304800" lvl="0" marL="457200" rtl="0" algn="l">
              <a:spcBef>
                <a:spcPts val="0"/>
              </a:spcBef>
              <a:spcAft>
                <a:spcPts val="0"/>
              </a:spcAft>
              <a:buSzPts val="1200"/>
              <a:buFont typeface="Noto Sans Symbols"/>
              <a:buChar char="-"/>
            </a:pPr>
            <a:r>
              <a:rPr lang="en-US" sz="1200">
                <a:latin typeface="Calibri"/>
                <a:ea typeface="Calibri"/>
                <a:cs typeface="Calibri"/>
                <a:sym typeface="Calibri"/>
              </a:rPr>
              <a:t>- earlier presentation introduced concept, vocabulary, and key implementation and design considerations</a:t>
            </a:r>
            <a:endParaRPr sz="1200">
              <a:latin typeface="Calibri"/>
              <a:ea typeface="Calibri"/>
              <a:cs typeface="Calibri"/>
              <a:sym typeface="Calibri"/>
            </a:endParaRPr>
          </a:p>
          <a:p>
            <a:pPr indent="-304800" lvl="0" marL="457200" rtl="0" algn="l">
              <a:spcBef>
                <a:spcPts val="0"/>
              </a:spcBef>
              <a:spcAft>
                <a:spcPts val="0"/>
              </a:spcAft>
              <a:buSzPts val="1200"/>
              <a:buFont typeface="Noto Sans Symbols"/>
              <a:buChar char="-"/>
            </a:pPr>
            <a:r>
              <a:t/>
            </a:r>
            <a:endParaRPr sz="1200">
              <a:latin typeface="Calibri"/>
              <a:ea typeface="Calibri"/>
              <a:cs typeface="Calibri"/>
              <a:sym typeface="Calibri"/>
            </a:endParaRPr>
          </a:p>
          <a:p>
            <a:pPr indent="-317520" lvl="0" marL="457200" rtl="0" algn="l">
              <a:lnSpc>
                <a:spcPct val="100000"/>
              </a:lnSpc>
              <a:spcBef>
                <a:spcPts val="0"/>
              </a:spcBef>
              <a:spcAft>
                <a:spcPts val="0"/>
              </a:spcAft>
              <a:buClr>
                <a:srgbClr val="000000"/>
              </a:buClr>
              <a:buSzPts val="1200"/>
              <a:buFont typeface="Noto Sans Symbols"/>
              <a:buChar char="-"/>
            </a:pPr>
            <a:r>
              <a:rPr lang="en-US" sz="1200">
                <a:latin typeface="Calibri"/>
                <a:ea typeface="Calibri"/>
                <a:cs typeface="Calibri"/>
                <a:sym typeface="Calibri"/>
              </a:rPr>
              <a:t>- this presentation will summarize findings from final report and other publication outputs</a:t>
            </a:r>
            <a:endParaRPr sz="1200">
              <a:latin typeface="Calibri"/>
              <a:ea typeface="Calibri"/>
              <a:cs typeface="Calibri"/>
              <a:sym typeface="Calibri"/>
            </a:endParaRPr>
          </a:p>
        </p:txBody>
      </p:sp>
      <p:sp>
        <p:nvSpPr>
          <p:cNvPr id="185" name="Google Shape;1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ee43e18361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g3ee43e18361_0_27:notes"/>
          <p:cNvSpPr txBox="1"/>
          <p:nvPr>
            <p:ph idx="1" type="body"/>
          </p:nvPr>
        </p:nvSpPr>
        <p:spPr>
          <a:xfrm>
            <a:off x="685800" y="4400640"/>
            <a:ext cx="5485800" cy="36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SzPts val="1200"/>
              <a:buNone/>
            </a:pPr>
            <a:r>
              <a:rPr lang="en-US" sz="1200">
                <a:latin typeface="Calibri"/>
                <a:ea typeface="Calibri"/>
                <a:cs typeface="Calibri"/>
                <a:sym typeface="Calibri"/>
              </a:rPr>
              <a:t>Scope – EU, Canada (existing government + proposed legislation that probably won’t pass), Singapore, USA – Natl Institute of Science and Tech – feds don’t regulate this in uSA -  aiming for a reasonable sample</a:t>
            </a:r>
            <a:endParaRPr b="0" sz="1200" strike="noStrike">
              <a:latin typeface="Arial"/>
              <a:ea typeface="Arial"/>
              <a:cs typeface="Arial"/>
              <a:sym typeface="Arial"/>
            </a:endParaRPr>
          </a:p>
        </p:txBody>
      </p:sp>
      <p:sp>
        <p:nvSpPr>
          <p:cNvPr id="270" name="Google Shape;270;g3ee43e18361_0_27:notes"/>
          <p:cNvSpPr txBox="1"/>
          <p:nvPr>
            <p:ph idx="12" type="sldNum"/>
          </p:nvPr>
        </p:nvSpPr>
        <p:spPr>
          <a:xfrm>
            <a:off x="3884760" y="8685360"/>
            <a:ext cx="2971200" cy="4578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Font typeface="Times New Roman"/>
              <a:buNone/>
            </a:pPr>
            <a:fld id="{00000000-1234-1234-1234-123412341234}" type="slidenum">
              <a:rPr b="0" i="0" lang="en-US"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ee43e18361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7" name="Google Shape;277;g3ee43e18361_0_34:notes"/>
          <p:cNvSpPr txBox="1"/>
          <p:nvPr>
            <p:ph idx="1" type="body"/>
          </p:nvPr>
        </p:nvSpPr>
        <p:spPr>
          <a:xfrm>
            <a:off x="685800" y="4400640"/>
            <a:ext cx="5485800" cy="360000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Clr>
                <a:schemeClr val="dk1"/>
              </a:buClr>
              <a:buSzPts val="1100"/>
              <a:buFont typeface="Arial"/>
              <a:buNone/>
            </a:pPr>
            <a:r>
              <a:rPr lang="en-US" sz="1200">
                <a:latin typeface="Calibri"/>
                <a:ea typeface="Calibri"/>
                <a:cs typeface="Calibri"/>
                <a:sym typeface="Calibri"/>
              </a:rPr>
              <a:t>There are thruout the AI lifecycle some common elements listed here identified for preservation or for some kind of accountability</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216000" lvl="0" marL="216000" rtl="0" algn="l">
              <a:lnSpc>
                <a:spcPct val="100000"/>
              </a:lnSpc>
              <a:spcBef>
                <a:spcPts val="0"/>
              </a:spcBef>
              <a:spcAft>
                <a:spcPts val="0"/>
              </a:spcAft>
              <a:buSzPts val="1200"/>
              <a:buNone/>
            </a:pPr>
            <a:r>
              <a:rPr lang="en-US" sz="1200">
                <a:latin typeface="Calibri"/>
                <a:ea typeface="Calibri"/>
                <a:cs typeface="Calibri"/>
                <a:sym typeface="Calibri"/>
              </a:rPr>
              <a:t>For archivists, each of these will have  afollowing question of course: does this information need to be made public or is it sensitive, and need retention, but not broad access</a:t>
            </a:r>
            <a:endParaRPr sz="1200">
              <a:latin typeface="Calibri"/>
              <a:ea typeface="Calibri"/>
              <a:cs typeface="Calibri"/>
              <a:sym typeface="Calibri"/>
            </a:endParaRPr>
          </a:p>
        </p:txBody>
      </p:sp>
      <p:sp>
        <p:nvSpPr>
          <p:cNvPr id="278" name="Google Shape;278;g3ee43e18361_0_34:notes"/>
          <p:cNvSpPr txBox="1"/>
          <p:nvPr>
            <p:ph idx="12" type="sldNum"/>
          </p:nvPr>
        </p:nvSpPr>
        <p:spPr>
          <a:xfrm>
            <a:off x="3884760" y="8685360"/>
            <a:ext cx="2971200" cy="4578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Font typeface="Times New Roman"/>
              <a:buNone/>
            </a:pPr>
            <a:fld id="{00000000-1234-1234-1234-123412341234}" type="slidenum">
              <a:rPr b="0" i="0" lang="en-US"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ee43e18361_0_48: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5" name="Google Shape;285;g3ee43e18361_0_48: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Overlap of the terms paradata, record, documentation – this is what much of the terminology used in these conversations for making ai understandable is couched in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these terms are overlapping and all aim for the same goal of accountability</a:t>
            </a:r>
            <a:endParaRPr/>
          </a:p>
        </p:txBody>
      </p:sp>
      <p:sp>
        <p:nvSpPr>
          <p:cNvPr id="286" name="Google Shape;286;g3ee43e18361_0_48: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ee43e18361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 name="Google Shape;300;g3ee43e18361_0_41:notes"/>
          <p:cNvSpPr txBox="1"/>
          <p:nvPr>
            <p:ph idx="1" type="body"/>
          </p:nvPr>
        </p:nvSpPr>
        <p:spPr>
          <a:xfrm>
            <a:off x="685800" y="4400640"/>
            <a:ext cx="5485800" cy="360000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Clr>
                <a:schemeClr val="dk1"/>
              </a:buClr>
              <a:buSzPts val="1100"/>
              <a:buFont typeface="Arial"/>
              <a:buNone/>
            </a:pPr>
            <a:r>
              <a:rPr lang="en-US" sz="1200">
                <a:latin typeface="Calibri"/>
                <a:ea typeface="Calibri"/>
                <a:cs typeface="Calibri"/>
                <a:sym typeface="Calibri"/>
              </a:rPr>
              <a:t>There are different types of information required according to documents:</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rPr lang="en-US" sz="1200">
                <a:latin typeface="Calibri"/>
                <a:ea typeface="Calibri"/>
                <a:cs typeface="Calibri"/>
                <a:sym typeface="Calibri"/>
              </a:rPr>
              <a:t>Some will prioritize intentionally generated documentation ; others will prioritize documentation</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rPr lang="en-US" sz="1200">
                <a:latin typeface="Calibri"/>
                <a:ea typeface="Calibri"/>
                <a:cs typeface="Calibri"/>
                <a:sym typeface="Calibri"/>
              </a:rPr>
              <a:t>Records are not always explicitly called for, although typically processes which involve records are identified </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216000" lvl="0" marL="216000" rtl="0" algn="l">
              <a:lnSpc>
                <a:spcPct val="100000"/>
              </a:lnSpc>
              <a:spcBef>
                <a:spcPts val="0"/>
              </a:spcBef>
              <a:spcAft>
                <a:spcPts val="0"/>
              </a:spcAft>
              <a:buSzPts val="1200"/>
              <a:buNone/>
            </a:pPr>
            <a:r>
              <a:t/>
            </a:r>
            <a:endParaRPr sz="1200">
              <a:latin typeface="Calibri"/>
              <a:ea typeface="Calibri"/>
              <a:cs typeface="Calibri"/>
              <a:sym typeface="Calibri"/>
            </a:endParaRPr>
          </a:p>
        </p:txBody>
      </p:sp>
      <p:sp>
        <p:nvSpPr>
          <p:cNvPr id="301" name="Google Shape;301;g3ee43e18361_0_41:notes"/>
          <p:cNvSpPr txBox="1"/>
          <p:nvPr>
            <p:ph idx="12" type="sldNum"/>
          </p:nvPr>
        </p:nvSpPr>
        <p:spPr>
          <a:xfrm>
            <a:off x="3884760" y="8685360"/>
            <a:ext cx="2971200" cy="4578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Font typeface="Times New Roman"/>
              <a:buNone/>
            </a:pPr>
            <a:fld id="{00000000-1234-1234-1234-123412341234}" type="slidenum">
              <a:rPr b="0" i="0" lang="en-US"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ee43e18361_0_70: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8" name="Google Shape;308;g3ee43e18361_0_70: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09" name="Google Shape;309;g3ee43e18361_0_70: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ee43e18361_0_61: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 name="Google Shape;315;g3ee43e18361_0_61: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a:t>This table comes from the final report of InterPARES on Paradata, is drafted by Norm Mooradian (coauthor of the paper) </a:t>
            </a:r>
            <a:endParaRPr/>
          </a:p>
          <a:p>
            <a:pPr indent="0" lvl="0" marL="0" rtl="0" algn="l">
              <a:spcBef>
                <a:spcPts val="0"/>
              </a:spcBef>
              <a:spcAft>
                <a:spcPts val="0"/>
              </a:spcAft>
              <a:buClr>
                <a:schemeClr val="dk1"/>
              </a:buClr>
              <a:buSzPts val="1100"/>
              <a:buFont typeface="Arial"/>
              <a:buNone/>
            </a:pPr>
            <a:r>
              <a:rPr lang="en-US"/>
              <a:t>Includes a list of the relevant items that tend to be identified in regulations, characterizes these as human made or machine made, and notes whether these are made intentionally as communicative documents or organically and incidentally throughout a process.</a:t>
            </a:r>
            <a:endParaRPr/>
          </a:p>
          <a:p>
            <a:pPr indent="-317500" lvl="0" marL="457200" rtl="0" algn="l">
              <a:spcBef>
                <a:spcPts val="0"/>
              </a:spcBef>
              <a:spcAft>
                <a:spcPts val="0"/>
              </a:spcAft>
              <a:buSzPts val="1400"/>
              <a:buChar char="-"/>
            </a:pPr>
            <a:r>
              <a:rPr lang="en-US"/>
              <a:t>Most of these are human generated or accounting for a business process – even if it is written by Claude or chat gpt they are involved in human business processes</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16" name="Google Shape;316;g3ee43e18361_0_61: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ee43e18361_0_79: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1" name="Google Shape;321;g3ee43e18361_0_79: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22" name="Google Shape;322;g3ee43e18361_0_79: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ee43e18361_0_83: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 name="Google Shape;329;g3ee43e18361_0_83: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a:t>With this in mind: does this finding track to the paradata case studies? </a:t>
            </a:r>
            <a:endParaRPr/>
          </a:p>
          <a:p>
            <a:pPr indent="0" lvl="0" marL="0" rtl="0" algn="l">
              <a:lnSpc>
                <a:spcPct val="100000"/>
              </a:lnSpc>
              <a:spcBef>
                <a:spcPts val="0"/>
              </a:spcBef>
              <a:spcAft>
                <a:spcPts val="0"/>
              </a:spcAft>
              <a:buSzPts val="1400"/>
              <a:buNone/>
            </a:pPr>
            <a:r>
              <a:rPr lang="en-US"/>
              <a:t>Short answer is yes but we need more case studies</a:t>
            </a:r>
            <a:endParaRPr/>
          </a:p>
        </p:txBody>
      </p:sp>
      <p:sp>
        <p:nvSpPr>
          <p:cNvPr id="330" name="Google Shape;330;g3ee43e18361_0_83: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notes"/>
          <p:cNvSpPr txBox="1"/>
          <p:nvPr>
            <p:ph idx="1" type="body"/>
          </p:nvPr>
        </p:nvSpPr>
        <p:spPr>
          <a:xfrm>
            <a:off x="685800" y="4400640"/>
            <a:ext cx="5485680" cy="3600000"/>
          </a:xfrm>
          <a:prstGeom prst="rect">
            <a:avLst/>
          </a:prstGeom>
          <a:noFill/>
          <a:ln>
            <a:noFill/>
          </a:ln>
        </p:spPr>
        <p:txBody>
          <a:bodyPr anchorCtr="0" anchor="t" bIns="0" lIns="0" spcFirstLastPara="1" rIns="0" wrap="square" tIns="0">
            <a:noAutofit/>
          </a:bodyPr>
          <a:lstStyle/>
          <a:p>
            <a:pPr indent="-317520" lvl="0" marL="45720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Beginning with a discussion of what the archival process looks like, and then what</a:t>
            </a:r>
            <a:endParaRPr b="0" sz="1200" strike="noStrike">
              <a:latin typeface="Arial"/>
              <a:ea typeface="Arial"/>
              <a:cs typeface="Arial"/>
              <a:sym typeface="Arial"/>
            </a:endParaRPr>
          </a:p>
          <a:p>
            <a:pPr indent="-317520" lvl="0" marL="45720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will likely look familiar, even if abstracted - this is a traditional overview of the archival process</a:t>
            </a:r>
            <a:endParaRPr b="0" sz="1200" strike="noStrike">
              <a:latin typeface="Arial"/>
              <a:ea typeface="Arial"/>
              <a:cs typeface="Arial"/>
              <a:sym typeface="Arial"/>
            </a:endParaRPr>
          </a:p>
          <a:p>
            <a:pPr indent="-317520" lvl="0" marL="45720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records are sent to the archives, where they await the attention of the archivist</a:t>
            </a:r>
            <a:endParaRPr b="0" sz="1200" strike="noStrike">
              <a:latin typeface="Arial"/>
              <a:ea typeface="Arial"/>
              <a:cs typeface="Arial"/>
              <a:sym typeface="Arial"/>
            </a:endParaRPr>
          </a:p>
          <a:p>
            <a:pPr indent="-317520" lvl="0" marL="45720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archivist appraises and selects the records for preservation</a:t>
            </a:r>
            <a:endParaRPr b="0" sz="1200" strike="noStrike">
              <a:latin typeface="Arial"/>
              <a:ea typeface="Arial"/>
              <a:cs typeface="Arial"/>
              <a:sym typeface="Arial"/>
            </a:endParaRPr>
          </a:p>
          <a:p>
            <a:pPr indent="-317520" lvl="0" marL="45720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Archivist arranges and describes the records - creates suitable metadata to manage the holdings</a:t>
            </a:r>
            <a:endParaRPr b="0" sz="1200" strike="noStrike">
              <a:latin typeface="Arial"/>
              <a:ea typeface="Arial"/>
              <a:cs typeface="Arial"/>
              <a:sym typeface="Arial"/>
            </a:endParaRPr>
          </a:p>
          <a:p>
            <a:pPr indent="-317520" lvl="0" marL="45720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Records are completely processed and now accessible to researchers </a:t>
            </a:r>
            <a:endParaRPr b="0" sz="1200" strike="noStrike">
              <a:latin typeface="Arial"/>
              <a:ea typeface="Arial"/>
              <a:cs typeface="Arial"/>
              <a:sym typeface="Arial"/>
            </a:endParaRPr>
          </a:p>
        </p:txBody>
      </p:sp>
      <p:sp>
        <p:nvSpPr>
          <p:cNvPr id="337" name="Google Shape;3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4" name="Google Shape;354;p6:notes"/>
          <p:cNvSpPr txBox="1"/>
          <p:nvPr>
            <p:ph idx="1" type="body"/>
          </p:nvPr>
        </p:nvSpPr>
        <p:spPr>
          <a:xfrm>
            <a:off x="685800" y="4400640"/>
            <a:ext cx="5485680" cy="36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Clr>
                <a:srgbClr val="000000"/>
              </a:buClr>
              <a:buSzPts val="1200"/>
              <a:buFont typeface="Calibri"/>
              <a:buNone/>
            </a:pPr>
            <a:r>
              <a:t/>
            </a:r>
            <a:endParaRPr b="0" sz="1200" strike="noStrike">
              <a:latin typeface="Arial"/>
              <a:ea typeface="Arial"/>
              <a:cs typeface="Arial"/>
              <a:sym typeface="Arial"/>
            </a:endParaRPr>
          </a:p>
        </p:txBody>
      </p:sp>
      <p:sp>
        <p:nvSpPr>
          <p:cNvPr id="355" name="Google Shape;355;p6:notes"/>
          <p:cNvSpPr txBox="1"/>
          <p:nvPr>
            <p:ph idx="12" type="sldNum"/>
          </p:nvPr>
        </p:nvSpPr>
        <p:spPr>
          <a:xfrm>
            <a:off x="3884760" y="8685360"/>
            <a:ext cx="2971080" cy="45792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Font typeface="Times New Roman"/>
              <a:buNone/>
            </a:pPr>
            <a:fld id="{00000000-1234-1234-1234-123412341234}" type="slidenum">
              <a:rPr b="0" i="0" lang="en-US"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ee71fa5740_0_8: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g3ee71fa5740_0_8: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a:t>Recall: interpares definition of paradata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Renewed interest in documentation, transparency of archival practices necessary for AI</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lang="en-US"/>
              <a:t>Archivists have already been doing paradata! But ai introduces new challenges</a:t>
            </a:r>
            <a:endParaRPr/>
          </a:p>
        </p:txBody>
      </p:sp>
      <p:sp>
        <p:nvSpPr>
          <p:cNvPr id="194" name="Google Shape;194;g3ee71fa5740_0_8: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5:notes"/>
          <p:cNvSpPr txBox="1"/>
          <p:nvPr>
            <p:ph idx="1" type="body"/>
          </p:nvPr>
        </p:nvSpPr>
        <p:spPr>
          <a:xfrm>
            <a:off x="685800" y="4400640"/>
            <a:ext cx="5485680" cy="36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Clr>
                <a:srgbClr val="000000"/>
              </a:buClr>
              <a:buSzPts val="1200"/>
              <a:buFont typeface="Calibri"/>
              <a:buNone/>
            </a:pPr>
            <a:r>
              <a:t/>
            </a:r>
            <a:endParaRPr b="0" sz="1200" strike="noStrike">
              <a:latin typeface="Arial"/>
              <a:ea typeface="Arial"/>
              <a:cs typeface="Arial"/>
              <a:sym typeface="Arial"/>
            </a:endParaRPr>
          </a:p>
        </p:txBody>
      </p:sp>
      <p:sp>
        <p:nvSpPr>
          <p:cNvPr id="362" name="Google Shape;3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ee71fa5740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7" name="Google Shape;377;g3ee71fa5740_0_39:notes"/>
          <p:cNvSpPr txBox="1"/>
          <p:nvPr>
            <p:ph idx="1" type="body"/>
          </p:nvPr>
        </p:nvSpPr>
        <p:spPr>
          <a:xfrm>
            <a:off x="685800" y="4400640"/>
            <a:ext cx="5485800" cy="36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Clr>
                <a:srgbClr val="000000"/>
              </a:buClr>
              <a:buSzPts val="1200"/>
              <a:buFont typeface="Calibri"/>
              <a:buNone/>
            </a:pPr>
            <a:r>
              <a:t/>
            </a:r>
            <a:endParaRPr b="0" sz="1200" strike="noStrike">
              <a:latin typeface="Arial"/>
              <a:ea typeface="Arial"/>
              <a:cs typeface="Arial"/>
              <a:sym typeface="Arial"/>
            </a:endParaRPr>
          </a:p>
        </p:txBody>
      </p:sp>
      <p:sp>
        <p:nvSpPr>
          <p:cNvPr id="378" name="Google Shape;378;g3ee71fa5740_0_39:notes"/>
          <p:cNvSpPr txBox="1"/>
          <p:nvPr>
            <p:ph idx="12" type="sldNum"/>
          </p:nvPr>
        </p:nvSpPr>
        <p:spPr>
          <a:xfrm>
            <a:off x="3884760" y="8685360"/>
            <a:ext cx="2971200" cy="4578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Font typeface="Times New Roman"/>
              <a:buNone/>
            </a:pPr>
            <a:fld id="{00000000-1234-1234-1234-123412341234}" type="slidenum">
              <a:rPr b="0" i="0" lang="en-US"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f1b7cb8bbc_0_24: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5" name="Google Shape;385;g3f1b7cb8bbc_0_24: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86" name="Google Shape;386;g3f1b7cb8bbc_0_24: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f1b7cb8bbc_0_15: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2" name="Google Shape;392;g3f1b7cb8bbc_0_15: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93" name="Google Shape;393;g3f1b7cb8bbc_0_15: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f1b7cb8bbc_0_10: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0" name="Google Shape;400;g3f1b7cb8bbc_0_10: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This level of detail is completed for the whole AI lifecycle in CU 05 final report</a:t>
            </a:r>
            <a:endParaRPr/>
          </a:p>
        </p:txBody>
      </p:sp>
      <p:sp>
        <p:nvSpPr>
          <p:cNvPr id="401" name="Google Shape;401;g3f1b7cb8bbc_0_10: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ee71fa5740_0_3: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8" name="Google Shape;408;g3ee71fa5740_0_3: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Technical limitations to documenting the technical processes; the transparent parts are those conducted by the end user, but the technical processes are concealed from the user. with this in mind, the reduced levels of technical paradata available are a key organizational consideration before implementing a solution like this. </a:t>
            </a:r>
            <a:endParaRPr/>
          </a:p>
        </p:txBody>
      </p:sp>
      <p:sp>
        <p:nvSpPr>
          <p:cNvPr id="409" name="Google Shape;409;g3ee71fa5740_0_3: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f1b7cb8bbc_0_32: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6" name="Google Shape;416;g3f1b7cb8bbc_0_32: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a:t>Very detailed case study of medical recordkeeping frameworks for working with AI – also forthcoming.</a:t>
            </a:r>
            <a:endParaRPr/>
          </a:p>
          <a:p>
            <a:pPr indent="0" lvl="0" marL="0" rtl="0" algn="l">
              <a:spcBef>
                <a:spcPts val="0"/>
              </a:spcBef>
              <a:spcAft>
                <a:spcPts val="0"/>
              </a:spcAft>
              <a:buClr>
                <a:schemeClr val="dk1"/>
              </a:buClr>
              <a:buSzPts val="1100"/>
              <a:buFont typeface="Arial"/>
              <a:buNone/>
            </a:pPr>
            <a:r>
              <a:rPr lang="en-US"/>
              <a:t>Will present a detailed approach to understanding and comparing the unique paradata elements in a specific application case, right at the MOMENT of records creation - rather than understnading their role in archives &amp; </a:t>
            </a:r>
            <a:r>
              <a:rPr lang="en-US"/>
              <a:t>records processing alone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417" name="Google Shape;417;g3f1b7cb8bbc_0_32: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f1b7cb8bbc_0_42: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3" name="Google Shape;423;g3f1b7cb8bbc_0_42: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24" name="Google Shape;424;g3f1b7cb8bbc_0_42: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f1b7cb8bbc_0_48: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2" name="Google Shape;432;g3f1b7cb8bbc_0_48: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33" name="Google Shape;433;g3f1b7cb8bbc_0_48: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ee71fa5740_0_17: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g3ee71fa5740_0_17: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02" name="Google Shape;202;g3ee71fa5740_0_17: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317520" lvl="0" marL="45720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Jenny Bunn asked the question in this way a few years ago - often quoted in the paradata conversations</a:t>
            </a:r>
            <a:endParaRPr b="0" sz="1200" strike="noStrike">
              <a:latin typeface="Arial"/>
              <a:ea typeface="Arial"/>
              <a:cs typeface="Arial"/>
              <a:sym typeface="Arial"/>
            </a:endParaRPr>
          </a:p>
          <a:p>
            <a:pPr indent="-317520" lvl="0" marL="45720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How will AI systems produce records? what are these records going to look like? What will make AI produced records trustworthy - how does this differ from traditional records?</a:t>
            </a:r>
            <a:endParaRPr b="0" sz="1200" strike="noStrike">
              <a:latin typeface="Arial"/>
              <a:ea typeface="Arial"/>
              <a:cs typeface="Arial"/>
              <a:sym typeface="Arial"/>
            </a:endParaRPr>
          </a:p>
          <a:p>
            <a:pPr indent="-317520" lvl="0" marL="45720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Will still need records - so what does an AI record look like? This is a big question - how to tackle this or begin to approach it? </a:t>
            </a:r>
            <a:endParaRPr b="0" sz="1200" strike="noStrike">
              <a:latin typeface="Arial"/>
              <a:ea typeface="Arial"/>
              <a:cs typeface="Arial"/>
              <a:sym typeface="Arial"/>
            </a:endParaRPr>
          </a:p>
          <a:p>
            <a:pPr indent="-317520" lvl="0" marL="45720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Paradata is a small part of addressing this question within the context of AI used in archives</a:t>
            </a:r>
            <a:endParaRPr b="0" sz="1200" strike="noStrike">
              <a:latin typeface="Arial"/>
              <a:ea typeface="Arial"/>
              <a:cs typeface="Arial"/>
              <a:sym typeface="Arial"/>
            </a:endParaRPr>
          </a:p>
        </p:txBody>
      </p:sp>
      <p:sp>
        <p:nvSpPr>
          <p:cNvPr id="218" name="Google Shape;2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ee43e18361_0_1: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g3ee43e18361_0_1: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a:t>Ai workflows add a new, opaque technological device into archival processes – this is not merely a technological challenge but one which is associated with the decisions that archivists are making</a:t>
            </a:r>
            <a:endParaRPr/>
          </a:p>
          <a:p>
            <a:pPr indent="0" lvl="0" marL="0" rtl="0" algn="l">
              <a:spcBef>
                <a:spcPts val="0"/>
              </a:spcBef>
              <a:spcAft>
                <a:spcPts val="0"/>
              </a:spcAft>
              <a:buClr>
                <a:schemeClr val="dk1"/>
              </a:buClr>
              <a:buSzPts val="1100"/>
              <a:buFont typeface="Arial"/>
              <a:buNone/>
            </a:pPr>
            <a:r>
              <a:rPr lang="en-US"/>
              <a:t>These are human and organizational processes which are being introduced vis a vis AI – so in addition to understanding the technological processes &amp; workflows, it is crucial to think of the human decisions made in AI implementations too </a:t>
            </a:r>
            <a:endParaRPr/>
          </a:p>
          <a:p>
            <a:pPr indent="0" lvl="0" marL="0" rtl="0" algn="l">
              <a:spcBef>
                <a:spcPts val="0"/>
              </a:spcBef>
              <a:spcAft>
                <a:spcPts val="0"/>
              </a:spcAft>
              <a:buClr>
                <a:schemeClr val="dk1"/>
              </a:buClr>
              <a:buSzPts val="1100"/>
              <a:buFont typeface="Arial"/>
              <a:buNone/>
            </a:pPr>
            <a:r>
              <a:rPr lang="en-US"/>
              <a:t>Paradata is more than just technical info – there is technical and organizational paradata.</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26" name="Google Shape;226;g3ee43e18361_0_1: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ee43e18361_0_10: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6" name="Google Shape;236;g3ee43e18361_0_10: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a:t>Another way to think of this, developed in the paper cited below on this slide: our operating framework is becoming more complex; autonomous or semi autonomous systems are being introduced into previously human spheres of activity</a:t>
            </a:r>
            <a:endParaRPr/>
          </a:p>
          <a:p>
            <a:pPr indent="-317500" lvl="0" marL="457200" rtl="0" algn="l">
              <a:spcBef>
                <a:spcPts val="0"/>
              </a:spcBef>
              <a:spcAft>
                <a:spcPts val="0"/>
              </a:spcAft>
              <a:buSzPts val="1400"/>
              <a:buChar char="-"/>
            </a:pPr>
            <a:r>
              <a:rPr lang="en-US"/>
              <a:t>Within a given environment, a human operates, takes in stimuli (via sensors), makes decisions (control), and enacts changes (via actuators – using our hands and our communicative facilities)</a:t>
            </a:r>
            <a:endParaRPr/>
          </a:p>
          <a:p>
            <a:pPr indent="-317500" lvl="0" marL="457200" rtl="0" algn="l">
              <a:lnSpc>
                <a:spcPct val="100000"/>
              </a:lnSpc>
              <a:spcBef>
                <a:spcPts val="0"/>
              </a:spcBef>
              <a:spcAft>
                <a:spcPts val="0"/>
              </a:spcAft>
              <a:buSzPts val="1400"/>
              <a:buChar char="-"/>
            </a:pPr>
            <a:r>
              <a:rPr lang="en-US"/>
              <a:t>Machines are now doing this too – these could be digital twins or autonomous vehicles as discussed in Tracy’s presentation (or Claude co-work), or it could be as an archival information processing system, which is functioning within a bounded computing environment but with real world consequences – and sharing these responsibilities with humans</a:t>
            </a:r>
            <a:endParaRPr/>
          </a:p>
        </p:txBody>
      </p:sp>
      <p:sp>
        <p:nvSpPr>
          <p:cNvPr id="237" name="Google Shape;237;g3ee43e18361_0_10: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5" name="Google Shape;245;p3:notes"/>
          <p:cNvSpPr txBox="1"/>
          <p:nvPr>
            <p:ph idx="1" type="body"/>
          </p:nvPr>
        </p:nvSpPr>
        <p:spPr>
          <a:xfrm>
            <a:off x="685800" y="4400640"/>
            <a:ext cx="5485680" cy="3600000"/>
          </a:xfrm>
          <a:prstGeom prst="rect">
            <a:avLst/>
          </a:prstGeom>
          <a:noFill/>
          <a:ln>
            <a:noFill/>
          </a:ln>
        </p:spPr>
        <p:txBody>
          <a:bodyPr anchorCtr="0" anchor="t" bIns="0" lIns="0" spcFirstLastPara="1" rIns="0" wrap="square" tIns="0">
            <a:noAutofit/>
          </a:bodyPr>
          <a:lstStyle/>
          <a:p>
            <a:pPr indent="-216000" lvl="0" marL="216000" rtl="0" algn="l">
              <a:spcBef>
                <a:spcPts val="0"/>
              </a:spcBef>
              <a:spcAft>
                <a:spcPts val="0"/>
              </a:spcAft>
              <a:buClr>
                <a:schemeClr val="dk1"/>
              </a:buClr>
              <a:buSzPts val="1100"/>
              <a:buFont typeface="Arial"/>
              <a:buNone/>
            </a:pPr>
            <a:r>
              <a:rPr lang="en-US" sz="1200">
                <a:latin typeface="Calibri"/>
                <a:ea typeface="Calibri"/>
                <a:cs typeface="Calibri"/>
                <a:sym typeface="Calibri"/>
              </a:rPr>
              <a:t>Paradata in AI regulation documents + paradata – what are key processes</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rPr lang="en-US" sz="1200">
                <a:latin typeface="Calibri"/>
                <a:ea typeface="Calibri"/>
                <a:cs typeface="Calibri"/>
                <a:sym typeface="Calibri"/>
              </a:rPr>
              <a:t>Paradata use case studies – ouputs and findings</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rPr lang="en-US" sz="1200">
                <a:latin typeface="Calibri"/>
                <a:ea typeface="Calibri"/>
                <a:cs typeface="Calibri"/>
                <a:sym typeface="Calibri"/>
              </a:rPr>
              <a:t>Archivsits need to understand AI systems – technical paradata is means to do so – and need to make decisions about using AI – which will largely be documented in organizational paradata. If you are not keeping paradata, then you ‘d better have absolute faith in the AI – and if you do that’s not on me</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216000" lvl="0" marL="21600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216000" lvl="0" marL="216000" rtl="0" algn="l">
              <a:lnSpc>
                <a:spcPct val="100000"/>
              </a:lnSpc>
              <a:spcBef>
                <a:spcPts val="0"/>
              </a:spcBef>
              <a:spcAft>
                <a:spcPts val="0"/>
              </a:spcAft>
              <a:buSzPts val="1200"/>
              <a:buNone/>
            </a:pPr>
            <a:r>
              <a:t/>
            </a:r>
            <a:endParaRPr sz="1200">
              <a:latin typeface="Calibri"/>
              <a:ea typeface="Calibri"/>
              <a:cs typeface="Calibri"/>
              <a:sym typeface="Calibri"/>
            </a:endParaRPr>
          </a:p>
        </p:txBody>
      </p:sp>
      <p:sp>
        <p:nvSpPr>
          <p:cNvPr id="246" name="Google Shape;246;p3:notes"/>
          <p:cNvSpPr txBox="1"/>
          <p:nvPr>
            <p:ph idx="12" type="sldNum"/>
          </p:nvPr>
        </p:nvSpPr>
        <p:spPr>
          <a:xfrm>
            <a:off x="3884760" y="8685360"/>
            <a:ext cx="2971080" cy="45792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Font typeface="Times New Roman"/>
              <a:buNone/>
            </a:pPr>
            <a:fld id="{00000000-1234-1234-1234-123412341234}" type="slidenum">
              <a:rPr b="0" i="0" lang="en-US"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f1b7cb8bbc_0_0: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g3f1b7cb8bbc_0_0: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Paper : Examining AI governance frameworks to understand the question: WHAT is the law interested in us documenting thruout the AI lifecycle.</a:t>
            </a:r>
            <a:endParaRPr/>
          </a:p>
        </p:txBody>
      </p:sp>
      <p:sp>
        <p:nvSpPr>
          <p:cNvPr id="254" name="Google Shape;254;g3f1b7cb8bbc_0_0: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ee43e18361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1" name="Google Shape;261;g3ee43e18361_0_19:notes"/>
          <p:cNvSpPr txBox="1"/>
          <p:nvPr>
            <p:ph idx="1" type="body"/>
          </p:nvPr>
        </p:nvSpPr>
        <p:spPr>
          <a:xfrm>
            <a:off x="685800" y="4400640"/>
            <a:ext cx="5485800" cy="36000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SzPts val="1200"/>
              <a:buNone/>
            </a:pPr>
            <a:r>
              <a:rPr lang="en-US" sz="1200">
                <a:latin typeface="Calibri"/>
                <a:ea typeface="Calibri"/>
                <a:cs typeface="Calibri"/>
                <a:sym typeface="Calibri"/>
              </a:rPr>
              <a:t>Can the regulations help us understand necessary paradata elements? </a:t>
            </a:r>
            <a:endParaRPr b="0" sz="1200" strike="noStrike">
              <a:latin typeface="Arial"/>
              <a:ea typeface="Arial"/>
              <a:cs typeface="Arial"/>
              <a:sym typeface="Arial"/>
            </a:endParaRPr>
          </a:p>
        </p:txBody>
      </p:sp>
      <p:sp>
        <p:nvSpPr>
          <p:cNvPr id="262" name="Google Shape;262;g3ee43e18361_0_19:notes"/>
          <p:cNvSpPr txBox="1"/>
          <p:nvPr>
            <p:ph idx="12" type="sldNum"/>
          </p:nvPr>
        </p:nvSpPr>
        <p:spPr>
          <a:xfrm>
            <a:off x="3884760" y="8685360"/>
            <a:ext cx="2971200" cy="4578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Font typeface="Times New Roman"/>
              <a:buNone/>
            </a:pPr>
            <a:fld id="{00000000-1234-1234-1234-123412341234}" type="slidenum">
              <a:rPr b="0" i="0" lang="en-US"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67"/>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7"/>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 name="Google Shape;18;p67"/>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7"/>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67"/>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72" name="Shape 72"/>
        <p:cNvGrpSpPr/>
        <p:nvPr/>
      </p:nvGrpSpPr>
      <p:grpSpPr>
        <a:xfrm>
          <a:off x="0" y="0"/>
          <a:ext cx="0" cy="0"/>
          <a:chOff x="0" y="0"/>
          <a:chExt cx="0" cy="0"/>
        </a:xfrm>
      </p:grpSpPr>
      <p:sp>
        <p:nvSpPr>
          <p:cNvPr id="73" name="Google Shape;73;p79"/>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9"/>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5" name="Google Shape;75;p79"/>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6" name="Google Shape;76;p79"/>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9"/>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79"/>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9" name="Shape 79"/>
        <p:cNvGrpSpPr/>
        <p:nvPr/>
      </p:nvGrpSpPr>
      <p:grpSpPr>
        <a:xfrm>
          <a:off x="0" y="0"/>
          <a:ext cx="0" cy="0"/>
          <a:chOff x="0" y="0"/>
          <a:chExt cx="0" cy="0"/>
        </a:xfrm>
      </p:grpSpPr>
      <p:sp>
        <p:nvSpPr>
          <p:cNvPr id="80" name="Google Shape;80;p80"/>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0"/>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2" name="Google Shape;82;p80"/>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3" name="Google Shape;83;p80"/>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4" name="Google Shape;84;p80"/>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5" name="Google Shape;85;p80"/>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80"/>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80"/>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8" name="Shape 88"/>
        <p:cNvGrpSpPr/>
        <p:nvPr/>
      </p:nvGrpSpPr>
      <p:grpSpPr>
        <a:xfrm>
          <a:off x="0" y="0"/>
          <a:ext cx="0" cy="0"/>
          <a:chOff x="0" y="0"/>
          <a:chExt cx="0" cy="0"/>
        </a:xfrm>
      </p:grpSpPr>
      <p:sp>
        <p:nvSpPr>
          <p:cNvPr id="89" name="Google Shape;89;p81"/>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81"/>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1" name="Google Shape;91;p81"/>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2" name="Google Shape;92;p81"/>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3" name="Google Shape;93;p81"/>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4" name="Google Shape;94;p81"/>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5" name="Google Shape;95;p81"/>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6" name="Google Shape;96;p81"/>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81"/>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81"/>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5" name="Shape 105"/>
        <p:cNvGrpSpPr/>
        <p:nvPr/>
      </p:nvGrpSpPr>
      <p:grpSpPr>
        <a:xfrm>
          <a:off x="0" y="0"/>
          <a:ext cx="0" cy="0"/>
          <a:chOff x="0" y="0"/>
          <a:chExt cx="0" cy="0"/>
        </a:xfrm>
      </p:grpSpPr>
      <p:sp>
        <p:nvSpPr>
          <p:cNvPr id="106" name="Google Shape;106;p69"/>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69"/>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69"/>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09" name="Shape 109"/>
        <p:cNvGrpSpPr/>
        <p:nvPr/>
      </p:nvGrpSpPr>
      <p:grpSpPr>
        <a:xfrm>
          <a:off x="0" y="0"/>
          <a:ext cx="0" cy="0"/>
          <a:chOff x="0" y="0"/>
          <a:chExt cx="0" cy="0"/>
        </a:xfrm>
      </p:grpSpPr>
      <p:sp>
        <p:nvSpPr>
          <p:cNvPr id="110" name="Google Shape;110;p82"/>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82"/>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82"/>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82"/>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82"/>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15" name="Shape 115"/>
        <p:cNvGrpSpPr/>
        <p:nvPr/>
      </p:nvGrpSpPr>
      <p:grpSpPr>
        <a:xfrm>
          <a:off x="0" y="0"/>
          <a:ext cx="0" cy="0"/>
          <a:chOff x="0" y="0"/>
          <a:chExt cx="0" cy="0"/>
        </a:xfrm>
      </p:grpSpPr>
      <p:sp>
        <p:nvSpPr>
          <p:cNvPr id="116" name="Google Shape;116;p83"/>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83"/>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8" name="Google Shape;118;p83"/>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9" name="Google Shape;119;p83"/>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83"/>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83"/>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84"/>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84"/>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84"/>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84"/>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27" name="Shape 127"/>
        <p:cNvGrpSpPr/>
        <p:nvPr/>
      </p:nvGrpSpPr>
      <p:grpSpPr>
        <a:xfrm>
          <a:off x="0" y="0"/>
          <a:ext cx="0" cy="0"/>
          <a:chOff x="0" y="0"/>
          <a:chExt cx="0" cy="0"/>
        </a:xfrm>
      </p:grpSpPr>
      <p:sp>
        <p:nvSpPr>
          <p:cNvPr id="128" name="Google Shape;128;p85"/>
          <p:cNvSpPr txBox="1"/>
          <p:nvPr>
            <p:ph idx="1" type="subTitle"/>
          </p:nvPr>
        </p:nvSpPr>
        <p:spPr>
          <a:xfrm>
            <a:off x="609480" y="273600"/>
            <a:ext cx="10972440" cy="53078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85"/>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85"/>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85"/>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2" name="Shape 132"/>
        <p:cNvGrpSpPr/>
        <p:nvPr/>
      </p:nvGrpSpPr>
      <p:grpSpPr>
        <a:xfrm>
          <a:off x="0" y="0"/>
          <a:ext cx="0" cy="0"/>
          <a:chOff x="0" y="0"/>
          <a:chExt cx="0" cy="0"/>
        </a:xfrm>
      </p:grpSpPr>
      <p:sp>
        <p:nvSpPr>
          <p:cNvPr id="133" name="Google Shape;133;p86"/>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8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5" name="Google Shape;135;p86"/>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6" name="Google Shape;136;p86"/>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7" name="Google Shape;137;p86"/>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86"/>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86"/>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0" name="Shape 140"/>
        <p:cNvGrpSpPr/>
        <p:nvPr/>
      </p:nvGrpSpPr>
      <p:grpSpPr>
        <a:xfrm>
          <a:off x="0" y="0"/>
          <a:ext cx="0" cy="0"/>
          <a:chOff x="0" y="0"/>
          <a:chExt cx="0" cy="0"/>
        </a:xfrm>
      </p:grpSpPr>
      <p:sp>
        <p:nvSpPr>
          <p:cNvPr id="141" name="Google Shape;141;p87"/>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87"/>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3" name="Google Shape;143;p8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4" name="Google Shape;144;p87"/>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5" name="Google Shape;145;p87"/>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87"/>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7" name="Google Shape;147;p87"/>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1" name="Shape 21"/>
        <p:cNvGrpSpPr/>
        <p:nvPr/>
      </p:nvGrpSpPr>
      <p:grpSpPr>
        <a:xfrm>
          <a:off x="0" y="0"/>
          <a:ext cx="0" cy="0"/>
          <a:chOff x="0" y="0"/>
          <a:chExt cx="0" cy="0"/>
        </a:xfrm>
      </p:grpSpPr>
      <p:sp>
        <p:nvSpPr>
          <p:cNvPr id="22" name="Google Shape;22;p71"/>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1"/>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71"/>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48" name="Shape 148"/>
        <p:cNvGrpSpPr/>
        <p:nvPr/>
      </p:nvGrpSpPr>
      <p:grpSpPr>
        <a:xfrm>
          <a:off x="0" y="0"/>
          <a:ext cx="0" cy="0"/>
          <a:chOff x="0" y="0"/>
          <a:chExt cx="0" cy="0"/>
        </a:xfrm>
      </p:grpSpPr>
      <p:sp>
        <p:nvSpPr>
          <p:cNvPr id="149" name="Google Shape;149;p88"/>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8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1" name="Google Shape;151;p8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2" name="Google Shape;152;p88"/>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3" name="Google Shape;153;p88"/>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88"/>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5" name="Google Shape;155;p88"/>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6" name="Shape 156"/>
        <p:cNvGrpSpPr/>
        <p:nvPr/>
      </p:nvGrpSpPr>
      <p:grpSpPr>
        <a:xfrm>
          <a:off x="0" y="0"/>
          <a:ext cx="0" cy="0"/>
          <a:chOff x="0" y="0"/>
          <a:chExt cx="0" cy="0"/>
        </a:xfrm>
      </p:grpSpPr>
      <p:sp>
        <p:nvSpPr>
          <p:cNvPr id="157" name="Google Shape;157;p89"/>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89"/>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9" name="Google Shape;159;p89"/>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0" name="Google Shape;160;p89"/>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89"/>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89"/>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3" name="Shape 163"/>
        <p:cNvGrpSpPr/>
        <p:nvPr/>
      </p:nvGrpSpPr>
      <p:grpSpPr>
        <a:xfrm>
          <a:off x="0" y="0"/>
          <a:ext cx="0" cy="0"/>
          <a:chOff x="0" y="0"/>
          <a:chExt cx="0" cy="0"/>
        </a:xfrm>
      </p:grpSpPr>
      <p:sp>
        <p:nvSpPr>
          <p:cNvPr id="164" name="Google Shape;164;p90"/>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90"/>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6" name="Google Shape;166;p90"/>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7" name="Google Shape;167;p90"/>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8" name="Google Shape;168;p90"/>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9" name="Google Shape;169;p90"/>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90"/>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1" name="Google Shape;171;p90"/>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2" name="Shape 172"/>
        <p:cNvGrpSpPr/>
        <p:nvPr/>
      </p:nvGrpSpPr>
      <p:grpSpPr>
        <a:xfrm>
          <a:off x="0" y="0"/>
          <a:ext cx="0" cy="0"/>
          <a:chOff x="0" y="0"/>
          <a:chExt cx="0" cy="0"/>
        </a:xfrm>
      </p:grpSpPr>
      <p:sp>
        <p:nvSpPr>
          <p:cNvPr id="173" name="Google Shape;173;p91"/>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91"/>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5" name="Google Shape;175;p91"/>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6" name="Google Shape;176;p91"/>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7" name="Google Shape;177;p91"/>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8" name="Google Shape;178;p91"/>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9" name="Google Shape;179;p91"/>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0" name="Google Shape;180;p91"/>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91"/>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2" name="Google Shape;182;p91"/>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5" name="Shape 25"/>
        <p:cNvGrpSpPr/>
        <p:nvPr/>
      </p:nvGrpSpPr>
      <p:grpSpPr>
        <a:xfrm>
          <a:off x="0" y="0"/>
          <a:ext cx="0" cy="0"/>
          <a:chOff x="0" y="0"/>
          <a:chExt cx="0" cy="0"/>
        </a:xfrm>
      </p:grpSpPr>
      <p:sp>
        <p:nvSpPr>
          <p:cNvPr id="26" name="Google Shape;26;p72"/>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2"/>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72"/>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2"/>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72"/>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31" name="Shape 31"/>
        <p:cNvGrpSpPr/>
        <p:nvPr/>
      </p:nvGrpSpPr>
      <p:grpSpPr>
        <a:xfrm>
          <a:off x="0" y="0"/>
          <a:ext cx="0" cy="0"/>
          <a:chOff x="0" y="0"/>
          <a:chExt cx="0" cy="0"/>
        </a:xfrm>
      </p:grpSpPr>
      <p:sp>
        <p:nvSpPr>
          <p:cNvPr id="32" name="Google Shape;32;p73"/>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3"/>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73"/>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73"/>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3"/>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73"/>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74"/>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4"/>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4"/>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74"/>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3" name="Shape 43"/>
        <p:cNvGrpSpPr/>
        <p:nvPr/>
      </p:nvGrpSpPr>
      <p:grpSpPr>
        <a:xfrm>
          <a:off x="0" y="0"/>
          <a:ext cx="0" cy="0"/>
          <a:chOff x="0" y="0"/>
          <a:chExt cx="0" cy="0"/>
        </a:xfrm>
      </p:grpSpPr>
      <p:sp>
        <p:nvSpPr>
          <p:cNvPr id="44" name="Google Shape;44;p75"/>
          <p:cNvSpPr txBox="1"/>
          <p:nvPr>
            <p:ph idx="1" type="subTitle"/>
          </p:nvPr>
        </p:nvSpPr>
        <p:spPr>
          <a:xfrm>
            <a:off x="609480" y="273600"/>
            <a:ext cx="10972440" cy="53078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5"/>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5"/>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75"/>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8" name="Shape 48"/>
        <p:cNvGrpSpPr/>
        <p:nvPr/>
      </p:nvGrpSpPr>
      <p:grpSpPr>
        <a:xfrm>
          <a:off x="0" y="0"/>
          <a:ext cx="0" cy="0"/>
          <a:chOff x="0" y="0"/>
          <a:chExt cx="0" cy="0"/>
        </a:xfrm>
      </p:grpSpPr>
      <p:sp>
        <p:nvSpPr>
          <p:cNvPr id="49" name="Google Shape;49;p76"/>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1" name="Google Shape;51;p76"/>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 name="Google Shape;52;p76"/>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3" name="Google Shape;53;p76"/>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6"/>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76"/>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6" name="Shape 56"/>
        <p:cNvGrpSpPr/>
        <p:nvPr/>
      </p:nvGrpSpPr>
      <p:grpSpPr>
        <a:xfrm>
          <a:off x="0" y="0"/>
          <a:ext cx="0" cy="0"/>
          <a:chOff x="0" y="0"/>
          <a:chExt cx="0" cy="0"/>
        </a:xfrm>
      </p:grpSpPr>
      <p:sp>
        <p:nvSpPr>
          <p:cNvPr id="57" name="Google Shape;57;p77"/>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7"/>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9" name="Google Shape;59;p7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0" name="Google Shape;60;p77"/>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1" name="Google Shape;61;p77"/>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77"/>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77"/>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4" name="Shape 64"/>
        <p:cNvGrpSpPr/>
        <p:nvPr/>
      </p:nvGrpSpPr>
      <p:grpSpPr>
        <a:xfrm>
          <a:off x="0" y="0"/>
          <a:ext cx="0" cy="0"/>
          <a:chOff x="0" y="0"/>
          <a:chExt cx="0" cy="0"/>
        </a:xfrm>
      </p:grpSpPr>
      <p:sp>
        <p:nvSpPr>
          <p:cNvPr id="65" name="Google Shape;65;p78"/>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7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7" name="Google Shape;67;p7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8" name="Google Shape;68;p78"/>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9" name="Google Shape;69;p78"/>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8"/>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78"/>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66"/>
          <p:cNvSpPr txBox="1"/>
          <p:nvPr>
            <p:ph type="title"/>
          </p:nvPr>
        </p:nvSpPr>
        <p:spPr>
          <a:xfrm>
            <a:off x="838080" y="365040"/>
            <a:ext cx="10514880" cy="13248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6"/>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marR="0" rtl="0" algn="ctr">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66"/>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latin typeface="Times New Roman"/>
              <a:ea typeface="Times New Roman"/>
              <a:cs typeface="Times New Roman"/>
              <a:sym typeface="Times New Roman"/>
            </a:endParaRPr>
          </a:p>
        </p:txBody>
      </p:sp>
      <p:sp>
        <p:nvSpPr>
          <p:cNvPr id="13" name="Google Shape;13;p66"/>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6"/>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9" name="Shape 99"/>
        <p:cNvGrpSpPr/>
        <p:nvPr/>
      </p:nvGrpSpPr>
      <p:grpSpPr>
        <a:xfrm>
          <a:off x="0" y="0"/>
          <a:ext cx="0" cy="0"/>
          <a:chOff x="0" y="0"/>
          <a:chExt cx="0" cy="0"/>
        </a:xfrm>
      </p:grpSpPr>
      <p:sp>
        <p:nvSpPr>
          <p:cNvPr id="100" name="Google Shape;100;p68"/>
          <p:cNvSpPr txBox="1"/>
          <p:nvPr>
            <p:ph idx="11" type="ftr"/>
          </p:nvPr>
        </p:nvSpPr>
        <p:spPr>
          <a:xfrm>
            <a:off x="4038480" y="6356520"/>
            <a:ext cx="4114080" cy="364320"/>
          </a:xfrm>
          <a:prstGeom prst="rect">
            <a:avLst/>
          </a:prstGeom>
          <a:noFill/>
          <a:ln>
            <a:noFill/>
          </a:ln>
        </p:spPr>
        <p:txBody>
          <a:bodyPr anchorCtr="0" anchor="ctr" bIns="45000" lIns="90000" spcFirstLastPara="1" rIns="90000" wrap="square" tIns="45000">
            <a:noAutofit/>
          </a:bodyPr>
          <a:lstStyle>
            <a:lvl1pPr lvl="0" marR="0" rtl="0" algn="ctr">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68"/>
          <p:cNvSpPr txBox="1"/>
          <p:nvPr>
            <p:ph idx="12" type="sldNum"/>
          </p:nvPr>
        </p:nvSpPr>
        <p:spPr>
          <a:xfrm>
            <a:off x="8610480" y="6356520"/>
            <a:ext cx="2742480" cy="364320"/>
          </a:xfrm>
          <a:prstGeom prst="rect">
            <a:avLst/>
          </a:prstGeom>
          <a:noFill/>
          <a:ln>
            <a:noFill/>
          </a:ln>
        </p:spPr>
        <p:txBody>
          <a:bodyPr anchorCtr="0" anchor="ctr" bIns="45000" lIns="90000" spcFirstLastPara="1" rIns="90000" wrap="square" tIns="450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latin typeface="Times New Roman"/>
              <a:ea typeface="Times New Roman"/>
              <a:cs typeface="Times New Roman"/>
              <a:sym typeface="Times New Roman"/>
            </a:endParaRPr>
          </a:p>
        </p:txBody>
      </p:sp>
      <p:sp>
        <p:nvSpPr>
          <p:cNvPr id="102" name="Google Shape;102;p68"/>
          <p:cNvSpPr txBox="1"/>
          <p:nvPr>
            <p:ph idx="10" type="dt"/>
          </p:nvPr>
        </p:nvSpPr>
        <p:spPr>
          <a:xfrm>
            <a:off x="838080" y="6356520"/>
            <a:ext cx="2742480" cy="364320"/>
          </a:xfrm>
          <a:prstGeom prst="rect">
            <a:avLst/>
          </a:prstGeom>
          <a:noFill/>
          <a:ln>
            <a:noFill/>
          </a:ln>
        </p:spPr>
        <p:txBody>
          <a:bodyPr anchorCtr="0" anchor="ctr" bIns="45000" lIns="90000" spcFirstLastPara="1" rIns="90000" wrap="square" tIns="450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 name="Google Shape;103;p68"/>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68"/>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cottm.cameron@alumni.utoronto.ca"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drive.google.com/file/d/1Do16C0EhOqLOxKUQ0mtxeHz7zJDAFRpg/view?usp=sharing" TargetMode="External"/><Relationship Id="rId4" Type="http://schemas.openxmlformats.org/officeDocument/2006/relationships/hyperlink" Target="https://doi.org/10.7910/DVN/JLWEEI" TargetMode="External"/><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interparestrustai.org/assets/public/dissemination/RP04-PARADATA-FINALREPORT-2026(3-30-26).pdf"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s://interparestrustai.org/assets/public/dissemination/CU05_TheroleofAIforrecordsmanagement_Findingsfromcasestudies_FINAL_v2.pdf"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interparestrustai.org/assets/public/dissemination/RP04-PARADATA-FINALREPORT-2026(3-30-26).pdf"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doi.org/10.1108/JD-01-2025-0009" TargetMode="External"/><Relationship Id="rId4" Type="http://schemas.openxmlformats.org/officeDocument/2006/relationships/hyperlink" Target="https://doi.org/10.1108/JD-01-2025-0009" TargetMode="External"/><Relationship Id="rId5" Type="http://schemas.openxmlformats.org/officeDocument/2006/relationships/image" Target="../media/image3.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6" name="Shape 186"/>
        <p:cNvGrpSpPr/>
        <p:nvPr/>
      </p:nvGrpSpPr>
      <p:grpSpPr>
        <a:xfrm>
          <a:off x="0" y="0"/>
          <a:ext cx="0" cy="0"/>
          <a:chOff x="0" y="0"/>
          <a:chExt cx="0" cy="0"/>
        </a:xfrm>
      </p:grpSpPr>
      <p:sp>
        <p:nvSpPr>
          <p:cNvPr id="187" name="Google Shape;187;p1"/>
          <p:cNvSpPr txBox="1"/>
          <p:nvPr>
            <p:ph type="title"/>
          </p:nvPr>
        </p:nvSpPr>
        <p:spPr>
          <a:xfrm>
            <a:off x="1523880" y="1122480"/>
            <a:ext cx="9143280" cy="2386800"/>
          </a:xfrm>
          <a:prstGeom prst="rect">
            <a:avLst/>
          </a:prstGeom>
          <a:noFill/>
          <a:ln>
            <a:noFill/>
          </a:ln>
        </p:spPr>
        <p:txBody>
          <a:bodyPr anchorCtr="0" anchor="b" bIns="0" lIns="0" spcFirstLastPara="1" rIns="0" wrap="square" tIns="0">
            <a:normAutofit fontScale="90000"/>
          </a:bodyPr>
          <a:lstStyle/>
          <a:p>
            <a:pPr indent="0" lvl="0" marL="0" rtl="0" algn="ctr">
              <a:lnSpc>
                <a:spcPct val="90000"/>
              </a:lnSpc>
              <a:spcBef>
                <a:spcPts val="0"/>
              </a:spcBef>
              <a:spcAft>
                <a:spcPts val="0"/>
              </a:spcAft>
              <a:buClr>
                <a:srgbClr val="000000"/>
              </a:buClr>
              <a:buSzPct val="100000"/>
              <a:buFont typeface="Calibri"/>
              <a:buNone/>
            </a:pPr>
            <a:r>
              <a:rPr lang="en-US" sz="6000">
                <a:latin typeface="Calibri"/>
                <a:ea typeface="Calibri"/>
                <a:cs typeface="Calibri"/>
                <a:sym typeface="Calibri"/>
              </a:rPr>
              <a:t>Paradata in the field: on the ground reports from the InterPARES </a:t>
            </a:r>
            <a:r>
              <a:rPr b="0" lang="en-US" sz="6000" strike="noStrike">
                <a:solidFill>
                  <a:srgbClr val="000000"/>
                </a:solidFill>
                <a:latin typeface="Calibri"/>
                <a:ea typeface="Calibri"/>
                <a:cs typeface="Calibri"/>
                <a:sym typeface="Calibri"/>
              </a:rPr>
              <a:t>paradata </a:t>
            </a:r>
            <a:r>
              <a:rPr lang="en-US" sz="6000">
                <a:latin typeface="Calibri"/>
                <a:ea typeface="Calibri"/>
                <a:cs typeface="Calibri"/>
                <a:sym typeface="Calibri"/>
              </a:rPr>
              <a:t>study</a:t>
            </a:r>
            <a:endParaRPr b="0" sz="6000" strike="noStrike">
              <a:latin typeface="Arial"/>
              <a:ea typeface="Arial"/>
              <a:cs typeface="Arial"/>
              <a:sym typeface="Arial"/>
            </a:endParaRPr>
          </a:p>
        </p:txBody>
      </p:sp>
      <p:sp>
        <p:nvSpPr>
          <p:cNvPr id="188" name="Google Shape;188;p1"/>
          <p:cNvSpPr txBox="1"/>
          <p:nvPr>
            <p:ph idx="4294967295" type="subTitle"/>
          </p:nvPr>
        </p:nvSpPr>
        <p:spPr>
          <a:xfrm>
            <a:off x="1523880" y="3602160"/>
            <a:ext cx="9143280" cy="1654920"/>
          </a:xfrm>
          <a:prstGeom prst="rect">
            <a:avLst/>
          </a:prstGeom>
          <a:noFill/>
          <a:ln>
            <a:noFill/>
          </a:ln>
        </p:spPr>
        <p:txBody>
          <a:bodyPr anchorCtr="0" anchor="t" bIns="0" lIns="0" spcFirstLastPara="1" rIns="0" wrap="square" tIns="0">
            <a:normAutofit/>
          </a:bodyPr>
          <a:lstStyle/>
          <a:p>
            <a:pPr indent="0" lvl="0" marL="0" marR="0" rtl="0" algn="ctr">
              <a:lnSpc>
                <a:spcPct val="9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Capturing and preserving the AI process for archivists</a:t>
            </a:r>
            <a:endParaRPr b="0" i="0" sz="2400" u="none" cap="none" strike="noStrike">
              <a:solidFill>
                <a:srgbClr val="000000"/>
              </a:solidFill>
              <a:latin typeface="Arial"/>
              <a:ea typeface="Arial"/>
              <a:cs typeface="Arial"/>
              <a:sym typeface="Arial"/>
            </a:endParaRPr>
          </a:p>
        </p:txBody>
      </p:sp>
      <p:sp>
        <p:nvSpPr>
          <p:cNvPr id="189" name="Google Shape;189;p1"/>
          <p:cNvSpPr/>
          <p:nvPr/>
        </p:nvSpPr>
        <p:spPr>
          <a:xfrm>
            <a:off x="1523880" y="4521960"/>
            <a:ext cx="9143280" cy="1956960"/>
          </a:xfrm>
          <a:prstGeom prst="rect">
            <a:avLst/>
          </a:prstGeom>
          <a:noFill/>
          <a:ln>
            <a:noFill/>
          </a:ln>
        </p:spPr>
        <p:txBody>
          <a:bodyPr anchorCtr="0" anchor="t" bIns="45000" lIns="90000" spcFirstLastPara="1" rIns="90000" wrap="square" tIns="45000">
            <a:normAutofit/>
          </a:bodyPr>
          <a:lstStyle/>
          <a:p>
            <a:pPr indent="0" lvl="0" marL="0" marR="0" rtl="0" algn="ctr">
              <a:lnSpc>
                <a:spcPct val="90000"/>
              </a:lnSpc>
              <a:spcBef>
                <a:spcPts val="0"/>
              </a:spcBef>
              <a:spcAft>
                <a:spcPts val="0"/>
              </a:spcAft>
              <a:buClr>
                <a:srgbClr val="000000"/>
              </a:buClr>
              <a:buSzPts val="1728"/>
              <a:buFont typeface="Calibri"/>
              <a:buNone/>
            </a:pPr>
            <a:r>
              <a:rPr b="0" i="0" lang="en-US" sz="1728" u="none" cap="none" strike="noStrike">
                <a:solidFill>
                  <a:srgbClr val="000000"/>
                </a:solidFill>
                <a:latin typeface="Calibri"/>
                <a:ea typeface="Calibri"/>
                <a:cs typeface="Calibri"/>
                <a:sym typeface="Calibri"/>
              </a:rPr>
              <a:t>Scott Cameron</a:t>
            </a:r>
            <a:endParaRPr b="0" i="0" sz="1728" u="none" cap="none" strike="noStrike">
              <a:solidFill>
                <a:srgbClr val="000000"/>
              </a:solidFill>
              <a:latin typeface="Arial"/>
              <a:ea typeface="Arial"/>
              <a:cs typeface="Arial"/>
              <a:sym typeface="Arial"/>
            </a:endParaRPr>
          </a:p>
          <a:p>
            <a:pPr indent="0" lvl="0" marL="0" marR="0" rtl="0" algn="ctr">
              <a:lnSpc>
                <a:spcPct val="90000"/>
              </a:lnSpc>
              <a:spcBef>
                <a:spcPts val="1001"/>
              </a:spcBef>
              <a:spcAft>
                <a:spcPts val="0"/>
              </a:spcAft>
              <a:buClr>
                <a:srgbClr val="000000"/>
              </a:buClr>
              <a:buSzPts val="1728"/>
              <a:buFont typeface="Calibri"/>
              <a:buNone/>
            </a:pPr>
            <a:r>
              <a:rPr b="0" i="0" lang="en-US" sz="1728" u="none" cap="none" strike="noStrike">
                <a:solidFill>
                  <a:srgbClr val="000000"/>
                </a:solidFill>
                <a:latin typeface="Calibri"/>
                <a:ea typeface="Calibri"/>
                <a:cs typeface="Calibri"/>
                <a:sym typeface="Calibri"/>
              </a:rPr>
              <a:t>InterPARES, paradata research group</a:t>
            </a:r>
            <a:endParaRPr b="0" i="0" sz="1728" u="none" cap="none" strike="noStrike">
              <a:solidFill>
                <a:srgbClr val="000000"/>
              </a:solidFill>
              <a:latin typeface="Arial"/>
              <a:ea typeface="Arial"/>
              <a:cs typeface="Arial"/>
              <a:sym typeface="Arial"/>
            </a:endParaRPr>
          </a:p>
          <a:p>
            <a:pPr indent="0" lvl="0" marL="0" marR="0" rtl="0" algn="ctr">
              <a:lnSpc>
                <a:spcPct val="90000"/>
              </a:lnSpc>
              <a:spcBef>
                <a:spcPts val="1001"/>
              </a:spcBef>
              <a:spcAft>
                <a:spcPts val="0"/>
              </a:spcAft>
              <a:buClr>
                <a:srgbClr val="0563C1"/>
              </a:buClr>
              <a:buSzPts val="1728"/>
              <a:buFont typeface="Calibri"/>
              <a:buNone/>
            </a:pPr>
            <a:r>
              <a:rPr b="0" i="0" lang="en-US" sz="1728" u="sng" cap="none" strike="noStrike">
                <a:solidFill>
                  <a:srgbClr val="0563C1"/>
                </a:solidFill>
                <a:latin typeface="Calibri"/>
                <a:ea typeface="Calibri"/>
                <a:cs typeface="Calibri"/>
                <a:sym typeface="Calibri"/>
                <a:hlinkClick r:id="rId3">
                  <a:extLst>
                    <a:ext uri="{A12FA001-AC4F-418D-AE19-62706E023703}">
                      <ahyp:hlinkClr val="tx"/>
                    </a:ext>
                  </a:extLst>
                </a:hlinkClick>
              </a:rPr>
              <a:t>scottm.cameron@alumni.utoronto.ca</a:t>
            </a:r>
            <a:r>
              <a:rPr b="0" i="0" lang="en-US" sz="1728" u="none" cap="none" strike="noStrike">
                <a:solidFill>
                  <a:srgbClr val="000000"/>
                </a:solidFill>
                <a:latin typeface="Calibri"/>
                <a:ea typeface="Calibri"/>
                <a:cs typeface="Calibri"/>
                <a:sym typeface="Calibri"/>
              </a:rPr>
              <a:t> </a:t>
            </a:r>
            <a:endParaRPr b="0" i="0" sz="1728" u="none" cap="none" strike="noStrike">
              <a:solidFill>
                <a:srgbClr val="000000"/>
              </a:solidFill>
              <a:latin typeface="Arial"/>
              <a:ea typeface="Arial"/>
              <a:cs typeface="Arial"/>
              <a:sym typeface="Arial"/>
            </a:endParaRPr>
          </a:p>
          <a:p>
            <a:pPr indent="0" lvl="0" marL="0" marR="0" rtl="0" algn="ctr">
              <a:lnSpc>
                <a:spcPct val="90000"/>
              </a:lnSpc>
              <a:spcBef>
                <a:spcPts val="1001"/>
              </a:spcBef>
              <a:spcAft>
                <a:spcPts val="0"/>
              </a:spcAft>
              <a:buClr>
                <a:srgbClr val="000000"/>
              </a:buClr>
              <a:buSzPts val="864"/>
              <a:buFont typeface="Arial"/>
              <a:buNone/>
            </a:pPr>
            <a:r>
              <a:rPr b="0" i="0" lang="en-US" sz="1400" u="none" cap="none" strike="noStrike">
                <a:solidFill>
                  <a:srgbClr val="000000"/>
                </a:solidFill>
                <a:latin typeface="Arial"/>
                <a:ea typeface="Arial"/>
                <a:cs typeface="Arial"/>
                <a:sym typeface="Arial"/>
              </a:rPr>
              <a:t>June 26, 2026</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1"/>
              </a:spcBef>
              <a:spcAft>
                <a:spcPts val="0"/>
              </a:spcAft>
              <a:buClr>
                <a:srgbClr val="000000"/>
              </a:buClr>
              <a:buSzPts val="864"/>
              <a:buFont typeface="Calibri"/>
              <a:buNone/>
            </a:pPr>
            <a:r>
              <a:rPr b="0" i="0" lang="en-US" sz="1050" u="none" cap="none" strike="noStrike">
                <a:solidFill>
                  <a:srgbClr val="000000"/>
                </a:solidFill>
                <a:latin typeface="Calibri"/>
                <a:ea typeface="Calibri"/>
                <a:cs typeface="Calibri"/>
                <a:sym typeface="Calibri"/>
              </a:rPr>
              <a:t>(views are my own)</a:t>
            </a:r>
            <a:endParaRPr b="0" i="0" sz="1050" u="none" cap="none" strike="noStrike">
              <a:solidFill>
                <a:srgbClr val="000000"/>
              </a:solidFill>
              <a:latin typeface="Arial"/>
              <a:ea typeface="Arial"/>
              <a:cs typeface="Arial"/>
              <a:sym typeface="Arial"/>
            </a:endParaRPr>
          </a:p>
          <a:p>
            <a:pPr indent="0" lvl="0" marL="0" marR="0" rtl="0" algn="ctr">
              <a:lnSpc>
                <a:spcPct val="90000"/>
              </a:lnSpc>
              <a:spcBef>
                <a:spcPts val="1001"/>
              </a:spcBef>
              <a:spcAft>
                <a:spcPts val="0"/>
              </a:spcAft>
              <a:buClr>
                <a:srgbClr val="000000"/>
              </a:buClr>
              <a:buSzPts val="864"/>
              <a:buFont typeface="Calibri"/>
              <a:buNone/>
            </a:pPr>
            <a:r>
              <a:rPr b="0" i="0" lang="en-US" sz="1050" u="none" cap="none" strike="noStrike">
                <a:solidFill>
                  <a:srgbClr val="000000"/>
                </a:solidFill>
                <a:latin typeface="Calibri"/>
                <a:ea typeface="Calibri"/>
                <a:cs typeface="Calibri"/>
                <a:sym typeface="Calibri"/>
              </a:rPr>
              <a:t>This document licensed under Creative Commons Attribution 4.0 (CC BY 4.0) – please reuse freely with attribution</a:t>
            </a:r>
            <a:endParaRPr b="0" i="0" sz="1050" u="none" cap="none" strike="noStrike">
              <a:solidFill>
                <a:srgbClr val="000000"/>
              </a:solidFill>
              <a:latin typeface="Arial"/>
              <a:ea typeface="Arial"/>
              <a:cs typeface="Arial"/>
              <a:sym typeface="Arial"/>
            </a:endParaRPr>
          </a:p>
        </p:txBody>
      </p:sp>
      <p:pic>
        <p:nvPicPr>
          <p:cNvPr descr="A hands shaking with text&#10;&#10;Description automatically generated" id="190" name="Google Shape;190;p1"/>
          <p:cNvPicPr preferRelativeResize="0"/>
          <p:nvPr/>
        </p:nvPicPr>
        <p:blipFill rotWithShape="1">
          <a:blip r:embed="rId4">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1" name="Shape 271"/>
        <p:cNvGrpSpPr/>
        <p:nvPr/>
      </p:nvGrpSpPr>
      <p:grpSpPr>
        <a:xfrm>
          <a:off x="0" y="0"/>
          <a:ext cx="0" cy="0"/>
          <a:chOff x="0" y="0"/>
          <a:chExt cx="0" cy="0"/>
        </a:xfrm>
      </p:grpSpPr>
      <p:sp>
        <p:nvSpPr>
          <p:cNvPr id="272" name="Google Shape;272;g3ee43e18361_0_27"/>
          <p:cNvSpPr txBox="1"/>
          <p:nvPr>
            <p:ph idx="4294967295" type="title"/>
          </p:nvPr>
        </p:nvSpPr>
        <p:spPr>
          <a:xfrm>
            <a:off x="838080" y="365040"/>
            <a:ext cx="10515000" cy="1325100"/>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Clr>
                <a:srgbClr val="000000"/>
              </a:buClr>
              <a:buSzPts val="4400"/>
              <a:buFont typeface="Calibri"/>
              <a:buNone/>
            </a:pPr>
            <a:r>
              <a:rPr lang="en-US" sz="4400">
                <a:latin typeface="Calibri"/>
                <a:ea typeface="Calibri"/>
                <a:cs typeface="Calibri"/>
                <a:sym typeface="Calibri"/>
              </a:rPr>
              <a:t>AI regulation: Is paradata required by law for AI users?</a:t>
            </a:r>
            <a:endParaRPr b="0" i="0" sz="4400" u="none" cap="none" strike="noStrike">
              <a:latin typeface="Arial"/>
              <a:ea typeface="Arial"/>
              <a:cs typeface="Arial"/>
              <a:sym typeface="Arial"/>
            </a:endParaRPr>
          </a:p>
        </p:txBody>
      </p:sp>
      <p:sp>
        <p:nvSpPr>
          <p:cNvPr id="273" name="Google Shape;273;g3ee43e18361_0_27"/>
          <p:cNvSpPr txBox="1"/>
          <p:nvPr>
            <p:ph idx="4294967295" type="body"/>
          </p:nvPr>
        </p:nvSpPr>
        <p:spPr>
          <a:xfrm>
            <a:off x="838080" y="1825560"/>
            <a:ext cx="10515000" cy="4350600"/>
          </a:xfrm>
          <a:prstGeom prst="rect">
            <a:avLst/>
          </a:prstGeom>
          <a:noFill/>
          <a:ln>
            <a:noFill/>
          </a:ln>
        </p:spPr>
        <p:txBody>
          <a:bodyPr anchorCtr="0" anchor="t" bIns="45000" lIns="90000" spcFirstLastPara="1" rIns="90000" wrap="square" tIns="45000">
            <a:normAutofit/>
          </a:bodyPr>
          <a:lstStyle/>
          <a:p>
            <a:pPr indent="0" lvl="0" marL="341313" rtl="0" algn="l">
              <a:lnSpc>
                <a:spcPct val="100000"/>
              </a:lnSpc>
              <a:spcBef>
                <a:spcPts val="640"/>
              </a:spcBef>
              <a:spcAft>
                <a:spcPts val="0"/>
              </a:spcAft>
              <a:buSzPts val="1400"/>
              <a:buNone/>
            </a:pPr>
            <a:r>
              <a:t/>
            </a:r>
            <a:endParaRPr sz="3200">
              <a:solidFill>
                <a:srgbClr val="3D2008"/>
              </a:solidFill>
              <a:latin typeface="Tahoma"/>
              <a:ea typeface="Tahoma"/>
              <a:cs typeface="Tahoma"/>
              <a:sym typeface="Tahoma"/>
            </a:endParaRPr>
          </a:p>
          <a:p>
            <a:pPr indent="-341313" lvl="0" marL="341313" rtl="0" algn="l">
              <a:lnSpc>
                <a:spcPct val="100000"/>
              </a:lnSpc>
              <a:spcBef>
                <a:spcPts val="640"/>
              </a:spcBef>
              <a:spcAft>
                <a:spcPts val="0"/>
              </a:spcAft>
              <a:buClr>
                <a:srgbClr val="3D2008"/>
              </a:buClr>
              <a:buSzPts val="3200"/>
              <a:buFont typeface="Tahoma"/>
              <a:buChar char="•"/>
            </a:pPr>
            <a:r>
              <a:rPr lang="en-US" sz="3200">
                <a:solidFill>
                  <a:srgbClr val="3D2008"/>
                </a:solidFill>
                <a:latin typeface="Tahoma"/>
                <a:ea typeface="Tahoma"/>
                <a:cs typeface="Tahoma"/>
                <a:sym typeface="Tahoma"/>
              </a:rPr>
              <a:t>Documents reviewed: EU AI Act, CA AI Act, CA Directive on Automated Decision Making, Singapore Model AI governance, US NIST AI Risk Management Framework, UK approach to AI regulation</a:t>
            </a:r>
            <a:endParaRPr sz="3200">
              <a:solidFill>
                <a:srgbClr val="3D2008"/>
              </a:solidFill>
              <a:latin typeface="Tahoma"/>
              <a:ea typeface="Tahoma"/>
              <a:cs typeface="Tahoma"/>
              <a:sym typeface="Tahoma"/>
            </a:endParaRPr>
          </a:p>
          <a:p>
            <a:pPr indent="0" lvl="0" marL="0" marR="0" rtl="0" algn="l">
              <a:lnSpc>
                <a:spcPct val="90000"/>
              </a:lnSpc>
              <a:spcBef>
                <a:spcPts val="1001"/>
              </a:spcBef>
              <a:spcAft>
                <a:spcPts val="0"/>
              </a:spcAft>
              <a:buClr>
                <a:srgbClr val="000000"/>
              </a:buClr>
              <a:buSzPts val="2800"/>
              <a:buFont typeface="Noto Sans Symbols"/>
              <a:buNone/>
            </a:pPr>
            <a:r>
              <a:t/>
            </a:r>
            <a:endParaRPr sz="2800">
              <a:latin typeface="Calibri"/>
              <a:ea typeface="Calibri"/>
              <a:cs typeface="Calibri"/>
              <a:sym typeface="Calibri"/>
            </a:endParaRPr>
          </a:p>
          <a:p>
            <a:pPr indent="0" lvl="0" marL="341313" rtl="0" algn="l">
              <a:lnSpc>
                <a:spcPct val="100000"/>
              </a:lnSpc>
              <a:spcBef>
                <a:spcPts val="480"/>
              </a:spcBef>
              <a:spcAft>
                <a:spcPts val="0"/>
              </a:spcAft>
              <a:buSzPts val="1400"/>
              <a:buNone/>
            </a:pPr>
            <a:r>
              <a:rPr lang="en-US" sz="1700">
                <a:solidFill>
                  <a:schemeClr val="dk1"/>
                </a:solidFill>
              </a:rPr>
              <a:t>Published as "Navigating accountability: the role of paradata in AI documentation and governance". </a:t>
            </a:r>
            <a:r>
              <a:rPr i="1" lang="en-US" sz="1700">
                <a:solidFill>
                  <a:schemeClr val="dk1"/>
                </a:solidFill>
              </a:rPr>
              <a:t>Journal of Documentation</a:t>
            </a:r>
            <a:r>
              <a:rPr lang="en-US" sz="1700">
                <a:solidFill>
                  <a:schemeClr val="dk1"/>
                </a:solidFill>
              </a:rPr>
              <a:t> - </a:t>
            </a:r>
            <a:r>
              <a:rPr lang="en-US" sz="1700" u="sng">
                <a:solidFill>
                  <a:srgbClr val="009999"/>
                </a:solidFill>
                <a:latin typeface="Tahoma"/>
                <a:ea typeface="Tahoma"/>
                <a:cs typeface="Tahoma"/>
                <a:sym typeface="Tahoma"/>
                <a:hlinkClick r:id="rId3">
                  <a:extLst>
                    <a:ext uri="{A12FA001-AC4F-418D-AE19-62706E023703}">
                      <ahyp:hlinkClr val="tx"/>
                    </a:ext>
                  </a:extLst>
                </a:hlinkClick>
              </a:rPr>
              <a:t>Link to version of record</a:t>
            </a:r>
            <a:r>
              <a:rPr lang="en-US" sz="1700">
                <a:solidFill>
                  <a:srgbClr val="3D2008"/>
                </a:solidFill>
                <a:latin typeface="Tahoma"/>
                <a:ea typeface="Tahoma"/>
                <a:cs typeface="Tahoma"/>
                <a:sym typeface="Tahoma"/>
              </a:rPr>
              <a:t> (for personal use); Link to </a:t>
            </a:r>
            <a:r>
              <a:rPr lang="en-US" sz="1700" u="sng">
                <a:solidFill>
                  <a:srgbClr val="009999"/>
                </a:solidFill>
                <a:latin typeface="Tahoma"/>
                <a:ea typeface="Tahoma"/>
                <a:cs typeface="Tahoma"/>
                <a:sym typeface="Tahoma"/>
                <a:hlinkClick r:id="rId4">
                  <a:extLst>
                    <a:ext uri="{A12FA001-AC4F-418D-AE19-62706E023703}">
                      <ahyp:hlinkClr val="tx"/>
                    </a:ext>
                  </a:extLst>
                </a:hlinkClick>
              </a:rPr>
              <a:t>summary tables reviewing governance frameworks (open data</a:t>
            </a:r>
            <a:r>
              <a:rPr lang="en-US" sz="1700">
                <a:solidFill>
                  <a:srgbClr val="3D2008"/>
                </a:solidFill>
                <a:latin typeface="Tahoma"/>
                <a:ea typeface="Tahoma"/>
                <a:cs typeface="Tahoma"/>
                <a:sym typeface="Tahoma"/>
              </a:rPr>
              <a:t>)</a:t>
            </a:r>
            <a:endParaRPr sz="1700">
              <a:latin typeface="Calibri"/>
              <a:ea typeface="Calibri"/>
              <a:cs typeface="Calibri"/>
              <a:sym typeface="Calibri"/>
            </a:endParaRPr>
          </a:p>
        </p:txBody>
      </p:sp>
      <p:pic>
        <p:nvPicPr>
          <p:cNvPr descr="A hands shaking with text&#10;&#10;Description automatically generated" id="274" name="Google Shape;274;g3ee43e18361_0_27"/>
          <p:cNvPicPr preferRelativeResize="0"/>
          <p:nvPr/>
        </p:nvPicPr>
        <p:blipFill rotWithShape="1">
          <a:blip r:embed="rId5">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9" name="Shape 279"/>
        <p:cNvGrpSpPr/>
        <p:nvPr/>
      </p:nvGrpSpPr>
      <p:grpSpPr>
        <a:xfrm>
          <a:off x="0" y="0"/>
          <a:ext cx="0" cy="0"/>
          <a:chOff x="0" y="0"/>
          <a:chExt cx="0" cy="0"/>
        </a:xfrm>
      </p:grpSpPr>
      <p:sp>
        <p:nvSpPr>
          <p:cNvPr id="280" name="Google Shape;280;g3ee43e18361_0_34"/>
          <p:cNvSpPr txBox="1"/>
          <p:nvPr>
            <p:ph idx="4294967295" type="title"/>
          </p:nvPr>
        </p:nvSpPr>
        <p:spPr>
          <a:xfrm>
            <a:off x="838080" y="365040"/>
            <a:ext cx="10515000" cy="1325100"/>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Clr>
                <a:srgbClr val="000000"/>
              </a:buClr>
              <a:buSzPts val="4400"/>
              <a:buFont typeface="Calibri"/>
              <a:buNone/>
            </a:pPr>
            <a:r>
              <a:rPr lang="en-US" sz="4400">
                <a:latin typeface="Calibri"/>
                <a:ea typeface="Calibri"/>
                <a:cs typeface="Calibri"/>
                <a:sym typeface="Calibri"/>
              </a:rPr>
              <a:t>Common elements identified in multiple authoritative documents</a:t>
            </a:r>
            <a:endParaRPr b="0" i="0" sz="4400" u="none" cap="none" strike="noStrike">
              <a:latin typeface="Arial"/>
              <a:ea typeface="Arial"/>
              <a:cs typeface="Arial"/>
              <a:sym typeface="Arial"/>
            </a:endParaRPr>
          </a:p>
        </p:txBody>
      </p:sp>
      <p:sp>
        <p:nvSpPr>
          <p:cNvPr id="281" name="Google Shape;281;g3ee43e18361_0_34"/>
          <p:cNvSpPr txBox="1"/>
          <p:nvPr>
            <p:ph idx="4294967295" type="body"/>
          </p:nvPr>
        </p:nvSpPr>
        <p:spPr>
          <a:xfrm>
            <a:off x="838080" y="1825560"/>
            <a:ext cx="10515000" cy="4350600"/>
          </a:xfrm>
          <a:prstGeom prst="rect">
            <a:avLst/>
          </a:prstGeom>
          <a:noFill/>
          <a:ln>
            <a:noFill/>
          </a:ln>
        </p:spPr>
        <p:txBody>
          <a:bodyPr anchorCtr="0" anchor="t" bIns="45000" lIns="90000" spcFirstLastPara="1" rIns="90000" wrap="square" tIns="45000">
            <a:normAutofit/>
          </a:bodyPr>
          <a:lstStyle/>
          <a:p>
            <a:pPr indent="0" lvl="0" marL="0" rtl="0" algn="l">
              <a:lnSpc>
                <a:spcPct val="100000"/>
              </a:lnSpc>
              <a:spcBef>
                <a:spcPts val="0"/>
              </a:spcBef>
              <a:spcAft>
                <a:spcPts val="0"/>
              </a:spcAft>
              <a:buSzPts val="1400"/>
              <a:buNone/>
            </a:pPr>
            <a:r>
              <a:rPr i="1" lang="en-US" sz="1600">
                <a:solidFill>
                  <a:srgbClr val="3D2008"/>
                </a:solidFill>
                <a:latin typeface="Tahoma"/>
                <a:ea typeface="Tahoma"/>
                <a:cs typeface="Tahoma"/>
                <a:sym typeface="Tahoma"/>
              </a:rPr>
              <a:t>RECORD PROVISIONS: How did you do what you did using AI?</a:t>
            </a:r>
            <a:endParaRPr sz="1600">
              <a:solidFill>
                <a:srgbClr val="3D2008"/>
              </a:solidFill>
              <a:latin typeface="Tahoma"/>
              <a:ea typeface="Tahoma"/>
              <a:cs typeface="Tahoma"/>
              <a:sym typeface="Tahoma"/>
            </a:endParaRPr>
          </a:p>
          <a:p>
            <a:pPr indent="-342900" lvl="0" marL="342900" rtl="0" algn="l">
              <a:lnSpc>
                <a:spcPct val="100000"/>
              </a:lnSpc>
              <a:spcBef>
                <a:spcPts val="320"/>
              </a:spcBef>
              <a:spcAft>
                <a:spcPts val="0"/>
              </a:spcAft>
              <a:buClr>
                <a:srgbClr val="3D2008"/>
              </a:buClr>
              <a:buSzPts val="1600"/>
              <a:buFont typeface="Arial"/>
              <a:buAutoNum type="arabicPeriod"/>
            </a:pPr>
            <a:r>
              <a:rPr lang="en-US" sz="1600">
                <a:solidFill>
                  <a:srgbClr val="3D2008"/>
                </a:solidFill>
                <a:latin typeface="Tahoma"/>
                <a:ea typeface="Tahoma"/>
                <a:cs typeface="Tahoma"/>
                <a:sym typeface="Tahoma"/>
              </a:rPr>
              <a:t>Risk and impact assessments      </a:t>
            </a:r>
            <a:endParaRPr sz="3200">
              <a:solidFill>
                <a:srgbClr val="3D2008"/>
              </a:solidFill>
              <a:latin typeface="Tahoma"/>
              <a:ea typeface="Tahoma"/>
              <a:cs typeface="Tahoma"/>
              <a:sym typeface="Tahoma"/>
            </a:endParaRPr>
          </a:p>
          <a:p>
            <a:pPr indent="-342900" lvl="0" marL="342900" rtl="0" algn="l">
              <a:lnSpc>
                <a:spcPct val="100000"/>
              </a:lnSpc>
              <a:spcBef>
                <a:spcPts val="320"/>
              </a:spcBef>
              <a:spcAft>
                <a:spcPts val="0"/>
              </a:spcAft>
              <a:buClr>
                <a:srgbClr val="3D2008"/>
              </a:buClr>
              <a:buSzPts val="1600"/>
              <a:buFont typeface="Arial"/>
              <a:buAutoNum type="arabicPeriod"/>
            </a:pPr>
            <a:r>
              <a:rPr lang="en-US" sz="1600">
                <a:solidFill>
                  <a:srgbClr val="3D2008"/>
                </a:solidFill>
                <a:latin typeface="Tahoma"/>
                <a:ea typeface="Tahoma"/>
                <a:cs typeface="Tahoma"/>
                <a:sym typeface="Tahoma"/>
              </a:rPr>
              <a:t>Training datasets </a:t>
            </a:r>
            <a:endParaRPr sz="3200">
              <a:solidFill>
                <a:srgbClr val="3D2008"/>
              </a:solidFill>
              <a:latin typeface="Tahoma"/>
              <a:ea typeface="Tahoma"/>
              <a:cs typeface="Tahoma"/>
              <a:sym typeface="Tahoma"/>
            </a:endParaRPr>
          </a:p>
          <a:p>
            <a:pPr indent="-342900" lvl="0" marL="342900" rtl="0" algn="l">
              <a:lnSpc>
                <a:spcPct val="100000"/>
              </a:lnSpc>
              <a:spcBef>
                <a:spcPts val="320"/>
              </a:spcBef>
              <a:spcAft>
                <a:spcPts val="0"/>
              </a:spcAft>
              <a:buClr>
                <a:srgbClr val="3D2008"/>
              </a:buClr>
              <a:buSzPts val="1600"/>
              <a:buFont typeface="Arial"/>
              <a:buAutoNum type="arabicPeriod"/>
            </a:pPr>
            <a:r>
              <a:rPr lang="en-US" sz="1600">
                <a:solidFill>
                  <a:srgbClr val="3D2008"/>
                </a:solidFill>
                <a:latin typeface="Tahoma"/>
                <a:ea typeface="Tahoma"/>
                <a:cs typeface="Tahoma"/>
                <a:sym typeface="Tahoma"/>
              </a:rPr>
              <a:t>Model: Is the preservation of computational tool itself achievable? Can outputs and processes be recreated? </a:t>
            </a:r>
            <a:endParaRPr sz="3200">
              <a:solidFill>
                <a:srgbClr val="3D2008"/>
              </a:solidFill>
              <a:latin typeface="Tahoma"/>
              <a:ea typeface="Tahoma"/>
              <a:cs typeface="Tahoma"/>
              <a:sym typeface="Tahoma"/>
            </a:endParaRPr>
          </a:p>
          <a:p>
            <a:pPr indent="-342900" lvl="0" marL="342900" rtl="0" algn="l">
              <a:lnSpc>
                <a:spcPct val="100000"/>
              </a:lnSpc>
              <a:spcBef>
                <a:spcPts val="320"/>
              </a:spcBef>
              <a:spcAft>
                <a:spcPts val="0"/>
              </a:spcAft>
              <a:buClr>
                <a:srgbClr val="3D2008"/>
              </a:buClr>
              <a:buSzPts val="1600"/>
              <a:buFont typeface="Arial"/>
              <a:buAutoNum type="arabicPeriod"/>
            </a:pPr>
            <a:r>
              <a:rPr lang="en-US" sz="1600">
                <a:solidFill>
                  <a:srgbClr val="3D2008"/>
                </a:solidFill>
                <a:latin typeface="Tahoma"/>
                <a:ea typeface="Tahoma"/>
                <a:cs typeface="Tahoma"/>
                <a:sym typeface="Tahoma"/>
              </a:rPr>
              <a:t>Validation and testing      </a:t>
            </a:r>
            <a:endParaRPr sz="3200">
              <a:solidFill>
                <a:srgbClr val="3D2008"/>
              </a:solidFill>
              <a:latin typeface="Tahoma"/>
              <a:ea typeface="Tahoma"/>
              <a:cs typeface="Tahoma"/>
              <a:sym typeface="Tahoma"/>
            </a:endParaRPr>
          </a:p>
          <a:p>
            <a:pPr indent="-342900" lvl="0" marL="342900" rtl="0" algn="l">
              <a:lnSpc>
                <a:spcPct val="100000"/>
              </a:lnSpc>
              <a:spcBef>
                <a:spcPts val="320"/>
              </a:spcBef>
              <a:spcAft>
                <a:spcPts val="0"/>
              </a:spcAft>
              <a:buClr>
                <a:srgbClr val="3D2008"/>
              </a:buClr>
              <a:buSzPts val="1600"/>
              <a:buFont typeface="Arial"/>
              <a:buAutoNum type="arabicPeriod"/>
            </a:pPr>
            <a:r>
              <a:rPr lang="en-US" sz="1600">
                <a:solidFill>
                  <a:srgbClr val="3D2008"/>
                </a:solidFill>
                <a:latin typeface="Tahoma"/>
                <a:ea typeface="Tahoma"/>
                <a:cs typeface="Tahoma"/>
                <a:sym typeface="Tahoma"/>
              </a:rPr>
              <a:t>Ongoing quality assurance measures      </a:t>
            </a:r>
            <a:endParaRPr sz="3200">
              <a:solidFill>
                <a:srgbClr val="3D2008"/>
              </a:solidFill>
              <a:latin typeface="Tahoma"/>
              <a:ea typeface="Tahoma"/>
              <a:cs typeface="Tahoma"/>
              <a:sym typeface="Tahoma"/>
            </a:endParaRPr>
          </a:p>
          <a:p>
            <a:pPr indent="-342900" lvl="0" marL="342900" rtl="0" algn="l">
              <a:lnSpc>
                <a:spcPct val="100000"/>
              </a:lnSpc>
              <a:spcBef>
                <a:spcPts val="320"/>
              </a:spcBef>
              <a:spcAft>
                <a:spcPts val="0"/>
              </a:spcAft>
              <a:buClr>
                <a:srgbClr val="3D2008"/>
              </a:buClr>
              <a:buSzPts val="1600"/>
              <a:buFont typeface="Arial"/>
              <a:buAutoNum type="arabicPeriod"/>
            </a:pPr>
            <a:r>
              <a:rPr lang="en-US" sz="1600">
                <a:solidFill>
                  <a:srgbClr val="3D2008"/>
                </a:solidFill>
                <a:latin typeface="Tahoma"/>
                <a:ea typeface="Tahoma"/>
                <a:cs typeface="Tahoma"/>
                <a:sym typeface="Tahoma"/>
              </a:rPr>
              <a:t>Response to harms caused</a:t>
            </a:r>
            <a:endParaRPr sz="1600">
              <a:solidFill>
                <a:srgbClr val="3D2008"/>
              </a:solidFill>
              <a:latin typeface="Tahoma"/>
              <a:ea typeface="Tahoma"/>
              <a:cs typeface="Tahoma"/>
              <a:sym typeface="Tahoma"/>
            </a:endParaRPr>
          </a:p>
          <a:p>
            <a:pPr indent="0" lvl="0" marL="341313" rtl="0" algn="l">
              <a:lnSpc>
                <a:spcPct val="100000"/>
              </a:lnSpc>
              <a:spcBef>
                <a:spcPts val="320"/>
              </a:spcBef>
              <a:spcAft>
                <a:spcPts val="0"/>
              </a:spcAft>
              <a:buSzPts val="1400"/>
              <a:buNone/>
            </a:pPr>
            <a:r>
              <a:t/>
            </a:r>
            <a:endParaRPr sz="1600">
              <a:solidFill>
                <a:srgbClr val="3D2008"/>
              </a:solidFill>
              <a:latin typeface="Tahoma"/>
              <a:ea typeface="Tahoma"/>
              <a:cs typeface="Tahoma"/>
              <a:sym typeface="Tahoma"/>
            </a:endParaRPr>
          </a:p>
          <a:p>
            <a:pPr indent="0" lvl="0" marL="0" rtl="0" algn="l">
              <a:lnSpc>
                <a:spcPct val="100000"/>
              </a:lnSpc>
              <a:spcBef>
                <a:spcPts val="320"/>
              </a:spcBef>
              <a:spcAft>
                <a:spcPts val="0"/>
              </a:spcAft>
              <a:buSzPts val="1400"/>
              <a:buNone/>
            </a:pPr>
            <a:r>
              <a:rPr i="1" lang="en-US" sz="1600">
                <a:solidFill>
                  <a:srgbClr val="3D2008"/>
                </a:solidFill>
                <a:latin typeface="Tahoma"/>
                <a:ea typeface="Tahoma"/>
                <a:cs typeface="Tahoma"/>
                <a:sym typeface="Tahoma"/>
              </a:rPr>
              <a:t>DOCUMENTATION PROVISIONS: How did you communicate what you did?</a:t>
            </a:r>
            <a:endParaRPr sz="1600">
              <a:solidFill>
                <a:srgbClr val="3D2008"/>
              </a:solidFill>
              <a:latin typeface="Tahoma"/>
              <a:ea typeface="Tahoma"/>
              <a:cs typeface="Tahoma"/>
              <a:sym typeface="Tahoma"/>
            </a:endParaRPr>
          </a:p>
          <a:p>
            <a:pPr indent="-342900" lvl="0" marL="342900" rtl="0" algn="l">
              <a:lnSpc>
                <a:spcPct val="100000"/>
              </a:lnSpc>
              <a:spcBef>
                <a:spcPts val="320"/>
              </a:spcBef>
              <a:spcAft>
                <a:spcPts val="0"/>
              </a:spcAft>
              <a:buClr>
                <a:srgbClr val="3D2008"/>
              </a:buClr>
              <a:buSzPts val="1600"/>
              <a:buFont typeface="Arial"/>
              <a:buAutoNum type="arabicPeriod" startAt="7"/>
            </a:pPr>
            <a:r>
              <a:rPr lang="en-US" sz="1600">
                <a:solidFill>
                  <a:srgbClr val="3D2008"/>
                </a:solidFill>
                <a:latin typeface="Tahoma"/>
                <a:ea typeface="Tahoma"/>
                <a:cs typeface="Tahoma"/>
                <a:sym typeface="Tahoma"/>
              </a:rPr>
              <a:t>Instruction manuals, guides, and public-facing system descriptions required  </a:t>
            </a:r>
            <a:endParaRPr sz="3200">
              <a:solidFill>
                <a:srgbClr val="3D2008"/>
              </a:solidFill>
              <a:latin typeface="Tahoma"/>
              <a:ea typeface="Tahoma"/>
              <a:cs typeface="Tahoma"/>
              <a:sym typeface="Tahoma"/>
            </a:endParaRPr>
          </a:p>
          <a:p>
            <a:pPr indent="-342900" lvl="0" marL="342900" rtl="0" algn="l">
              <a:lnSpc>
                <a:spcPct val="100000"/>
              </a:lnSpc>
              <a:spcBef>
                <a:spcPts val="320"/>
              </a:spcBef>
              <a:spcAft>
                <a:spcPts val="0"/>
              </a:spcAft>
              <a:buClr>
                <a:srgbClr val="3D2008"/>
              </a:buClr>
              <a:buSzPts val="1600"/>
              <a:buFont typeface="Arial"/>
              <a:buAutoNum type="arabicPeriod" startAt="7"/>
            </a:pPr>
            <a:r>
              <a:rPr lang="en-US" sz="1600">
                <a:solidFill>
                  <a:srgbClr val="3D2008"/>
                </a:solidFill>
                <a:latin typeface="Tahoma"/>
                <a:ea typeface="Tahoma"/>
                <a:cs typeface="Tahoma"/>
                <a:sym typeface="Tahoma"/>
              </a:rPr>
              <a:t>Targeted notifications required</a:t>
            </a:r>
            <a:r>
              <a:rPr i="1" lang="en-US" sz="1600">
                <a:solidFill>
                  <a:srgbClr val="3D2008"/>
                </a:solidFill>
                <a:latin typeface="Tahoma"/>
                <a:ea typeface="Tahoma"/>
                <a:cs typeface="Tahoma"/>
                <a:sym typeface="Tahoma"/>
              </a:rPr>
              <a:t> (Overlap with Response to Harms and Ongoing QA)</a:t>
            </a:r>
            <a:endParaRPr sz="3200">
              <a:solidFill>
                <a:srgbClr val="3D2008"/>
              </a:solidFill>
              <a:latin typeface="Tahoma"/>
              <a:ea typeface="Tahoma"/>
              <a:cs typeface="Tahoma"/>
              <a:sym typeface="Tahoma"/>
            </a:endParaRPr>
          </a:p>
          <a:p>
            <a:pPr indent="0" lvl="0" marL="0" rtl="0" algn="l">
              <a:lnSpc>
                <a:spcPct val="100000"/>
              </a:lnSpc>
              <a:spcBef>
                <a:spcPts val="320"/>
              </a:spcBef>
              <a:spcAft>
                <a:spcPts val="0"/>
              </a:spcAft>
              <a:buSzPts val="1400"/>
              <a:buNone/>
            </a:pPr>
            <a:r>
              <a:t/>
            </a:r>
            <a:endParaRPr sz="1600">
              <a:solidFill>
                <a:srgbClr val="3D2008"/>
              </a:solidFill>
              <a:latin typeface="Tahoma"/>
              <a:ea typeface="Tahoma"/>
              <a:cs typeface="Tahoma"/>
              <a:sym typeface="Tahoma"/>
            </a:endParaRPr>
          </a:p>
          <a:p>
            <a:pPr indent="0" lvl="0" marL="0" rtl="0" algn="l">
              <a:lnSpc>
                <a:spcPct val="100000"/>
              </a:lnSpc>
              <a:spcBef>
                <a:spcPts val="320"/>
              </a:spcBef>
              <a:spcAft>
                <a:spcPts val="0"/>
              </a:spcAft>
              <a:buSzPts val="1400"/>
              <a:buNone/>
            </a:pPr>
            <a:r>
              <a:t/>
            </a:r>
            <a:endParaRPr sz="1600">
              <a:solidFill>
                <a:srgbClr val="3D2008"/>
              </a:solidFill>
              <a:latin typeface="Tahoma"/>
              <a:ea typeface="Tahoma"/>
              <a:cs typeface="Tahoma"/>
              <a:sym typeface="Tahoma"/>
            </a:endParaRPr>
          </a:p>
          <a:p>
            <a:pPr indent="0" lvl="0" marL="0" rtl="0" algn="l">
              <a:lnSpc>
                <a:spcPct val="100000"/>
              </a:lnSpc>
              <a:spcBef>
                <a:spcPts val="320"/>
              </a:spcBef>
              <a:spcAft>
                <a:spcPts val="0"/>
              </a:spcAft>
              <a:buSzPts val="1400"/>
              <a:buNone/>
            </a:pPr>
            <a:r>
              <a:rPr lang="en-US" sz="1600">
                <a:solidFill>
                  <a:srgbClr val="3D2008"/>
                </a:solidFill>
                <a:latin typeface="Tahoma"/>
                <a:ea typeface="Tahoma"/>
                <a:cs typeface="Tahoma"/>
                <a:sym typeface="Tahoma"/>
              </a:rPr>
              <a:t>Two questions per facet: What information should be public? What information should be preserved but not public?</a:t>
            </a:r>
            <a:endParaRPr sz="3200">
              <a:solidFill>
                <a:srgbClr val="3D2008"/>
              </a:solidFill>
              <a:latin typeface="Tahoma"/>
              <a:ea typeface="Tahoma"/>
              <a:cs typeface="Tahoma"/>
              <a:sym typeface="Tahoma"/>
            </a:endParaRPr>
          </a:p>
        </p:txBody>
      </p:sp>
      <p:pic>
        <p:nvPicPr>
          <p:cNvPr descr="A hands shaking with text&#10;&#10;Description automatically generated" id="282" name="Google Shape;282;g3ee43e18361_0_34"/>
          <p:cNvPicPr preferRelativeResize="0"/>
          <p:nvPr/>
        </p:nvPicPr>
        <p:blipFill rotWithShape="1">
          <a:blip r:embed="rId3">
            <a:alphaModFix/>
          </a:blip>
          <a:srcRect b="0" l="0" r="0" t="0"/>
          <a:stretch/>
        </p:blipFill>
        <p:spPr>
          <a:xfrm>
            <a:off x="10559652" y="5266349"/>
            <a:ext cx="1443100" cy="1378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ee43e18361_0_48"/>
          <p:cNvSpPr txBox="1"/>
          <p:nvPr/>
        </p:nvSpPr>
        <p:spPr>
          <a:xfrm>
            <a:off x="914814" y="217428"/>
            <a:ext cx="10789500" cy="1209600"/>
          </a:xfrm>
          <a:prstGeom prst="rect">
            <a:avLst/>
          </a:prstGeom>
          <a:noFill/>
          <a:ln>
            <a:noFill/>
          </a:ln>
        </p:spPr>
        <p:txBody>
          <a:bodyPr anchorCtr="0" anchor="ctr" bIns="58025" lIns="116100" spcFirstLastPara="1" rIns="116100" wrap="square" tIns="58025">
            <a:noAutofit/>
          </a:bodyPr>
          <a:lstStyle/>
          <a:p>
            <a:pPr indent="0" lvl="0" marL="0" marR="0" rtl="0" algn="ctr">
              <a:lnSpc>
                <a:spcPct val="100000"/>
              </a:lnSpc>
              <a:spcBef>
                <a:spcPts val="0"/>
              </a:spcBef>
              <a:spcAft>
                <a:spcPts val="0"/>
              </a:spcAft>
              <a:buClr>
                <a:srgbClr val="000000"/>
              </a:buClr>
              <a:buSzPts val="5588"/>
              <a:buFont typeface="Arial"/>
              <a:buNone/>
            </a:pPr>
            <a:r>
              <a:rPr b="0" i="0" lang="en-US" sz="5588" u="none" cap="none" strike="noStrike">
                <a:solidFill>
                  <a:schemeClr val="dk1"/>
                </a:solidFill>
                <a:latin typeface="Tahoma"/>
                <a:ea typeface="Tahoma"/>
                <a:cs typeface="Tahoma"/>
                <a:sym typeface="Tahoma"/>
              </a:rPr>
              <a:t>Terminology used: Paradata, records, documentation</a:t>
            </a:r>
            <a:endParaRPr b="0" i="0" sz="5588" u="none" cap="none" strike="noStrike">
              <a:solidFill>
                <a:schemeClr val="dk1"/>
              </a:solidFill>
              <a:latin typeface="Tahoma"/>
              <a:ea typeface="Tahoma"/>
              <a:cs typeface="Tahoma"/>
              <a:sym typeface="Tahoma"/>
            </a:endParaRPr>
          </a:p>
        </p:txBody>
      </p:sp>
      <p:grpSp>
        <p:nvGrpSpPr>
          <p:cNvPr id="289" name="Google Shape;289;g3ee43e18361_0_48"/>
          <p:cNvGrpSpPr/>
          <p:nvPr/>
        </p:nvGrpSpPr>
        <p:grpSpPr>
          <a:xfrm>
            <a:off x="747836" y="1826145"/>
            <a:ext cx="5331184" cy="5031853"/>
            <a:chOff x="948943" y="50799"/>
            <a:chExt cx="4198113" cy="3962401"/>
          </a:xfrm>
        </p:grpSpPr>
        <p:sp>
          <p:nvSpPr>
            <p:cNvPr id="290" name="Google Shape;290;g3ee43e18361_0_48"/>
            <p:cNvSpPr/>
            <p:nvPr/>
          </p:nvSpPr>
          <p:spPr>
            <a:xfrm>
              <a:off x="1828799" y="50799"/>
              <a:ext cx="2438400" cy="2438400"/>
            </a:xfrm>
            <a:prstGeom prst="ellipse">
              <a:avLst/>
            </a:prstGeom>
            <a:solidFill>
              <a:srgbClr val="BBE0E3">
                <a:alpha val="50196"/>
              </a:srgbClr>
            </a:solidFill>
            <a:ln cap="flat" cmpd="sng" w="32250">
              <a:solidFill>
                <a:srgbClr val="FFFFFF"/>
              </a:solidFill>
              <a:prstDash val="solid"/>
              <a:round/>
              <a:headEnd len="sm" w="sm" type="none"/>
              <a:tailEnd len="sm" w="sm" type="none"/>
            </a:ln>
          </p:spPr>
          <p:txBody>
            <a:bodyPr anchorCtr="0" anchor="ctr" bIns="116100" lIns="116100" spcFirstLastPara="1" rIns="116100" wrap="square" tIns="1161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3ee43e18361_0_48"/>
            <p:cNvSpPr txBox="1"/>
            <p:nvPr/>
          </p:nvSpPr>
          <p:spPr>
            <a:xfrm>
              <a:off x="2153920" y="477519"/>
              <a:ext cx="1788300" cy="10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59"/>
                <a:buFont typeface="Arial"/>
                <a:buNone/>
              </a:pPr>
              <a:r>
                <a:rPr b="0" i="0" lang="en-US" sz="2159" u="none" cap="none" strike="noStrike">
                  <a:solidFill>
                    <a:srgbClr val="000000"/>
                  </a:solidFill>
                  <a:latin typeface="Arial"/>
                  <a:ea typeface="Arial"/>
                  <a:cs typeface="Arial"/>
                  <a:sym typeface="Arial"/>
                </a:rPr>
                <a:t>Records</a:t>
              </a:r>
              <a:endParaRPr b="0" i="0" sz="2159" u="none" cap="none" strike="noStrike">
                <a:solidFill>
                  <a:srgbClr val="000000"/>
                </a:solidFill>
                <a:latin typeface="Arial"/>
                <a:ea typeface="Arial"/>
                <a:cs typeface="Arial"/>
                <a:sym typeface="Arial"/>
              </a:endParaRPr>
            </a:p>
          </p:txBody>
        </p:sp>
        <p:sp>
          <p:nvSpPr>
            <p:cNvPr id="292" name="Google Shape;292;g3ee43e18361_0_48"/>
            <p:cNvSpPr/>
            <p:nvPr/>
          </p:nvSpPr>
          <p:spPr>
            <a:xfrm>
              <a:off x="2708656" y="1574800"/>
              <a:ext cx="2438400" cy="2438400"/>
            </a:xfrm>
            <a:prstGeom prst="ellipse">
              <a:avLst/>
            </a:prstGeom>
            <a:solidFill>
              <a:srgbClr val="BBE0E3">
                <a:alpha val="50196"/>
              </a:srgbClr>
            </a:solidFill>
            <a:ln cap="flat" cmpd="sng" w="32250">
              <a:solidFill>
                <a:srgbClr val="FFFFFF"/>
              </a:solidFill>
              <a:prstDash val="solid"/>
              <a:round/>
              <a:headEnd len="sm" w="sm" type="none"/>
              <a:tailEnd len="sm" w="sm" type="none"/>
            </a:ln>
          </p:spPr>
          <p:txBody>
            <a:bodyPr anchorCtr="0" anchor="ctr" bIns="116100" lIns="116100" spcFirstLastPara="1" rIns="116100" wrap="square" tIns="1161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3ee43e18361_0_48"/>
            <p:cNvSpPr txBox="1"/>
            <p:nvPr/>
          </p:nvSpPr>
          <p:spPr>
            <a:xfrm>
              <a:off x="3454400" y="2204720"/>
              <a:ext cx="1463100" cy="13410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59"/>
                <a:buFont typeface="Arial"/>
                <a:buNone/>
              </a:pPr>
              <a:r>
                <a:rPr b="0" i="0" lang="en-US" sz="2159" u="none" cap="none" strike="noStrike">
                  <a:solidFill>
                    <a:srgbClr val="000000"/>
                  </a:solidFill>
                  <a:latin typeface="Arial"/>
                  <a:ea typeface="Arial"/>
                  <a:cs typeface="Arial"/>
                  <a:sym typeface="Arial"/>
                </a:rPr>
                <a:t>Paradata</a:t>
              </a:r>
              <a:endParaRPr b="0" i="0" sz="2159" u="none" cap="none" strike="noStrike">
                <a:solidFill>
                  <a:srgbClr val="000000"/>
                </a:solidFill>
                <a:latin typeface="Arial"/>
                <a:ea typeface="Arial"/>
                <a:cs typeface="Arial"/>
                <a:sym typeface="Arial"/>
              </a:endParaRPr>
            </a:p>
          </p:txBody>
        </p:sp>
        <p:sp>
          <p:nvSpPr>
            <p:cNvPr id="294" name="Google Shape;294;g3ee43e18361_0_48"/>
            <p:cNvSpPr/>
            <p:nvPr/>
          </p:nvSpPr>
          <p:spPr>
            <a:xfrm>
              <a:off x="948943" y="1574800"/>
              <a:ext cx="2438400" cy="2438400"/>
            </a:xfrm>
            <a:prstGeom prst="ellipse">
              <a:avLst/>
            </a:prstGeom>
            <a:solidFill>
              <a:srgbClr val="BBE0E3">
                <a:alpha val="50196"/>
              </a:srgbClr>
            </a:solidFill>
            <a:ln cap="flat" cmpd="sng" w="32250">
              <a:solidFill>
                <a:srgbClr val="FFFFFF"/>
              </a:solidFill>
              <a:prstDash val="solid"/>
              <a:round/>
              <a:headEnd len="sm" w="sm" type="none"/>
              <a:tailEnd len="sm" w="sm" type="none"/>
            </a:ln>
          </p:spPr>
          <p:txBody>
            <a:bodyPr anchorCtr="0" anchor="ctr" bIns="116100" lIns="116100" spcFirstLastPara="1" rIns="116100" wrap="square" tIns="1161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3ee43e18361_0_48"/>
            <p:cNvSpPr txBox="1"/>
            <p:nvPr/>
          </p:nvSpPr>
          <p:spPr>
            <a:xfrm>
              <a:off x="1178560" y="2204720"/>
              <a:ext cx="1463100" cy="13410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59"/>
                <a:buFont typeface="Arial"/>
                <a:buNone/>
              </a:pPr>
              <a:r>
                <a:rPr b="0" i="0" lang="en-US" sz="2159" u="none" cap="none" strike="noStrike">
                  <a:solidFill>
                    <a:srgbClr val="000000"/>
                  </a:solidFill>
                  <a:latin typeface="Arial"/>
                  <a:ea typeface="Arial"/>
                  <a:cs typeface="Arial"/>
                  <a:sym typeface="Arial"/>
                </a:rPr>
                <a:t>Documentation</a:t>
              </a:r>
              <a:endParaRPr b="0" i="0" sz="2159" u="none" cap="none" strike="noStrike">
                <a:solidFill>
                  <a:srgbClr val="000000"/>
                </a:solidFill>
                <a:latin typeface="Arial"/>
                <a:ea typeface="Arial"/>
                <a:cs typeface="Arial"/>
                <a:sym typeface="Arial"/>
              </a:endParaRPr>
            </a:p>
          </p:txBody>
        </p:sp>
      </p:grpSp>
      <p:sp>
        <p:nvSpPr>
          <p:cNvPr id="296" name="Google Shape;296;g3ee43e18361_0_48"/>
          <p:cNvSpPr txBox="1"/>
          <p:nvPr/>
        </p:nvSpPr>
        <p:spPr>
          <a:xfrm>
            <a:off x="7228620" y="1748374"/>
            <a:ext cx="4571700" cy="5043000"/>
          </a:xfrm>
          <a:prstGeom prst="rect">
            <a:avLst/>
          </a:prstGeom>
          <a:noFill/>
          <a:ln>
            <a:noFill/>
          </a:ln>
        </p:spPr>
        <p:txBody>
          <a:bodyPr anchorCtr="0" anchor="t" bIns="58025" lIns="116100" spcFirstLastPara="1" rIns="116100" wrap="square" tIns="58025">
            <a:spAutoFit/>
          </a:bodyPr>
          <a:lstStyle/>
          <a:p>
            <a:pPr indent="0" lvl="0" marL="0" marR="0" rtl="0" algn="l">
              <a:lnSpc>
                <a:spcPct val="100000"/>
              </a:lnSpc>
              <a:spcBef>
                <a:spcPts val="0"/>
              </a:spcBef>
              <a:spcAft>
                <a:spcPts val="0"/>
              </a:spcAft>
              <a:buClr>
                <a:srgbClr val="000000"/>
              </a:buClr>
              <a:buSzPts val="2286"/>
              <a:buFont typeface="Arial"/>
              <a:buNone/>
            </a:pPr>
            <a:r>
              <a:rPr b="1" i="0" lang="en-US" sz="2286" u="none" cap="none" strike="noStrike">
                <a:solidFill>
                  <a:srgbClr val="000000"/>
                </a:solidFill>
                <a:latin typeface="Arial"/>
                <a:ea typeface="Arial"/>
                <a:cs typeface="Arial"/>
                <a:sym typeface="Arial"/>
              </a:rPr>
              <a:t>Paradata</a:t>
            </a:r>
            <a:r>
              <a:rPr b="0" i="0" lang="en-US" sz="2286" u="none" cap="none" strike="noStrike">
                <a:solidFill>
                  <a:srgbClr val="000000"/>
                </a:solidFill>
                <a:latin typeface="Arial"/>
                <a:ea typeface="Arial"/>
                <a:cs typeface="Arial"/>
                <a:sym typeface="Arial"/>
              </a:rPr>
              <a:t>: information about the procedures and tools used to create and process information resources</a:t>
            </a:r>
            <a:endParaRPr b="0" i="0" sz="1778"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86"/>
              <a:buFont typeface="Arial"/>
              <a:buNone/>
            </a:pPr>
            <a:r>
              <a:t/>
            </a:r>
            <a:endParaRPr b="1" i="0" sz="2286"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86"/>
              <a:buFont typeface="Arial"/>
              <a:buNone/>
            </a:pPr>
            <a:r>
              <a:rPr b="1" i="0" lang="en-US" sz="2286" u="none" cap="none" strike="noStrike">
                <a:solidFill>
                  <a:srgbClr val="000000"/>
                </a:solidFill>
                <a:latin typeface="Arial"/>
                <a:ea typeface="Arial"/>
                <a:cs typeface="Arial"/>
                <a:sym typeface="Arial"/>
              </a:rPr>
              <a:t>Record</a:t>
            </a:r>
            <a:r>
              <a:rPr b="0" i="0" lang="en-US" sz="2286" u="none" cap="none" strike="noStrike">
                <a:solidFill>
                  <a:srgbClr val="000000"/>
                </a:solidFill>
                <a:latin typeface="Arial"/>
                <a:ea typeface="Arial"/>
                <a:cs typeface="Arial"/>
                <a:sym typeface="Arial"/>
              </a:rPr>
              <a:t>: a document with fixed form and stable content, put aside for later reference or action</a:t>
            </a:r>
            <a:endParaRPr b="0" i="0" sz="2286"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86"/>
              <a:buFont typeface="Arial"/>
              <a:buNone/>
            </a:pPr>
            <a:r>
              <a:t/>
            </a:r>
            <a:endParaRPr b="0" i="0" sz="2286"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86"/>
              <a:buFont typeface="Arial"/>
              <a:buNone/>
            </a:pPr>
            <a:r>
              <a:rPr b="1" i="0" lang="en-US" sz="2286" u="none" cap="none" strike="noStrike">
                <a:solidFill>
                  <a:srgbClr val="000000"/>
                </a:solidFill>
                <a:latin typeface="Arial"/>
                <a:ea typeface="Arial"/>
                <a:cs typeface="Arial"/>
                <a:sym typeface="Arial"/>
              </a:rPr>
              <a:t>Documentation</a:t>
            </a:r>
            <a:r>
              <a:rPr b="0" i="0" lang="en-US" sz="2286" u="none" cap="none" strike="noStrike">
                <a:solidFill>
                  <a:srgbClr val="000000"/>
                </a:solidFill>
                <a:latin typeface="Arial"/>
                <a:ea typeface="Arial"/>
                <a:cs typeface="Arial"/>
                <a:sym typeface="Arial"/>
              </a:rPr>
              <a:t>: typically describes explanatory materials created with communicative intent. </a:t>
            </a:r>
            <a:r>
              <a:rPr b="0" i="1" lang="en-US" sz="2286" u="none" cap="none" strike="noStrike">
                <a:solidFill>
                  <a:srgbClr val="000000"/>
                </a:solidFill>
                <a:latin typeface="Arial"/>
                <a:ea typeface="Arial"/>
                <a:cs typeface="Arial"/>
                <a:sym typeface="Arial"/>
              </a:rPr>
              <a:t>Sometimes a record; often paradata.</a:t>
            </a:r>
            <a:endParaRPr b="0" i="1" sz="2286" u="none" cap="none" strike="noStrike">
              <a:solidFill>
                <a:srgbClr val="000000"/>
              </a:solidFill>
              <a:latin typeface="Arial"/>
              <a:ea typeface="Arial"/>
              <a:cs typeface="Arial"/>
              <a:sym typeface="Arial"/>
            </a:endParaRPr>
          </a:p>
        </p:txBody>
      </p:sp>
      <p:pic>
        <p:nvPicPr>
          <p:cNvPr descr="A hands shaking with text&#10;&#10;Description automatically generated" id="297" name="Google Shape;297;g3ee43e18361_0_48"/>
          <p:cNvPicPr preferRelativeResize="0"/>
          <p:nvPr/>
        </p:nvPicPr>
        <p:blipFill rotWithShape="1">
          <a:blip r:embed="rId3">
            <a:alphaModFix/>
          </a:blip>
          <a:srcRect b="0" l="0" r="0" t="0"/>
          <a:stretch/>
        </p:blipFill>
        <p:spPr>
          <a:xfrm>
            <a:off x="-6676" y="-12876"/>
            <a:ext cx="1721175" cy="1643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2" name="Shape 302"/>
        <p:cNvGrpSpPr/>
        <p:nvPr/>
      </p:nvGrpSpPr>
      <p:grpSpPr>
        <a:xfrm>
          <a:off x="0" y="0"/>
          <a:ext cx="0" cy="0"/>
          <a:chOff x="0" y="0"/>
          <a:chExt cx="0" cy="0"/>
        </a:xfrm>
      </p:grpSpPr>
      <p:sp>
        <p:nvSpPr>
          <p:cNvPr id="303" name="Google Shape;303;g3ee43e18361_0_41"/>
          <p:cNvSpPr txBox="1"/>
          <p:nvPr>
            <p:ph idx="4294967295" type="title"/>
          </p:nvPr>
        </p:nvSpPr>
        <p:spPr>
          <a:xfrm>
            <a:off x="838080" y="365040"/>
            <a:ext cx="10515000" cy="1325100"/>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Clr>
                <a:srgbClr val="000000"/>
              </a:buClr>
              <a:buSzPts val="4400"/>
              <a:buFont typeface="Calibri"/>
              <a:buNone/>
            </a:pPr>
            <a:r>
              <a:rPr lang="en-US" sz="4400">
                <a:latin typeface="Calibri"/>
                <a:ea typeface="Calibri"/>
                <a:cs typeface="Calibri"/>
                <a:sym typeface="Calibri"/>
              </a:rPr>
              <a:t>Divergences</a:t>
            </a:r>
            <a:endParaRPr b="0" i="0" sz="4400" u="none" cap="none" strike="noStrike">
              <a:latin typeface="Arial"/>
              <a:ea typeface="Arial"/>
              <a:cs typeface="Arial"/>
              <a:sym typeface="Arial"/>
            </a:endParaRPr>
          </a:p>
        </p:txBody>
      </p:sp>
      <p:sp>
        <p:nvSpPr>
          <p:cNvPr id="304" name="Google Shape;304;g3ee43e18361_0_41"/>
          <p:cNvSpPr txBox="1"/>
          <p:nvPr>
            <p:ph idx="4294967295" type="body"/>
          </p:nvPr>
        </p:nvSpPr>
        <p:spPr>
          <a:xfrm>
            <a:off x="838080" y="1825560"/>
            <a:ext cx="10515000" cy="4350600"/>
          </a:xfrm>
          <a:prstGeom prst="rect">
            <a:avLst/>
          </a:prstGeom>
          <a:noFill/>
          <a:ln>
            <a:noFill/>
          </a:ln>
        </p:spPr>
        <p:txBody>
          <a:bodyPr anchorCtr="0" anchor="t" bIns="45000" lIns="90000" spcFirstLastPara="1" rIns="90000" wrap="square" tIns="45000">
            <a:normAutofit/>
          </a:bodyPr>
          <a:lstStyle/>
          <a:p>
            <a:pPr indent="0" lvl="0" marL="0" rtl="0" algn="l">
              <a:lnSpc>
                <a:spcPct val="100000"/>
              </a:lnSpc>
              <a:spcBef>
                <a:spcPts val="320"/>
              </a:spcBef>
              <a:spcAft>
                <a:spcPts val="0"/>
              </a:spcAft>
              <a:buSzPts val="1400"/>
              <a:buNone/>
            </a:pPr>
            <a:r>
              <a:rPr lang="en-US" sz="2300">
                <a:solidFill>
                  <a:srgbClr val="3D2008"/>
                </a:solidFill>
                <a:latin typeface="Tahoma"/>
                <a:ea typeface="Tahoma"/>
                <a:cs typeface="Tahoma"/>
                <a:sym typeface="Tahoma"/>
              </a:rPr>
              <a:t>Different types of information required: intentional, communicative OR incidental + organic generation from traditional business processes</a:t>
            </a:r>
            <a:endParaRPr sz="2300">
              <a:solidFill>
                <a:srgbClr val="3D2008"/>
              </a:solidFill>
              <a:latin typeface="Tahoma"/>
              <a:ea typeface="Tahoma"/>
              <a:cs typeface="Tahoma"/>
              <a:sym typeface="Tahoma"/>
            </a:endParaRPr>
          </a:p>
          <a:p>
            <a:pPr indent="0" lvl="0" marL="0" rtl="0" algn="l">
              <a:lnSpc>
                <a:spcPct val="100000"/>
              </a:lnSpc>
              <a:spcBef>
                <a:spcPts val="320"/>
              </a:spcBef>
              <a:spcAft>
                <a:spcPts val="0"/>
              </a:spcAft>
              <a:buSzPts val="1400"/>
              <a:buNone/>
            </a:pPr>
            <a:r>
              <a:t/>
            </a:r>
            <a:endParaRPr sz="2300">
              <a:solidFill>
                <a:srgbClr val="3D2008"/>
              </a:solidFill>
              <a:latin typeface="Tahoma"/>
              <a:ea typeface="Tahoma"/>
              <a:cs typeface="Tahoma"/>
              <a:sym typeface="Tahoma"/>
            </a:endParaRPr>
          </a:p>
          <a:p>
            <a:pPr indent="0" lvl="0" marL="0" rtl="0" algn="l">
              <a:lnSpc>
                <a:spcPct val="100000"/>
              </a:lnSpc>
              <a:spcBef>
                <a:spcPts val="320"/>
              </a:spcBef>
              <a:spcAft>
                <a:spcPts val="0"/>
              </a:spcAft>
              <a:buSzPts val="1400"/>
              <a:buNone/>
            </a:pPr>
            <a:r>
              <a:rPr lang="en-US" sz="2300">
                <a:solidFill>
                  <a:srgbClr val="3D2008"/>
                </a:solidFill>
                <a:latin typeface="Tahoma"/>
                <a:ea typeface="Tahoma"/>
                <a:cs typeface="Tahoma"/>
                <a:sym typeface="Tahoma"/>
              </a:rPr>
              <a:t>Explicit vs implicit approach to records requirement: regulation and law will </a:t>
            </a:r>
            <a:r>
              <a:rPr i="1" lang="en-US" sz="2300">
                <a:solidFill>
                  <a:srgbClr val="3D2008"/>
                </a:solidFill>
                <a:latin typeface="Tahoma"/>
                <a:ea typeface="Tahoma"/>
                <a:cs typeface="Tahoma"/>
                <a:sym typeface="Tahoma"/>
              </a:rPr>
              <a:t>sometimes</a:t>
            </a:r>
            <a:r>
              <a:rPr lang="en-US" sz="2300">
                <a:solidFill>
                  <a:srgbClr val="3D2008"/>
                </a:solidFill>
                <a:latin typeface="Tahoma"/>
                <a:ea typeface="Tahoma"/>
                <a:cs typeface="Tahoma"/>
                <a:sym typeface="Tahoma"/>
              </a:rPr>
              <a:t> explicitly require specific information artefacts be produced and preserved; however, specific processes </a:t>
            </a:r>
            <a:r>
              <a:rPr i="1" lang="en-US" sz="2300">
                <a:solidFill>
                  <a:srgbClr val="3D2008"/>
                </a:solidFill>
                <a:latin typeface="Tahoma"/>
                <a:ea typeface="Tahoma"/>
                <a:cs typeface="Tahoma"/>
                <a:sym typeface="Tahoma"/>
              </a:rPr>
              <a:t>identified</a:t>
            </a:r>
            <a:r>
              <a:rPr lang="en-US" sz="2300">
                <a:solidFill>
                  <a:srgbClr val="3D2008"/>
                </a:solidFill>
                <a:latin typeface="Tahoma"/>
                <a:ea typeface="Tahoma"/>
                <a:cs typeface="Tahoma"/>
                <a:sym typeface="Tahoma"/>
              </a:rPr>
              <a:t> for regulation will implicitly require records preservation</a:t>
            </a:r>
            <a:endParaRPr sz="2300">
              <a:solidFill>
                <a:srgbClr val="3D2008"/>
              </a:solidFill>
              <a:latin typeface="Tahoma"/>
              <a:ea typeface="Tahoma"/>
              <a:cs typeface="Tahoma"/>
              <a:sym typeface="Tahoma"/>
            </a:endParaRPr>
          </a:p>
          <a:p>
            <a:pPr indent="0" lvl="0" marL="0" rtl="0" algn="l">
              <a:lnSpc>
                <a:spcPct val="100000"/>
              </a:lnSpc>
              <a:spcBef>
                <a:spcPts val="320"/>
              </a:spcBef>
              <a:spcAft>
                <a:spcPts val="0"/>
              </a:spcAft>
              <a:buSzPts val="1400"/>
              <a:buNone/>
            </a:pPr>
            <a:r>
              <a:t/>
            </a:r>
            <a:endParaRPr sz="2300">
              <a:solidFill>
                <a:srgbClr val="3D2008"/>
              </a:solidFill>
              <a:latin typeface="Tahoma"/>
              <a:ea typeface="Tahoma"/>
              <a:cs typeface="Tahoma"/>
              <a:sym typeface="Tahoma"/>
            </a:endParaRPr>
          </a:p>
          <a:p>
            <a:pPr indent="0" lvl="0" marL="0" rtl="0" algn="l">
              <a:lnSpc>
                <a:spcPct val="100000"/>
              </a:lnSpc>
              <a:spcBef>
                <a:spcPts val="320"/>
              </a:spcBef>
              <a:spcAft>
                <a:spcPts val="0"/>
              </a:spcAft>
              <a:buSzPts val="1400"/>
              <a:buNone/>
            </a:pPr>
            <a:r>
              <a:rPr lang="en-US" sz="2300">
                <a:solidFill>
                  <a:srgbClr val="3D2008"/>
                </a:solidFill>
                <a:latin typeface="Tahoma"/>
                <a:ea typeface="Tahoma"/>
                <a:cs typeface="Tahoma"/>
                <a:sym typeface="Tahoma"/>
              </a:rPr>
              <a:t>Recordkeeping processes are both direct compliance responses to governance documents and necessary for enabling other aspects of compliance</a:t>
            </a:r>
            <a:endParaRPr sz="2300">
              <a:solidFill>
                <a:srgbClr val="3D2008"/>
              </a:solidFill>
              <a:latin typeface="Tahoma"/>
              <a:ea typeface="Tahoma"/>
              <a:cs typeface="Tahoma"/>
              <a:sym typeface="Tahoma"/>
            </a:endParaRPr>
          </a:p>
        </p:txBody>
      </p:sp>
      <p:pic>
        <p:nvPicPr>
          <p:cNvPr descr="A hands shaking with text&#10;&#10;Description automatically generated" id="305" name="Google Shape;305;g3ee43e18361_0_41"/>
          <p:cNvPicPr preferRelativeResize="0"/>
          <p:nvPr/>
        </p:nvPicPr>
        <p:blipFill rotWithShape="1">
          <a:blip r:embed="rId3">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ee43e18361_0_70"/>
          <p:cNvSpPr txBox="1"/>
          <p:nvPr/>
        </p:nvSpPr>
        <p:spPr>
          <a:xfrm>
            <a:off x="1837925" y="2159900"/>
            <a:ext cx="8666400" cy="282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US" sz="3300" u="none" cap="none" strike="noStrike">
                <a:solidFill>
                  <a:srgbClr val="000000"/>
                </a:solidFill>
                <a:latin typeface="Arial"/>
                <a:ea typeface="Arial"/>
                <a:cs typeface="Arial"/>
                <a:sym typeface="Arial"/>
              </a:rPr>
              <a:t>Table: Paradata in the AI Lifecycle</a:t>
            </a:r>
            <a:endParaRPr b="0" i="0" sz="3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300"/>
              <a:buFont typeface="Arial"/>
              <a:buNone/>
            </a:pPr>
            <a:r>
              <a:t/>
            </a:r>
            <a:endParaRPr sz="3300"/>
          </a:p>
          <a:p>
            <a:pPr indent="0" lvl="0" marL="0" marR="0" rtl="0" algn="l">
              <a:lnSpc>
                <a:spcPct val="100000"/>
              </a:lnSpc>
              <a:spcBef>
                <a:spcPts val="0"/>
              </a:spcBef>
              <a:spcAft>
                <a:spcPts val="0"/>
              </a:spcAft>
              <a:buClr>
                <a:srgbClr val="000000"/>
              </a:buClr>
              <a:buSzPts val="3300"/>
              <a:buFont typeface="Arial"/>
              <a:buNone/>
            </a:pPr>
            <a:r>
              <a:t/>
            </a:r>
            <a:endParaRPr sz="3300"/>
          </a:p>
          <a:p>
            <a:pPr indent="0" lvl="0" marL="0" marR="0" rtl="0" algn="l">
              <a:lnSpc>
                <a:spcPct val="100000"/>
              </a:lnSpc>
              <a:spcBef>
                <a:spcPts val="0"/>
              </a:spcBef>
              <a:spcAft>
                <a:spcPts val="0"/>
              </a:spcAft>
              <a:buClr>
                <a:srgbClr val="000000"/>
              </a:buClr>
              <a:buSzPts val="3300"/>
              <a:buFont typeface="Arial"/>
              <a:buNone/>
            </a:pPr>
            <a:r>
              <a:rPr lang="en-US" sz="3300"/>
              <a:t>From: Scott Cameron, Patricia C Franks (lead), Kaila Fewster, Isto Huvila, &amp;Norman Mooradian. Paradata study final report (2026): </a:t>
            </a:r>
            <a:r>
              <a:rPr lang="en-US" sz="3300" u="sng">
                <a:solidFill>
                  <a:schemeClr val="hlink"/>
                </a:solidFill>
                <a:hlinkClick r:id="rId3"/>
              </a:rPr>
              <a:t>https://interparestrustai.org/assets/public/dissemination/RP04-PARADATA-FINALREPORT-2026(3-30-26).pdf</a:t>
            </a:r>
            <a:r>
              <a:rPr lang="en-US" sz="3300"/>
              <a:t> </a:t>
            </a:r>
            <a:endParaRPr sz="3300"/>
          </a:p>
        </p:txBody>
      </p:sp>
      <p:pic>
        <p:nvPicPr>
          <p:cNvPr descr="A hands shaking with text&#10;&#10;Description automatically generated" id="312" name="Google Shape;312;g3ee43e18361_0_70"/>
          <p:cNvPicPr preferRelativeResize="0"/>
          <p:nvPr/>
        </p:nvPicPr>
        <p:blipFill rotWithShape="1">
          <a:blip r:embed="rId4">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graphicFrame>
        <p:nvGraphicFramePr>
          <p:cNvPr id="318" name="Google Shape;318;g3ee43e18361_0_61"/>
          <p:cNvGraphicFramePr/>
          <p:nvPr/>
        </p:nvGraphicFramePr>
        <p:xfrm>
          <a:off x="0" y="70175"/>
          <a:ext cx="3000000" cy="3000000"/>
        </p:xfrm>
        <a:graphic>
          <a:graphicData uri="http://schemas.openxmlformats.org/drawingml/2006/table">
            <a:tbl>
              <a:tblPr>
                <a:noFill/>
                <a:tableStyleId>{79CC2A87-84EB-480A-BFDE-FE5DCF9E490B}</a:tableStyleId>
              </a:tblPr>
              <a:tblGrid>
                <a:gridCol w="2430750"/>
                <a:gridCol w="3655450"/>
                <a:gridCol w="2271375"/>
                <a:gridCol w="1912725"/>
                <a:gridCol w="1604550"/>
              </a:tblGrid>
              <a:tr h="33587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Stage</a:t>
                      </a:r>
                      <a:endParaRPr b="1" sz="12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Paradata Examples</a:t>
                      </a:r>
                      <a:endParaRPr b="1" sz="12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Interpretation</a:t>
                      </a:r>
                      <a:endParaRPr b="1" sz="12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Generation</a:t>
                      </a:r>
                      <a:endParaRPr b="1" sz="12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Purpose</a:t>
                      </a:r>
                      <a:endParaRPr b="1" sz="12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59400">
                <a:tc rowSpan="2">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Business Understanding</a:t>
                      </a:r>
                      <a:endParaRPr sz="1400" u="none" cap="none" strike="noStrike">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400"/>
                        <a:buFont typeface="Arial"/>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Project Documents (Project charter, stakeholder registry, project plan</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Implicit</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Human Made</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Incidental</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20675">
                <a:tc vMerge="1"/>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Ethics Impact Assessments (Algorithmic Impact Assessment (AIA), Data Privacy Impact Assessment (DPIA)</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Explicit</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Human Made</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Incidental, Intentional</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73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Data Understanding</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Data provenance record</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Explicit</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Human Made</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Incidental, Intentional</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89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Data Preparation</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Documentation (data quality assessment, record of cleansing, corrective steps</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Explicit</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Human Made</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Incidental, Intentional</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894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Modeling</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Documentation (algorithm/model type selection)</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Explicit</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Human Made</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Incidental, Intentional</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896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Documentation (training process, history)</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Explicit</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Human Made</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Incidental, Intentional</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187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Evaluation</a:t>
                      </a:r>
                      <a:endParaRPr sz="1400" u="none" cap="none" strike="noStrike">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400"/>
                        <a:buFont typeface="Arial"/>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Testing outcomes</a:t>
                      </a:r>
                      <a:endParaRPr sz="1000" u="none" cap="none" strike="noStrike">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000"/>
                        <a:buFont typeface="Arial"/>
                        <a:buNone/>
                      </a:pPr>
                      <a:r>
                        <a:rPr lang="en-US" sz="1000" u="none" cap="none" strike="noStrike">
                          <a:latin typeface="Calibri"/>
                          <a:ea typeface="Calibri"/>
                          <a:cs typeface="Calibri"/>
                          <a:sym typeface="Calibri"/>
                        </a:rPr>
                        <a:t>Model scoring</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Implicit</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Human Made, Automated</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Incidental, Intentional</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3775">
                <a:tc rowSpan="5">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Deployment</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Stakeholder communications</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Implicit</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Human Made</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Incidental, Intentional</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2850">
                <a:tc vMerge="1"/>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User testing</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Implicit</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Human Made</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Incidental</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2850">
                <a:tc vMerge="1"/>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 reporting</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Implicit</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Human Made</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Incidental</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4275">
                <a:tc vMerge="1"/>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Audit trails</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Implicit, Explicit</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Automated</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Incidental, Intentional</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4275">
                <a:tc vMerge="1"/>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Audits</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Implicit, Explicit</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Human Made</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Incidental, Intentional</a:t>
                      </a:r>
                      <a:endParaRPr sz="10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3ee43e18361_0_79"/>
          <p:cNvSpPr txBox="1"/>
          <p:nvPr/>
        </p:nvSpPr>
        <p:spPr>
          <a:xfrm>
            <a:off x="1848025" y="2328750"/>
            <a:ext cx="7840800" cy="3973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Many (most) identified paradata elements which are necessary for accountable AI are generated by humans (or at least, outside of an automated and integrated system)</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AI regulation scales with risk level of application context – so will paradata requirements</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AI system implementation processes can be high risk organizational processes and decision workflows; they require active documentation and record keeping </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Paradata includes materials described as communicative documentation AND records designed to facilitate AI implementation processes</a:t>
            </a:r>
            <a:endParaRPr b="0" i="0" sz="1800" u="none" cap="none" strike="noStrike">
              <a:solidFill>
                <a:srgbClr val="000000"/>
              </a:solidFill>
              <a:latin typeface="Arial"/>
              <a:ea typeface="Arial"/>
              <a:cs typeface="Arial"/>
              <a:sym typeface="Arial"/>
            </a:endParaRPr>
          </a:p>
        </p:txBody>
      </p:sp>
      <p:sp>
        <p:nvSpPr>
          <p:cNvPr id="325" name="Google Shape;325;g3ee43e18361_0_79"/>
          <p:cNvSpPr txBox="1"/>
          <p:nvPr/>
        </p:nvSpPr>
        <p:spPr>
          <a:xfrm>
            <a:off x="1965525" y="587525"/>
            <a:ext cx="8738100" cy="86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Findings from evaluating regulations &amp; laws</a:t>
            </a:r>
            <a:endParaRPr b="0" i="0" sz="2600" u="none" cap="none" strike="noStrike">
              <a:solidFill>
                <a:srgbClr val="000000"/>
              </a:solidFill>
              <a:latin typeface="Arial"/>
              <a:ea typeface="Arial"/>
              <a:cs typeface="Arial"/>
              <a:sym typeface="Arial"/>
            </a:endParaRPr>
          </a:p>
        </p:txBody>
      </p:sp>
      <p:pic>
        <p:nvPicPr>
          <p:cNvPr descr="A hands shaking with text&#10;&#10;Description automatically generated" id="326" name="Google Shape;326;g3ee43e18361_0_79"/>
          <p:cNvPicPr preferRelativeResize="0"/>
          <p:nvPr/>
        </p:nvPicPr>
        <p:blipFill rotWithShape="1">
          <a:blip r:embed="rId3">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3ee43e18361_0_83"/>
          <p:cNvSpPr txBox="1"/>
          <p:nvPr/>
        </p:nvSpPr>
        <p:spPr>
          <a:xfrm>
            <a:off x="1837925" y="2159900"/>
            <a:ext cx="8666400" cy="155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US" sz="3300" u="none" cap="none" strike="noStrike">
                <a:solidFill>
                  <a:srgbClr val="000000"/>
                </a:solidFill>
                <a:latin typeface="Arial"/>
                <a:ea typeface="Arial"/>
                <a:cs typeface="Arial"/>
                <a:sym typeface="Arial"/>
              </a:rPr>
              <a:t>Problems: Implementing paradata in practice</a:t>
            </a:r>
            <a:endParaRPr b="0" i="0" sz="3300" u="none" cap="none" strike="noStrike">
              <a:solidFill>
                <a:srgbClr val="000000"/>
              </a:solidFill>
              <a:latin typeface="Arial"/>
              <a:ea typeface="Arial"/>
              <a:cs typeface="Arial"/>
              <a:sym typeface="Arial"/>
            </a:endParaRPr>
          </a:p>
        </p:txBody>
      </p:sp>
      <p:sp>
        <p:nvSpPr>
          <p:cNvPr id="333" name="Google Shape;333;g3ee43e18361_0_83"/>
          <p:cNvSpPr txBox="1"/>
          <p:nvPr/>
        </p:nvSpPr>
        <p:spPr>
          <a:xfrm>
            <a:off x="2561175" y="3418325"/>
            <a:ext cx="6741600" cy="268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Case Studies: St Louis Zoo - digitization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Bank of Canada - documenting LLMs for economic analysis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Clinical frameworks for AI recordkeeping framework analysis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CU-05: The role of AI for records management: findings from case studies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hands shaking with text&#10;&#10;Description automatically generated" id="334" name="Google Shape;334;g3ee43e18361_0_83"/>
          <p:cNvPicPr preferRelativeResize="0"/>
          <p:nvPr/>
        </p:nvPicPr>
        <p:blipFill rotWithShape="1">
          <a:blip r:embed="rId3">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8" name="Shape 338"/>
        <p:cNvGrpSpPr/>
        <p:nvPr/>
      </p:nvGrpSpPr>
      <p:grpSpPr>
        <a:xfrm>
          <a:off x="0" y="0"/>
          <a:ext cx="0" cy="0"/>
          <a:chOff x="0" y="0"/>
          <a:chExt cx="0" cy="0"/>
        </a:xfrm>
      </p:grpSpPr>
      <p:sp>
        <p:nvSpPr>
          <p:cNvPr id="339" name="Google Shape;339;p4"/>
          <p:cNvSpPr txBox="1"/>
          <p:nvPr>
            <p:ph idx="4294967295" type="title"/>
          </p:nvPr>
        </p:nvSpPr>
        <p:spPr>
          <a:xfrm>
            <a:off x="838080" y="365040"/>
            <a:ext cx="10515000" cy="1325100"/>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Clr>
                <a:srgbClr val="000000"/>
              </a:buClr>
              <a:buSzPts val="4400"/>
              <a:buFont typeface="Calibri"/>
              <a:buNone/>
            </a:pPr>
            <a:r>
              <a:rPr lang="en-US" sz="4400">
                <a:latin typeface="Calibri"/>
                <a:ea typeface="Calibri"/>
                <a:cs typeface="Calibri"/>
                <a:sym typeface="Calibri"/>
              </a:rPr>
              <a:t>St Louis Zoo</a:t>
            </a:r>
            <a:endParaRPr b="0" i="0" sz="4400" u="none" cap="none" strike="noStrike">
              <a:latin typeface="Arial"/>
              <a:ea typeface="Arial"/>
              <a:cs typeface="Arial"/>
              <a:sym typeface="Arial"/>
            </a:endParaRPr>
          </a:p>
        </p:txBody>
      </p:sp>
      <p:pic>
        <p:nvPicPr>
          <p:cNvPr descr="A hands shaking with text&#10;&#10;Description automatically generated" id="340" name="Google Shape;340;p4"/>
          <p:cNvPicPr preferRelativeResize="0"/>
          <p:nvPr/>
        </p:nvPicPr>
        <p:blipFill rotWithShape="1">
          <a:blip r:embed="rId3">
            <a:alphaModFix/>
          </a:blip>
          <a:srcRect b="0" l="0" r="0" t="0"/>
          <a:stretch/>
        </p:blipFill>
        <p:spPr>
          <a:xfrm>
            <a:off x="10098720" y="4826160"/>
            <a:ext cx="1904040" cy="1818360"/>
          </a:xfrm>
          <a:prstGeom prst="rect">
            <a:avLst/>
          </a:prstGeom>
          <a:noFill/>
          <a:ln>
            <a:noFill/>
          </a:ln>
        </p:spPr>
      </p:pic>
      <p:sp>
        <p:nvSpPr>
          <p:cNvPr id="341" name="Google Shape;341;p4"/>
          <p:cNvSpPr/>
          <p:nvPr/>
        </p:nvSpPr>
        <p:spPr>
          <a:xfrm>
            <a:off x="173910" y="1854720"/>
            <a:ext cx="9890400" cy="60900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Microfilm comprising diverse records</a:t>
            </a:r>
            <a:endParaRPr b="0" i="0" sz="2800" u="none" cap="none" strike="noStrike">
              <a:solidFill>
                <a:srgbClr val="000000"/>
              </a:solidFill>
              <a:latin typeface="Arial"/>
              <a:ea typeface="Arial"/>
              <a:cs typeface="Arial"/>
              <a:sym typeface="Arial"/>
            </a:endParaRPr>
          </a:p>
        </p:txBody>
      </p:sp>
      <p:sp>
        <p:nvSpPr>
          <p:cNvPr id="342" name="Google Shape;342;p4"/>
          <p:cNvSpPr/>
          <p:nvPr/>
        </p:nvSpPr>
        <p:spPr>
          <a:xfrm>
            <a:off x="2266560" y="2470320"/>
            <a:ext cx="914760" cy="942480"/>
          </a:xfrm>
          <a:custGeom>
            <a:rect b="b" l="l" r="r" t="t"/>
            <a:pathLst>
              <a:path extrusionOk="0" h="21600" w="21600">
                <a:moveTo>
                  <a:pt x="0" y="0"/>
                </a:moveTo>
                <a:lnTo>
                  <a:pt x="21600" y="21600"/>
                </a:lnTo>
              </a:path>
            </a:pathLst>
          </a:custGeom>
          <a:noFill/>
          <a:ln cap="flat" cmpd="sng" w="76300">
            <a:solidFill>
              <a:srgbClr val="44546A"/>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
          <p:cNvSpPr/>
          <p:nvPr/>
        </p:nvSpPr>
        <p:spPr>
          <a:xfrm>
            <a:off x="2815920" y="3342600"/>
            <a:ext cx="3178080" cy="103572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Scanned &amp; digitized</a:t>
            </a:r>
            <a:endParaRPr b="0" i="0" sz="2800" u="none" cap="none" strike="noStrike">
              <a:solidFill>
                <a:srgbClr val="000000"/>
              </a:solidFill>
              <a:latin typeface="Arial"/>
              <a:ea typeface="Arial"/>
              <a:cs typeface="Arial"/>
              <a:sym typeface="Arial"/>
            </a:endParaRPr>
          </a:p>
        </p:txBody>
      </p:sp>
      <p:sp>
        <p:nvSpPr>
          <p:cNvPr id="344" name="Google Shape;344;p4"/>
          <p:cNvSpPr/>
          <p:nvPr/>
        </p:nvSpPr>
        <p:spPr>
          <a:xfrm flipH="1" rot="10800000">
            <a:off x="4943160" y="2713680"/>
            <a:ext cx="1186560" cy="722160"/>
          </a:xfrm>
          <a:custGeom>
            <a:rect b="b" l="l" r="r" t="t"/>
            <a:pathLst>
              <a:path extrusionOk="0" h="21600" w="21600">
                <a:moveTo>
                  <a:pt x="0" y="0"/>
                </a:moveTo>
                <a:lnTo>
                  <a:pt x="21600" y="21600"/>
                </a:lnTo>
              </a:path>
            </a:pathLst>
          </a:custGeom>
          <a:noFill/>
          <a:ln cap="flat" cmpd="sng" w="76300">
            <a:solidFill>
              <a:srgbClr val="44546A"/>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4"/>
          <p:cNvSpPr/>
          <p:nvPr/>
        </p:nvSpPr>
        <p:spPr>
          <a:xfrm>
            <a:off x="6229080" y="1854720"/>
            <a:ext cx="3178080" cy="103572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OCR</a:t>
            </a:r>
            <a:endParaRPr b="0" i="0" sz="2800" u="none" cap="none" strike="noStrike">
              <a:solidFill>
                <a:srgbClr val="000000"/>
              </a:solidFill>
              <a:latin typeface="Arial"/>
              <a:ea typeface="Arial"/>
              <a:cs typeface="Arial"/>
              <a:sym typeface="Arial"/>
            </a:endParaRPr>
          </a:p>
        </p:txBody>
      </p:sp>
      <p:sp>
        <p:nvSpPr>
          <p:cNvPr id="346" name="Google Shape;346;p4"/>
          <p:cNvSpPr/>
          <p:nvPr/>
        </p:nvSpPr>
        <p:spPr>
          <a:xfrm>
            <a:off x="6919920" y="3873960"/>
            <a:ext cx="3178080" cy="60912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Content analysis</a:t>
            </a:r>
            <a:endParaRPr b="0" i="0" sz="2800" u="none" cap="none" strike="noStrike">
              <a:solidFill>
                <a:srgbClr val="000000"/>
              </a:solidFill>
              <a:latin typeface="Arial"/>
              <a:ea typeface="Arial"/>
              <a:cs typeface="Arial"/>
              <a:sym typeface="Arial"/>
            </a:endParaRPr>
          </a:p>
        </p:txBody>
      </p:sp>
      <p:sp>
        <p:nvSpPr>
          <p:cNvPr id="347" name="Google Shape;347;p4"/>
          <p:cNvSpPr/>
          <p:nvPr/>
        </p:nvSpPr>
        <p:spPr>
          <a:xfrm>
            <a:off x="7143480" y="2936520"/>
            <a:ext cx="892440" cy="953280"/>
          </a:xfrm>
          <a:custGeom>
            <a:rect b="b" l="l" r="r" t="t"/>
            <a:pathLst>
              <a:path extrusionOk="0" h="21600" w="21600">
                <a:moveTo>
                  <a:pt x="0" y="0"/>
                </a:moveTo>
                <a:lnTo>
                  <a:pt x="21600" y="21600"/>
                </a:lnTo>
              </a:path>
            </a:pathLst>
          </a:custGeom>
          <a:noFill/>
          <a:ln cap="flat" cmpd="sng" w="76300">
            <a:solidFill>
              <a:srgbClr val="44546A"/>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4"/>
          <p:cNvSpPr/>
          <p:nvPr/>
        </p:nvSpPr>
        <p:spPr>
          <a:xfrm>
            <a:off x="2766775" y="4969080"/>
            <a:ext cx="3522300" cy="188880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Metadata assignment for long term preservation and access</a:t>
            </a:r>
            <a:endParaRPr b="0" i="0" sz="2800" u="none" cap="none" strike="noStrike">
              <a:solidFill>
                <a:srgbClr val="000000"/>
              </a:solidFill>
              <a:latin typeface="Arial"/>
              <a:ea typeface="Arial"/>
              <a:cs typeface="Arial"/>
              <a:sym typeface="Arial"/>
            </a:endParaRPr>
          </a:p>
        </p:txBody>
      </p:sp>
      <p:sp>
        <p:nvSpPr>
          <p:cNvPr id="349" name="Google Shape;349;p4"/>
          <p:cNvSpPr/>
          <p:nvPr/>
        </p:nvSpPr>
        <p:spPr>
          <a:xfrm flipH="1">
            <a:off x="5994000" y="4447440"/>
            <a:ext cx="1216800" cy="1128240"/>
          </a:xfrm>
          <a:custGeom>
            <a:rect b="b" l="l" r="r" t="t"/>
            <a:pathLst>
              <a:path extrusionOk="0" h="21600" w="21600">
                <a:moveTo>
                  <a:pt x="0" y="0"/>
                </a:moveTo>
                <a:lnTo>
                  <a:pt x="21600" y="21600"/>
                </a:lnTo>
              </a:path>
            </a:pathLst>
          </a:custGeom>
          <a:noFill/>
          <a:ln cap="flat" cmpd="sng" w="76300">
            <a:solidFill>
              <a:srgbClr val="44546A"/>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4"/>
          <p:cNvSpPr txBox="1"/>
          <p:nvPr/>
        </p:nvSpPr>
        <p:spPr>
          <a:xfrm>
            <a:off x="8449650" y="576850"/>
            <a:ext cx="29589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Goal: to assess reliability of </a:t>
            </a:r>
            <a:r>
              <a:rPr lang="en-US" sz="1800"/>
              <a:t>digitizatrion + tagging </a:t>
            </a:r>
            <a:r>
              <a:rPr b="0" i="0" lang="en-US" sz="1800" u="none" cap="none" strike="noStrike">
                <a:solidFill>
                  <a:srgbClr val="000000"/>
                </a:solidFill>
                <a:latin typeface="Arial"/>
                <a:ea typeface="Arial"/>
                <a:cs typeface="Arial"/>
                <a:sym typeface="Arial"/>
              </a:rPr>
              <a:t>automation, reducing reliance on short-term staff  </a:t>
            </a:r>
            <a:endParaRPr b="0" i="0" sz="1800" u="none" cap="none" strike="noStrike">
              <a:solidFill>
                <a:srgbClr val="000000"/>
              </a:solidFill>
              <a:latin typeface="Arial"/>
              <a:ea typeface="Arial"/>
              <a:cs typeface="Arial"/>
              <a:sym typeface="Arial"/>
            </a:endParaRPr>
          </a:p>
        </p:txBody>
      </p:sp>
      <p:sp>
        <p:nvSpPr>
          <p:cNvPr id="351" name="Google Shape;351;p4"/>
          <p:cNvSpPr txBox="1"/>
          <p:nvPr/>
        </p:nvSpPr>
        <p:spPr>
          <a:xfrm>
            <a:off x="7576550" y="5466575"/>
            <a:ext cx="29589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Research </a:t>
            </a:r>
            <a:r>
              <a:rPr lang="en-US" sz="1800"/>
              <a:t>lead</a:t>
            </a:r>
            <a:r>
              <a:rPr b="0" i="0" lang="en-US" sz="1800" u="none" cap="none" strike="noStrike">
                <a:solidFill>
                  <a:srgbClr val="000000"/>
                </a:solidFill>
                <a:latin typeface="Arial"/>
                <a:ea typeface="Arial"/>
                <a:cs typeface="Arial"/>
                <a:sym typeface="Arial"/>
              </a:rPr>
              <a:t>: Rae Lynn Haliday</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6" name="Shape 356"/>
        <p:cNvGrpSpPr/>
        <p:nvPr/>
      </p:nvGrpSpPr>
      <p:grpSpPr>
        <a:xfrm>
          <a:off x="0" y="0"/>
          <a:ext cx="0" cy="0"/>
          <a:chOff x="0" y="0"/>
          <a:chExt cx="0" cy="0"/>
        </a:xfrm>
      </p:grpSpPr>
      <p:pic>
        <p:nvPicPr>
          <p:cNvPr descr="A hands shaking with text&#10;&#10;Description automatically generated" id="357" name="Google Shape;357;p6"/>
          <p:cNvPicPr preferRelativeResize="0"/>
          <p:nvPr/>
        </p:nvPicPr>
        <p:blipFill rotWithShape="1">
          <a:blip r:embed="rId3">
            <a:alphaModFix/>
          </a:blip>
          <a:srcRect b="0" l="0" r="0" t="0"/>
          <a:stretch/>
        </p:blipFill>
        <p:spPr>
          <a:xfrm>
            <a:off x="10099080" y="4826520"/>
            <a:ext cx="1904040" cy="1818360"/>
          </a:xfrm>
          <a:prstGeom prst="rect">
            <a:avLst/>
          </a:prstGeom>
          <a:noFill/>
          <a:ln>
            <a:noFill/>
          </a:ln>
        </p:spPr>
      </p:pic>
      <p:sp>
        <p:nvSpPr>
          <p:cNvPr id="358" name="Google Shape;358;p6"/>
          <p:cNvSpPr txBox="1"/>
          <p:nvPr>
            <p:ph idx="4294967295" type="title"/>
          </p:nvPr>
        </p:nvSpPr>
        <p:spPr>
          <a:xfrm>
            <a:off x="838080" y="365040"/>
            <a:ext cx="10514880" cy="1325160"/>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Clr>
                <a:srgbClr val="000000"/>
              </a:buClr>
              <a:buSzPts val="4400"/>
              <a:buFont typeface="Calibri"/>
              <a:buNone/>
            </a:pPr>
            <a:r>
              <a:rPr lang="en-US" sz="4400">
                <a:latin typeface="Calibri"/>
                <a:ea typeface="Calibri"/>
                <a:cs typeface="Calibri"/>
                <a:sym typeface="Calibri"/>
              </a:rPr>
              <a:t>Outcomes</a:t>
            </a:r>
            <a:endParaRPr b="0" i="0" sz="4400" u="none" cap="none" strike="noStrike">
              <a:latin typeface="Arial"/>
              <a:ea typeface="Arial"/>
              <a:cs typeface="Arial"/>
              <a:sym typeface="Arial"/>
            </a:endParaRPr>
          </a:p>
        </p:txBody>
      </p:sp>
      <p:sp>
        <p:nvSpPr>
          <p:cNvPr id="359" name="Google Shape;359;p6"/>
          <p:cNvSpPr txBox="1"/>
          <p:nvPr>
            <p:ph idx="4294967295" type="body"/>
          </p:nvPr>
        </p:nvSpPr>
        <p:spPr>
          <a:xfrm>
            <a:off x="838080" y="1825560"/>
            <a:ext cx="10514880" cy="4350600"/>
          </a:xfrm>
          <a:prstGeom prst="rect">
            <a:avLst/>
          </a:prstGeom>
          <a:noFill/>
          <a:ln>
            <a:noFill/>
          </a:ln>
        </p:spPr>
        <p:txBody>
          <a:bodyPr anchorCtr="0" anchor="t" bIns="45000" lIns="90000" spcFirstLastPara="1" rIns="90000" wrap="square" tIns="45000">
            <a:normAutofit/>
          </a:bodyPr>
          <a:lstStyle/>
          <a:p>
            <a:pPr indent="-360860" lvl="0" marL="457200" marR="0" rtl="0" algn="l">
              <a:lnSpc>
                <a:spcPct val="90000"/>
              </a:lnSpc>
              <a:spcBef>
                <a:spcPts val="0"/>
              </a:spcBef>
              <a:spcAft>
                <a:spcPts val="0"/>
              </a:spcAft>
              <a:buClr>
                <a:srgbClr val="000000"/>
              </a:buClr>
              <a:buSzPts val="2800"/>
              <a:buFont typeface="Arial"/>
              <a:buChar char="-"/>
            </a:pPr>
            <a:r>
              <a:rPr lang="en-US" sz="2800">
                <a:latin typeface="Calibri"/>
                <a:ea typeface="Calibri"/>
                <a:cs typeface="Calibri"/>
                <a:sym typeface="Calibri"/>
              </a:rPr>
              <a:t>AI tools already embedded in existing electronic records management system – HOWEVER:</a:t>
            </a:r>
            <a:endParaRPr sz="2800">
              <a:latin typeface="Calibri"/>
              <a:ea typeface="Calibri"/>
              <a:cs typeface="Calibri"/>
              <a:sym typeface="Calibri"/>
            </a:endParaRPr>
          </a:p>
          <a:p>
            <a:pPr indent="-360860" lvl="0" marL="457200" marR="0" rtl="0" algn="l">
              <a:lnSpc>
                <a:spcPct val="90000"/>
              </a:lnSpc>
              <a:spcBef>
                <a:spcPts val="0"/>
              </a:spcBef>
              <a:spcAft>
                <a:spcPts val="0"/>
              </a:spcAft>
              <a:buSzPts val="2800"/>
              <a:buFont typeface="Calibri"/>
              <a:buChar char="-"/>
            </a:pPr>
            <a:r>
              <a:rPr lang="en-US" sz="2800">
                <a:latin typeface="Calibri"/>
                <a:ea typeface="Calibri"/>
                <a:cs typeface="Calibri"/>
                <a:sym typeface="Calibri"/>
              </a:rPr>
              <a:t>AI tools could not identify records aggregations out of the box, since microform holdings were not consistently formatted</a:t>
            </a:r>
            <a:endParaRPr sz="2800">
              <a:latin typeface="Calibri"/>
              <a:ea typeface="Calibri"/>
              <a:cs typeface="Calibri"/>
              <a:sym typeface="Calibri"/>
            </a:endParaRPr>
          </a:p>
          <a:p>
            <a:pPr indent="-360860" lvl="0" marL="457200" marR="0" rtl="0" algn="l">
              <a:lnSpc>
                <a:spcPct val="90000"/>
              </a:lnSpc>
              <a:spcBef>
                <a:spcPts val="0"/>
              </a:spcBef>
              <a:spcAft>
                <a:spcPts val="0"/>
              </a:spcAft>
              <a:buSzPts val="2800"/>
              <a:buFont typeface="Calibri"/>
              <a:buChar char="-"/>
            </a:pPr>
            <a:r>
              <a:rPr lang="en-US" sz="2800">
                <a:latin typeface="Calibri"/>
                <a:ea typeface="Calibri"/>
                <a:cs typeface="Calibri"/>
                <a:sym typeface="Calibri"/>
              </a:rPr>
              <a:t>AI tools could not parse handwritten documents or annotations, which often contained highly relevant information</a:t>
            </a:r>
            <a:endParaRPr sz="2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ee71fa5740_0_8"/>
          <p:cNvSpPr txBox="1"/>
          <p:nvPr/>
        </p:nvSpPr>
        <p:spPr>
          <a:xfrm>
            <a:off x="838080" y="365040"/>
            <a:ext cx="10515300" cy="1325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0" i="0" lang="en-US" sz="4400" u="none" cap="none" strike="noStrike">
                <a:solidFill>
                  <a:srgbClr val="000000"/>
                </a:solidFill>
                <a:latin typeface="Calibri"/>
                <a:ea typeface="Calibri"/>
                <a:cs typeface="Calibri"/>
                <a:sym typeface="Calibri"/>
              </a:rPr>
              <a:t>What is paradata?</a:t>
            </a:r>
            <a:endParaRPr b="0" i="0" sz="4400" u="none" cap="none" strike="noStrike">
              <a:solidFill>
                <a:srgbClr val="000000"/>
              </a:solidFill>
              <a:latin typeface="Arial"/>
              <a:ea typeface="Arial"/>
              <a:cs typeface="Arial"/>
              <a:sym typeface="Arial"/>
            </a:endParaRPr>
          </a:p>
        </p:txBody>
      </p:sp>
      <p:sp>
        <p:nvSpPr>
          <p:cNvPr id="197" name="Google Shape;197;g3ee71fa5740_0_8"/>
          <p:cNvSpPr txBox="1"/>
          <p:nvPr/>
        </p:nvSpPr>
        <p:spPr>
          <a:xfrm>
            <a:off x="838080" y="1825560"/>
            <a:ext cx="10515300" cy="43509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rgbClr val="000000"/>
                </a:solidFill>
                <a:latin typeface="Calibri"/>
                <a:ea typeface="Calibri"/>
                <a:cs typeface="Calibri"/>
                <a:sym typeface="Calibri"/>
              </a:rPr>
              <a:t>“information about the procedure(s) and tools used to create and process information resources, along with information about the persons carrying out those procedures.”</a:t>
            </a:r>
            <a:endParaRPr b="0" i="0" sz="2800" u="none" cap="none" strike="noStrike">
              <a:solidFill>
                <a:srgbClr val="000000"/>
              </a:solidFill>
              <a:latin typeface="Arial"/>
              <a:ea typeface="Arial"/>
              <a:cs typeface="Arial"/>
              <a:sym typeface="Arial"/>
            </a:endParaRPr>
          </a:p>
          <a:p>
            <a:pPr indent="-228600" lvl="1" marL="685800" marR="0" rtl="0" algn="l">
              <a:lnSpc>
                <a:spcPct val="90000"/>
              </a:lnSpc>
              <a:spcBef>
                <a:spcPts val="499"/>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(InterPARES definition, qtd in Davet et al., “Archivist in the Machine”, 2023)</a:t>
            </a:r>
            <a:endParaRPr b="0" i="0" sz="2400" u="none" cap="none" strike="noStrike">
              <a:solidFill>
                <a:srgbClr val="000000"/>
              </a:solidFill>
              <a:latin typeface="Arial"/>
              <a:ea typeface="Arial"/>
              <a:cs typeface="Arial"/>
              <a:sym typeface="Arial"/>
            </a:endParaRPr>
          </a:p>
          <a:p>
            <a:pPr indent="-50759" lvl="0" marL="228600" marR="0" rtl="0" algn="l">
              <a:lnSpc>
                <a:spcPct val="90000"/>
              </a:lnSpc>
              <a:spcBef>
                <a:spcPts val="1001"/>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228600" lvl="0" marL="228600" marR="0" rtl="0" algn="l">
              <a:lnSpc>
                <a:spcPct val="90000"/>
              </a:lnSpc>
              <a:spcBef>
                <a:spcPts val="1001"/>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Paradata is identified, preserved and communicated to maintain the accountability of archivists and records managers while using AI tools</a:t>
            </a:r>
            <a:endParaRPr b="0" i="0" sz="2800" u="none" cap="none" strike="noStrike">
              <a:solidFill>
                <a:srgbClr val="000000"/>
              </a:solidFill>
              <a:latin typeface="Arial"/>
              <a:ea typeface="Arial"/>
              <a:cs typeface="Arial"/>
              <a:sym typeface="Arial"/>
            </a:endParaRPr>
          </a:p>
          <a:p>
            <a:pPr indent="-50759" lvl="0" marL="228600" marR="0" rtl="0" algn="l">
              <a:lnSpc>
                <a:spcPct val="90000"/>
              </a:lnSpc>
              <a:spcBef>
                <a:spcPts val="1001"/>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descr="A hands shaking with text&#10;&#10;Description automatically generated" id="198" name="Google Shape;198;g3ee71fa5740_0_8"/>
          <p:cNvPicPr preferRelativeResize="0"/>
          <p:nvPr/>
        </p:nvPicPr>
        <p:blipFill rotWithShape="1">
          <a:blip r:embed="rId3">
            <a:alphaModFix/>
          </a:blip>
          <a:srcRect b="0" l="0" r="0" t="0"/>
          <a:stretch/>
        </p:blipFill>
        <p:spPr>
          <a:xfrm>
            <a:off x="10098720" y="4826160"/>
            <a:ext cx="1904400" cy="18187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3" name="Shape 363"/>
        <p:cNvGrpSpPr/>
        <p:nvPr/>
      </p:nvGrpSpPr>
      <p:grpSpPr>
        <a:xfrm>
          <a:off x="0" y="0"/>
          <a:ext cx="0" cy="0"/>
          <a:chOff x="0" y="0"/>
          <a:chExt cx="0" cy="0"/>
        </a:xfrm>
      </p:grpSpPr>
      <p:sp>
        <p:nvSpPr>
          <p:cNvPr id="364" name="Google Shape;364;p5"/>
          <p:cNvSpPr txBox="1"/>
          <p:nvPr>
            <p:ph idx="4294967295" type="title"/>
          </p:nvPr>
        </p:nvSpPr>
        <p:spPr>
          <a:xfrm>
            <a:off x="838080" y="365040"/>
            <a:ext cx="10515000" cy="1325100"/>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Clr>
                <a:srgbClr val="000000"/>
              </a:buClr>
              <a:buSzPts val="4400"/>
              <a:buFont typeface="Calibri"/>
              <a:buNone/>
            </a:pPr>
            <a:r>
              <a:rPr lang="en-US" sz="4400">
                <a:latin typeface="Calibri"/>
                <a:ea typeface="Calibri"/>
                <a:cs typeface="Calibri"/>
                <a:sym typeface="Calibri"/>
              </a:rPr>
              <a:t>Bank of Canada </a:t>
            </a:r>
            <a:endParaRPr b="0" i="0" sz="4400" u="none" cap="none" strike="noStrike">
              <a:latin typeface="Arial"/>
              <a:ea typeface="Arial"/>
              <a:cs typeface="Arial"/>
              <a:sym typeface="Arial"/>
            </a:endParaRPr>
          </a:p>
        </p:txBody>
      </p:sp>
      <p:pic>
        <p:nvPicPr>
          <p:cNvPr descr="A hands shaking with text&#10;&#10;Description automatically generated" id="365" name="Google Shape;365;p5"/>
          <p:cNvPicPr preferRelativeResize="0"/>
          <p:nvPr/>
        </p:nvPicPr>
        <p:blipFill rotWithShape="1">
          <a:blip r:embed="rId3">
            <a:alphaModFix/>
          </a:blip>
          <a:srcRect b="0" l="0" r="0" t="0"/>
          <a:stretch/>
        </p:blipFill>
        <p:spPr>
          <a:xfrm>
            <a:off x="10098720" y="4826160"/>
            <a:ext cx="1904040" cy="1818360"/>
          </a:xfrm>
          <a:prstGeom prst="rect">
            <a:avLst/>
          </a:prstGeom>
          <a:noFill/>
          <a:ln>
            <a:noFill/>
          </a:ln>
        </p:spPr>
      </p:pic>
      <p:sp>
        <p:nvSpPr>
          <p:cNvPr id="366" name="Google Shape;366;p5"/>
          <p:cNvSpPr/>
          <p:nvPr/>
        </p:nvSpPr>
        <p:spPr>
          <a:xfrm>
            <a:off x="431050" y="1459392"/>
            <a:ext cx="4632300" cy="110430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News sources about oil commodity markets, Business Outlook Survey</a:t>
            </a:r>
            <a:endParaRPr b="0" i="0" sz="2800" u="none" cap="none" strike="noStrike">
              <a:solidFill>
                <a:srgbClr val="000000"/>
              </a:solidFill>
              <a:latin typeface="Arial"/>
              <a:ea typeface="Arial"/>
              <a:cs typeface="Arial"/>
              <a:sym typeface="Arial"/>
            </a:endParaRPr>
          </a:p>
        </p:txBody>
      </p:sp>
      <p:sp>
        <p:nvSpPr>
          <p:cNvPr id="367" name="Google Shape;367;p5"/>
          <p:cNvSpPr/>
          <p:nvPr/>
        </p:nvSpPr>
        <p:spPr>
          <a:xfrm>
            <a:off x="2394760" y="2865570"/>
            <a:ext cx="948240" cy="886680"/>
          </a:xfrm>
          <a:custGeom>
            <a:rect b="b" l="l" r="r" t="t"/>
            <a:pathLst>
              <a:path extrusionOk="0" h="21600" w="21600">
                <a:moveTo>
                  <a:pt x="0" y="0"/>
                </a:moveTo>
                <a:lnTo>
                  <a:pt x="21600" y="21600"/>
                </a:lnTo>
              </a:path>
            </a:pathLst>
          </a:custGeom>
          <a:noFill/>
          <a:ln cap="flat" cmpd="sng" w="76300">
            <a:solidFill>
              <a:srgbClr val="44546A"/>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5"/>
          <p:cNvSpPr/>
          <p:nvPr/>
        </p:nvSpPr>
        <p:spPr>
          <a:xfrm>
            <a:off x="2735695" y="3651665"/>
            <a:ext cx="3178200" cy="103560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LLM analysis </a:t>
            </a:r>
            <a:endParaRPr b="0" i="0" sz="2800" u="none" cap="none" strike="noStrike">
              <a:solidFill>
                <a:srgbClr val="000000"/>
              </a:solidFill>
              <a:latin typeface="Arial"/>
              <a:ea typeface="Arial"/>
              <a:cs typeface="Arial"/>
              <a:sym typeface="Arial"/>
            </a:endParaRPr>
          </a:p>
        </p:txBody>
      </p:sp>
      <p:sp>
        <p:nvSpPr>
          <p:cNvPr id="369" name="Google Shape;369;p5"/>
          <p:cNvSpPr/>
          <p:nvPr/>
        </p:nvSpPr>
        <p:spPr>
          <a:xfrm flipH="1" rot="10800000">
            <a:off x="4943160" y="2713680"/>
            <a:ext cx="1186560" cy="722160"/>
          </a:xfrm>
          <a:custGeom>
            <a:rect b="b" l="l" r="r" t="t"/>
            <a:pathLst>
              <a:path extrusionOk="0" h="21600" w="21600">
                <a:moveTo>
                  <a:pt x="0" y="0"/>
                </a:moveTo>
                <a:lnTo>
                  <a:pt x="21600" y="21600"/>
                </a:lnTo>
              </a:path>
            </a:pathLst>
          </a:custGeom>
          <a:noFill/>
          <a:ln cap="flat" cmpd="sng" w="76300">
            <a:solidFill>
              <a:srgbClr val="44546A"/>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5"/>
          <p:cNvSpPr/>
          <p:nvPr/>
        </p:nvSpPr>
        <p:spPr>
          <a:xfrm>
            <a:off x="6229080" y="2014945"/>
            <a:ext cx="3970500" cy="103560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Generated predictions re: oil commodity prices, business investment</a:t>
            </a:r>
            <a:endParaRPr b="0" i="0" sz="2800" u="none" cap="none" strike="noStrike">
              <a:solidFill>
                <a:srgbClr val="000000"/>
              </a:solidFill>
              <a:latin typeface="Arial"/>
              <a:ea typeface="Arial"/>
              <a:cs typeface="Arial"/>
              <a:sym typeface="Arial"/>
            </a:endParaRPr>
          </a:p>
        </p:txBody>
      </p:sp>
      <p:sp>
        <p:nvSpPr>
          <p:cNvPr id="371" name="Google Shape;371;p5"/>
          <p:cNvSpPr/>
          <p:nvPr/>
        </p:nvSpPr>
        <p:spPr>
          <a:xfrm>
            <a:off x="6381625" y="4662528"/>
            <a:ext cx="4433400" cy="181830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Improved knowledge of factors contributing to inflation and economic developments</a:t>
            </a:r>
            <a:endParaRPr b="0" i="0" sz="2800" u="none" cap="none" strike="noStrike">
              <a:solidFill>
                <a:srgbClr val="000000"/>
              </a:solidFill>
              <a:latin typeface="Arial"/>
              <a:ea typeface="Arial"/>
              <a:cs typeface="Arial"/>
              <a:sym typeface="Arial"/>
            </a:endParaRPr>
          </a:p>
        </p:txBody>
      </p:sp>
      <p:sp>
        <p:nvSpPr>
          <p:cNvPr id="372" name="Google Shape;372;p5"/>
          <p:cNvSpPr/>
          <p:nvPr/>
        </p:nvSpPr>
        <p:spPr>
          <a:xfrm>
            <a:off x="6983230" y="3651670"/>
            <a:ext cx="892458" cy="953262"/>
          </a:xfrm>
          <a:custGeom>
            <a:rect b="b" l="l" r="r" t="t"/>
            <a:pathLst>
              <a:path extrusionOk="0" h="21600" w="21600">
                <a:moveTo>
                  <a:pt x="0" y="0"/>
                </a:moveTo>
                <a:lnTo>
                  <a:pt x="21600" y="21600"/>
                </a:lnTo>
              </a:path>
            </a:pathLst>
          </a:custGeom>
          <a:noFill/>
          <a:ln cap="flat" cmpd="sng" w="76300">
            <a:solidFill>
              <a:srgbClr val="44546A"/>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5"/>
          <p:cNvSpPr txBox="1"/>
          <p:nvPr/>
        </p:nvSpPr>
        <p:spPr>
          <a:xfrm>
            <a:off x="8892300" y="267050"/>
            <a:ext cx="29589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Goal: understanding how to describe, document &amp; reproduce this process for public accountability </a:t>
            </a:r>
            <a:endParaRPr b="0" i="0" sz="1800" u="none" cap="none" strike="noStrike">
              <a:solidFill>
                <a:srgbClr val="000000"/>
              </a:solidFill>
              <a:latin typeface="Arial"/>
              <a:ea typeface="Arial"/>
              <a:cs typeface="Arial"/>
              <a:sym typeface="Arial"/>
            </a:endParaRPr>
          </a:p>
        </p:txBody>
      </p:sp>
      <p:sp>
        <p:nvSpPr>
          <p:cNvPr id="374" name="Google Shape;374;p5"/>
          <p:cNvSpPr txBox="1"/>
          <p:nvPr/>
        </p:nvSpPr>
        <p:spPr>
          <a:xfrm>
            <a:off x="665125" y="5587000"/>
            <a:ext cx="33942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Research </a:t>
            </a:r>
            <a:r>
              <a:rPr lang="en-US" sz="1800"/>
              <a:t>leads</a:t>
            </a:r>
            <a:r>
              <a:rPr b="0" i="0" lang="en-US" sz="1800" u="none" cap="none" strike="noStrike">
                <a:solidFill>
                  <a:srgbClr val="000000"/>
                </a:solidFill>
                <a:latin typeface="Arial"/>
                <a:ea typeface="Arial"/>
                <a:cs typeface="Arial"/>
                <a:sym typeface="Arial"/>
              </a:rPr>
              <a:t>: Alex Richmond, Mario Beauchamp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 Cameron not involved in this project)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9" name="Shape 379"/>
        <p:cNvGrpSpPr/>
        <p:nvPr/>
      </p:nvGrpSpPr>
      <p:grpSpPr>
        <a:xfrm>
          <a:off x="0" y="0"/>
          <a:ext cx="0" cy="0"/>
          <a:chOff x="0" y="0"/>
          <a:chExt cx="0" cy="0"/>
        </a:xfrm>
      </p:grpSpPr>
      <p:pic>
        <p:nvPicPr>
          <p:cNvPr descr="A hands shaking with text&#10;&#10;Description automatically generated" id="380" name="Google Shape;380;g3ee71fa5740_0_39"/>
          <p:cNvPicPr preferRelativeResize="0"/>
          <p:nvPr/>
        </p:nvPicPr>
        <p:blipFill rotWithShape="1">
          <a:blip r:embed="rId3">
            <a:alphaModFix/>
          </a:blip>
          <a:srcRect b="0" l="0" r="0" t="0"/>
          <a:stretch/>
        </p:blipFill>
        <p:spPr>
          <a:xfrm>
            <a:off x="10099080" y="4826520"/>
            <a:ext cx="1904040" cy="1818360"/>
          </a:xfrm>
          <a:prstGeom prst="rect">
            <a:avLst/>
          </a:prstGeom>
          <a:noFill/>
          <a:ln>
            <a:noFill/>
          </a:ln>
        </p:spPr>
      </p:pic>
      <p:sp>
        <p:nvSpPr>
          <p:cNvPr id="381" name="Google Shape;381;g3ee71fa5740_0_39"/>
          <p:cNvSpPr txBox="1"/>
          <p:nvPr>
            <p:ph idx="4294967295" type="title"/>
          </p:nvPr>
        </p:nvSpPr>
        <p:spPr>
          <a:xfrm>
            <a:off x="838080" y="365040"/>
            <a:ext cx="10515000" cy="1325100"/>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Clr>
                <a:srgbClr val="000000"/>
              </a:buClr>
              <a:buSzPts val="4400"/>
              <a:buFont typeface="Calibri"/>
              <a:buNone/>
            </a:pPr>
            <a:r>
              <a:rPr lang="en-US" sz="4400">
                <a:latin typeface="Calibri"/>
                <a:ea typeface="Calibri"/>
                <a:cs typeface="Calibri"/>
                <a:sym typeface="Calibri"/>
              </a:rPr>
              <a:t>Outcomes</a:t>
            </a:r>
            <a:endParaRPr b="0" i="0" sz="4400" u="none" cap="none" strike="noStrike">
              <a:latin typeface="Arial"/>
              <a:ea typeface="Arial"/>
              <a:cs typeface="Arial"/>
              <a:sym typeface="Arial"/>
            </a:endParaRPr>
          </a:p>
        </p:txBody>
      </p:sp>
      <p:sp>
        <p:nvSpPr>
          <p:cNvPr id="382" name="Google Shape;382;g3ee71fa5740_0_39"/>
          <p:cNvSpPr txBox="1"/>
          <p:nvPr>
            <p:ph idx="4294967295" type="body"/>
          </p:nvPr>
        </p:nvSpPr>
        <p:spPr>
          <a:xfrm>
            <a:off x="838080" y="1825560"/>
            <a:ext cx="10515000" cy="4350600"/>
          </a:xfrm>
          <a:prstGeom prst="rect">
            <a:avLst/>
          </a:prstGeom>
          <a:noFill/>
          <a:ln>
            <a:noFill/>
          </a:ln>
        </p:spPr>
        <p:txBody>
          <a:bodyPr anchorCtr="0" anchor="t" bIns="45000" lIns="90000" spcFirstLastPara="1" rIns="90000" wrap="square" tIns="45000">
            <a:normAutofit/>
          </a:bodyPr>
          <a:lstStyle/>
          <a:p>
            <a:pPr indent="-360860" lvl="0" marL="457200" marR="0" rtl="0" algn="l">
              <a:lnSpc>
                <a:spcPct val="90000"/>
              </a:lnSpc>
              <a:spcBef>
                <a:spcPts val="0"/>
              </a:spcBef>
              <a:spcAft>
                <a:spcPts val="0"/>
              </a:spcAft>
              <a:buClr>
                <a:srgbClr val="000000"/>
              </a:buClr>
              <a:buSzPts val="2800"/>
              <a:buFont typeface="Arial"/>
              <a:buChar char="-"/>
            </a:pPr>
            <a:r>
              <a:rPr lang="en-US" sz="2800">
                <a:latin typeface="Calibri"/>
                <a:ea typeface="Calibri"/>
                <a:cs typeface="Calibri"/>
                <a:sym typeface="Calibri"/>
              </a:rPr>
              <a:t>Paradata preservation standard proposed for AI tools based on this project, but not formally approved [technical vs organizational implementation]</a:t>
            </a:r>
            <a:endParaRPr sz="2800">
              <a:latin typeface="Calibri"/>
              <a:ea typeface="Calibri"/>
              <a:cs typeface="Calibri"/>
              <a:sym typeface="Calibri"/>
            </a:endParaRPr>
          </a:p>
          <a:p>
            <a:pPr indent="-406400" lvl="1" marL="914400" marR="0" rtl="0" algn="l">
              <a:lnSpc>
                <a:spcPct val="90000"/>
              </a:lnSpc>
              <a:spcBef>
                <a:spcPts val="0"/>
              </a:spcBef>
              <a:spcAft>
                <a:spcPts val="0"/>
              </a:spcAft>
              <a:buClr>
                <a:srgbClr val="000000"/>
              </a:buClr>
              <a:buSzPts val="2800"/>
              <a:buFont typeface="Arial"/>
              <a:buChar char="-"/>
            </a:pPr>
            <a:r>
              <a:rPr lang="en-US" sz="2800">
                <a:latin typeface="Calibri"/>
                <a:ea typeface="Calibri"/>
                <a:cs typeface="Calibri"/>
                <a:sym typeface="Calibri"/>
              </a:rPr>
              <a:t>Training paradata</a:t>
            </a:r>
            <a:endParaRPr sz="2800">
              <a:latin typeface="Calibri"/>
              <a:ea typeface="Calibri"/>
              <a:cs typeface="Calibri"/>
              <a:sym typeface="Calibri"/>
            </a:endParaRPr>
          </a:p>
          <a:p>
            <a:pPr indent="-406400" lvl="1" marL="914400" marR="0" rtl="0" algn="l">
              <a:lnSpc>
                <a:spcPct val="90000"/>
              </a:lnSpc>
              <a:spcBef>
                <a:spcPts val="0"/>
              </a:spcBef>
              <a:spcAft>
                <a:spcPts val="0"/>
              </a:spcAft>
              <a:buClr>
                <a:srgbClr val="000000"/>
              </a:buClr>
              <a:buSzPts val="2800"/>
              <a:buFont typeface="Arial"/>
              <a:buChar char="-"/>
            </a:pPr>
            <a:r>
              <a:rPr lang="en-US" sz="2800">
                <a:latin typeface="Calibri"/>
                <a:ea typeface="Calibri"/>
                <a:cs typeface="Calibri"/>
                <a:sym typeface="Calibri"/>
              </a:rPr>
              <a:t>Model architecture paradata</a:t>
            </a:r>
            <a:endParaRPr sz="2800">
              <a:latin typeface="Calibri"/>
              <a:ea typeface="Calibri"/>
              <a:cs typeface="Calibri"/>
              <a:sym typeface="Calibri"/>
            </a:endParaRPr>
          </a:p>
          <a:p>
            <a:pPr indent="-406400" lvl="1" marL="914400" marR="0" rtl="0" algn="l">
              <a:lnSpc>
                <a:spcPct val="90000"/>
              </a:lnSpc>
              <a:spcBef>
                <a:spcPts val="0"/>
              </a:spcBef>
              <a:spcAft>
                <a:spcPts val="0"/>
              </a:spcAft>
              <a:buClr>
                <a:srgbClr val="000000"/>
              </a:buClr>
              <a:buSzPts val="2800"/>
              <a:buFont typeface="Arial"/>
              <a:buChar char="-"/>
            </a:pPr>
            <a:r>
              <a:rPr lang="en-US" sz="2800">
                <a:latin typeface="Calibri"/>
                <a:ea typeface="Calibri"/>
                <a:cs typeface="Calibri"/>
                <a:sym typeface="Calibri"/>
              </a:rPr>
              <a:t>Model evaluation paradata</a:t>
            </a:r>
            <a:endParaRPr sz="2800">
              <a:latin typeface="Calibri"/>
              <a:ea typeface="Calibri"/>
              <a:cs typeface="Calibri"/>
              <a:sym typeface="Calibri"/>
            </a:endParaRPr>
          </a:p>
          <a:p>
            <a:pPr indent="-406400" lvl="1" marL="914400" marR="0" rtl="0" algn="l">
              <a:lnSpc>
                <a:spcPct val="90000"/>
              </a:lnSpc>
              <a:spcBef>
                <a:spcPts val="0"/>
              </a:spcBef>
              <a:spcAft>
                <a:spcPts val="0"/>
              </a:spcAft>
              <a:buClr>
                <a:srgbClr val="000000"/>
              </a:buClr>
              <a:buSzPts val="2800"/>
              <a:buFont typeface="Arial"/>
              <a:buChar char="-"/>
            </a:pPr>
            <a:r>
              <a:rPr lang="en-US" sz="2800">
                <a:latin typeface="Calibri"/>
                <a:ea typeface="Calibri"/>
                <a:cs typeface="Calibri"/>
                <a:sym typeface="Calibri"/>
              </a:rPr>
              <a:t>User paradata</a:t>
            </a:r>
            <a:endParaRPr sz="2800">
              <a:latin typeface="Calibri"/>
              <a:ea typeface="Calibri"/>
              <a:cs typeface="Calibri"/>
              <a:sym typeface="Calibri"/>
            </a:endParaRPr>
          </a:p>
          <a:p>
            <a:pPr indent="-406400" lvl="0" marL="457200" marR="0" rtl="0" algn="l">
              <a:lnSpc>
                <a:spcPct val="90000"/>
              </a:lnSpc>
              <a:spcBef>
                <a:spcPts val="0"/>
              </a:spcBef>
              <a:spcAft>
                <a:spcPts val="0"/>
              </a:spcAft>
              <a:buSzPts val="2800"/>
              <a:buFont typeface="Calibri"/>
              <a:buChar char="-"/>
            </a:pPr>
            <a:r>
              <a:rPr lang="en-US" sz="2800">
                <a:latin typeface="Calibri"/>
                <a:ea typeface="Calibri"/>
                <a:cs typeface="Calibri"/>
                <a:sym typeface="Calibri"/>
              </a:rPr>
              <a:t>day to day operational and technical Paradata must be collected under automated framework for ongoing use</a:t>
            </a:r>
            <a:endParaRPr sz="2800">
              <a:latin typeface="Calibri"/>
              <a:ea typeface="Calibri"/>
              <a:cs typeface="Calibri"/>
              <a:sym typeface="Calibri"/>
            </a:endParaRPr>
          </a:p>
          <a:p>
            <a:pPr indent="-406400" lvl="0" marL="457200" marR="0" rtl="0" algn="l">
              <a:lnSpc>
                <a:spcPct val="90000"/>
              </a:lnSpc>
              <a:spcBef>
                <a:spcPts val="0"/>
              </a:spcBef>
              <a:spcAft>
                <a:spcPts val="0"/>
              </a:spcAft>
              <a:buSzPts val="2800"/>
              <a:buFont typeface="Calibri"/>
              <a:buChar char="-"/>
            </a:pPr>
            <a:r>
              <a:rPr lang="en-US" sz="2800">
                <a:latin typeface="Calibri"/>
                <a:ea typeface="Calibri"/>
                <a:cs typeface="Calibri"/>
                <a:sym typeface="Calibri"/>
              </a:rPr>
              <a:t>Prompts used with LLMs should be tightly controlled with version tracking</a:t>
            </a:r>
            <a:endParaRPr sz="28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3f1b7cb8bbc_0_24"/>
          <p:cNvSpPr txBox="1"/>
          <p:nvPr/>
        </p:nvSpPr>
        <p:spPr>
          <a:xfrm>
            <a:off x="2196000" y="1746250"/>
            <a:ext cx="7800000" cy="270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CU-05: The role of AI for records management: findings from case studies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Final report: Stefano Allegrezza, Gabriele Bezzi, Maria Mata Caravaca, Massimiliano Grandi, Mariella Guercio, Bruna La Sorda, Francesca Magnoni, Marianna Tascone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000000"/>
                </a:solidFill>
                <a:latin typeface="Arial"/>
                <a:ea typeface="Arial"/>
                <a:cs typeface="Arial"/>
                <a:sym typeface="Arial"/>
              </a:rPr>
              <a:t>Final report: </a:t>
            </a:r>
            <a:r>
              <a:rPr b="0" i="0" lang="en-US" sz="1800" u="sng" cap="none" strike="noStrike">
                <a:solidFill>
                  <a:schemeClr val="hlink"/>
                </a:solidFill>
                <a:latin typeface="Arial"/>
                <a:ea typeface="Arial"/>
                <a:cs typeface="Arial"/>
                <a:sym typeface="Arial"/>
                <a:hlinkClick r:id="rId3"/>
              </a:rPr>
              <a:t>https://interparestrustai.org/assets/public/dissemination/CU05_TheroleofAIforrecordsmanagement_Findingsfromcasestudies_FINAL_v2.pdf</a:t>
            </a: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hands shaking with text&#10;&#10;Description automatically generated" id="389" name="Google Shape;389;g3f1b7cb8bbc_0_24"/>
          <p:cNvPicPr preferRelativeResize="0"/>
          <p:nvPr/>
        </p:nvPicPr>
        <p:blipFill rotWithShape="1">
          <a:blip r:embed="rId4">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g3f1b7cb8bbc_0_15"/>
          <p:cNvPicPr preferRelativeResize="0"/>
          <p:nvPr/>
        </p:nvPicPr>
        <p:blipFill rotWithShape="1">
          <a:blip r:embed="rId3">
            <a:alphaModFix/>
          </a:blip>
          <a:srcRect b="16573" l="27486" r="27639" t="33525"/>
          <a:stretch/>
        </p:blipFill>
        <p:spPr>
          <a:xfrm>
            <a:off x="231600" y="540936"/>
            <a:ext cx="9356899" cy="5852814"/>
          </a:xfrm>
          <a:prstGeom prst="rect">
            <a:avLst/>
          </a:prstGeom>
          <a:noFill/>
          <a:ln>
            <a:noFill/>
          </a:ln>
        </p:spPr>
      </p:pic>
      <p:sp>
        <p:nvSpPr>
          <p:cNvPr id="396" name="Google Shape;396;g3f1b7cb8bbc_0_15"/>
          <p:cNvSpPr txBox="1"/>
          <p:nvPr/>
        </p:nvSpPr>
        <p:spPr>
          <a:xfrm>
            <a:off x="9512300" y="810675"/>
            <a:ext cx="2444700" cy="236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Inputs: Paradata study work, Info. Pres. to Enable Long Term Use (CCSDS), Model Requirements + expertise of study participants</a:t>
            </a:r>
            <a:endParaRPr b="0" i="0" sz="1800" u="none" cap="none" strike="noStrike">
              <a:solidFill>
                <a:srgbClr val="000000"/>
              </a:solidFill>
              <a:latin typeface="Arial"/>
              <a:ea typeface="Arial"/>
              <a:cs typeface="Arial"/>
              <a:sym typeface="Arial"/>
            </a:endParaRPr>
          </a:p>
        </p:txBody>
      </p:sp>
      <p:pic>
        <p:nvPicPr>
          <p:cNvPr descr="A hands shaking with text&#10;&#10;Description automatically generated" id="397" name="Google Shape;397;g3f1b7cb8bbc_0_15"/>
          <p:cNvPicPr preferRelativeResize="0"/>
          <p:nvPr/>
        </p:nvPicPr>
        <p:blipFill rotWithShape="1">
          <a:blip r:embed="rId4">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g3f1b7cb8bbc_0_10"/>
          <p:cNvPicPr preferRelativeResize="0"/>
          <p:nvPr/>
        </p:nvPicPr>
        <p:blipFill rotWithShape="1">
          <a:blip r:embed="rId3">
            <a:alphaModFix/>
          </a:blip>
          <a:srcRect b="29002" l="18861" r="17094" t="15278"/>
          <a:stretch/>
        </p:blipFill>
        <p:spPr>
          <a:xfrm>
            <a:off x="1160000" y="599400"/>
            <a:ext cx="9783173" cy="4787524"/>
          </a:xfrm>
          <a:prstGeom prst="rect">
            <a:avLst/>
          </a:prstGeom>
          <a:noFill/>
          <a:ln>
            <a:noFill/>
          </a:ln>
        </p:spPr>
      </p:pic>
      <p:sp>
        <p:nvSpPr>
          <p:cNvPr id="404" name="Google Shape;404;g3f1b7cb8bbc_0_10"/>
          <p:cNvSpPr txBox="1"/>
          <p:nvPr/>
        </p:nvSpPr>
        <p:spPr>
          <a:xfrm>
            <a:off x="2889250" y="5640925"/>
            <a:ext cx="5704500" cy="79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Example table for ONE stage in ML lifecycle</a:t>
            </a:r>
            <a:endParaRPr b="0" i="0" sz="1800" u="none" cap="none" strike="noStrike">
              <a:solidFill>
                <a:srgbClr val="000000"/>
              </a:solidFill>
              <a:latin typeface="Arial"/>
              <a:ea typeface="Arial"/>
              <a:cs typeface="Arial"/>
              <a:sym typeface="Arial"/>
            </a:endParaRPr>
          </a:p>
        </p:txBody>
      </p:sp>
      <p:pic>
        <p:nvPicPr>
          <p:cNvPr descr="A hands shaking with text&#10;&#10;Description automatically generated" id="405" name="Google Shape;405;g3f1b7cb8bbc_0_10"/>
          <p:cNvPicPr preferRelativeResize="0"/>
          <p:nvPr/>
        </p:nvPicPr>
        <p:blipFill rotWithShape="1">
          <a:blip r:embed="rId4">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g3ee71fa5740_0_3"/>
          <p:cNvPicPr preferRelativeResize="0"/>
          <p:nvPr/>
        </p:nvPicPr>
        <p:blipFill rotWithShape="1">
          <a:blip r:embed="rId3">
            <a:alphaModFix/>
          </a:blip>
          <a:srcRect b="43702" l="28214" r="28091" t="22707"/>
          <a:stretch/>
        </p:blipFill>
        <p:spPr>
          <a:xfrm>
            <a:off x="1922150" y="984250"/>
            <a:ext cx="8153174" cy="3525676"/>
          </a:xfrm>
          <a:prstGeom prst="rect">
            <a:avLst/>
          </a:prstGeom>
          <a:noFill/>
          <a:ln>
            <a:noFill/>
          </a:ln>
        </p:spPr>
      </p:pic>
      <p:sp>
        <p:nvSpPr>
          <p:cNvPr id="412" name="Google Shape;412;g3ee71fa5740_0_3"/>
          <p:cNvSpPr txBox="1"/>
          <p:nvPr/>
        </p:nvSpPr>
        <p:spPr>
          <a:xfrm>
            <a:off x="1555750" y="4773075"/>
            <a:ext cx="8710200" cy="185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Study evaluates RecordPoint integrated software used for record classification + metadata creation for paradata availability</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Datasets used for training are the archives’ own records, which may be trained using the software; elements of the AI model are less transparent. </a:t>
            </a:r>
            <a:endParaRPr b="0" i="0" sz="1800" u="none" cap="none" strike="noStrike">
              <a:solidFill>
                <a:srgbClr val="000000"/>
              </a:solidFill>
              <a:latin typeface="Arial"/>
              <a:ea typeface="Arial"/>
              <a:cs typeface="Arial"/>
              <a:sym typeface="Arial"/>
            </a:endParaRPr>
          </a:p>
        </p:txBody>
      </p:sp>
      <p:pic>
        <p:nvPicPr>
          <p:cNvPr descr="A hands shaking with text&#10;&#10;Description automatically generated" id="413" name="Google Shape;413;g3ee71fa5740_0_3"/>
          <p:cNvPicPr preferRelativeResize="0"/>
          <p:nvPr/>
        </p:nvPicPr>
        <p:blipFill rotWithShape="1">
          <a:blip r:embed="rId4">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f1b7cb8bbc_0_32"/>
          <p:cNvSpPr txBox="1"/>
          <p:nvPr/>
        </p:nvSpPr>
        <p:spPr>
          <a:xfrm>
            <a:off x="2401250" y="370425"/>
            <a:ext cx="7980900" cy="614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2000" u="none" cap="none" strike="noStrike">
                <a:solidFill>
                  <a:srgbClr val="000000"/>
                </a:solidFill>
                <a:latin typeface="Arial"/>
                <a:ea typeface="Arial"/>
                <a:cs typeface="Arial"/>
                <a:sym typeface="Arial"/>
              </a:rPr>
              <a:t>Forthcoming paper: </a:t>
            </a:r>
            <a:r>
              <a:rPr lang="en-US" sz="2000"/>
              <a:t>“</a:t>
            </a:r>
            <a:r>
              <a:rPr b="0" i="0" lang="en-US" sz="2000" u="sng" cap="none" strike="noStrike">
                <a:solidFill>
                  <a:srgbClr val="000000"/>
                </a:solidFill>
                <a:latin typeface="Arial"/>
                <a:ea typeface="Arial"/>
                <a:cs typeface="Arial"/>
                <a:sym typeface="Arial"/>
              </a:rPr>
              <a:t>Governing Clinical AI as Information Infrastructure: A Lifecycle Documentation Architecture of Metadata, Provenance, and Paradata,</a:t>
            </a:r>
            <a:r>
              <a:rPr lang="en-US" sz="2000"/>
              <a:t>”</a:t>
            </a:r>
            <a:r>
              <a:rPr b="0" i="0" lang="en-US" sz="2000" u="none" cap="none" strike="noStrike">
                <a:solidFill>
                  <a:srgbClr val="000000"/>
                </a:solidFill>
                <a:latin typeface="Arial"/>
                <a:ea typeface="Arial"/>
                <a:cs typeface="Arial"/>
                <a:sym typeface="Arial"/>
              </a:rPr>
              <a:t> by Nancy Powell, Pat Franks and Souvick Ghosh</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The problem: </a:t>
            </a:r>
            <a:r>
              <a:rPr b="0" i="1" lang="en-US" sz="1800" u="none" cap="none" strike="noStrike">
                <a:solidFill>
                  <a:srgbClr val="000000"/>
                </a:solidFill>
                <a:latin typeface="Arial"/>
                <a:ea typeface="Arial"/>
                <a:cs typeface="Arial"/>
                <a:sym typeface="Arial"/>
              </a:rPr>
              <a:t>Artificial intelligence (AI) systems are increasingly embedded in routine clinical practice, yet lifecycle governance remains difficult to operationalize because the documentation required to support accountability, oversight, and post-deployment monitoring is fragmented and unevenly specified, particularly beyond pre-deployment evaluation…</a:t>
            </a:r>
            <a:endParaRPr b="0" i="1"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Seven clinical AI standards reviewed: CONSORT-AI, SPIRIT-AI, TRIPOD-</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AI, STARD-AI, DECIDE-AI, MI-CLAIM, MINIMAR</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Output: </a:t>
            </a:r>
            <a:r>
              <a:rPr b="0" i="1" lang="en-US" sz="1800" u="none" cap="none" strike="noStrike">
                <a:solidFill>
                  <a:srgbClr val="000000"/>
                </a:solidFill>
                <a:latin typeface="Arial"/>
                <a:ea typeface="Arial"/>
                <a:cs typeface="Arial"/>
                <a:sym typeface="Arial"/>
              </a:rPr>
              <a:t>Study consolidates 113 documentation elements accounting for metadata, paradata, provenance across seven different standards resulting architecture comprises 113 distinct documentation elements organized across five lifecycle domains and structured as a three-tier architecture spanning governance requirements (59 items), scientific and technical reporting (80 items), and contextual and operational paradata documentation.</a:t>
            </a:r>
            <a:endParaRPr b="0" i="1"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Provides common language for understanding these standards</a:t>
            </a:r>
            <a:endParaRPr b="0" i="0" sz="1800" u="none" cap="none" strike="noStrike">
              <a:solidFill>
                <a:srgbClr val="000000"/>
              </a:solidFill>
              <a:latin typeface="Arial"/>
              <a:ea typeface="Arial"/>
              <a:cs typeface="Arial"/>
              <a:sym typeface="Arial"/>
            </a:endParaRPr>
          </a:p>
        </p:txBody>
      </p:sp>
      <p:pic>
        <p:nvPicPr>
          <p:cNvPr descr="A hands shaking with text&#10;&#10;Description automatically generated" id="420" name="Google Shape;420;g3f1b7cb8bbc_0_32"/>
          <p:cNvPicPr preferRelativeResize="0"/>
          <p:nvPr/>
        </p:nvPicPr>
        <p:blipFill rotWithShape="1">
          <a:blip r:embed="rId3">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3f1b7cb8bbc_0_42"/>
          <p:cNvSpPr txBox="1"/>
          <p:nvPr/>
        </p:nvSpPr>
        <p:spPr>
          <a:xfrm>
            <a:off x="1333500" y="1417350"/>
            <a:ext cx="5406900" cy="535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Off-the-shelf commercial AI tools present significant barriers to transparency and understandability, albeit with impressive capabilities – these gaps must be acknowledged &amp; understood within acceptable risk framework</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AI implementation presents complex workflows and business decisions; these decisions themselves comprise highly relevant paradata!</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Standards, laws, regulations with AI documentation and records requirements exist - but these are not necessarily developed with the input of archivists; much room for contribution here!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Operational and technical paradata is DOWNSTREAM of governance decisions and context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7" name="Google Shape;427;g3f1b7cb8bbc_0_42"/>
          <p:cNvSpPr txBox="1"/>
          <p:nvPr/>
        </p:nvSpPr>
        <p:spPr>
          <a:xfrm>
            <a:off x="1164175" y="381000"/>
            <a:ext cx="7344900" cy="113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 Conclusions</a:t>
            </a:r>
            <a:endParaRPr b="0" i="0" sz="3000" u="none" cap="none" strike="noStrike">
              <a:solidFill>
                <a:srgbClr val="000000"/>
              </a:solidFill>
              <a:latin typeface="Arial"/>
              <a:ea typeface="Arial"/>
              <a:cs typeface="Arial"/>
              <a:sym typeface="Arial"/>
            </a:endParaRPr>
          </a:p>
        </p:txBody>
      </p:sp>
      <p:sp>
        <p:nvSpPr>
          <p:cNvPr id="428" name="Google Shape;428;g3f1b7cb8bbc_0_42"/>
          <p:cNvSpPr txBox="1"/>
          <p:nvPr/>
        </p:nvSpPr>
        <p:spPr>
          <a:xfrm>
            <a:off x="7210525" y="381000"/>
            <a:ext cx="3984600" cy="535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Open questions: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Can we further test paradata frameworks in practice – eg this study’s question-based approach, OR CU-05 lifecycle approach?</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rPr>
              <a:t>Multimodal AI Agents can be saved, exported shared; how can they best be designed for transparency in archival contexts? What comprises relevant paradata for agentic AI use?</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Archivists can address paradata for our own AI processes – how can we influence other accountable AI implementations </a:t>
            </a:r>
            <a:r>
              <a:rPr b="0" i="1" lang="en-US" sz="1800" u="none" cap="none" strike="noStrike">
                <a:solidFill>
                  <a:schemeClr val="dk1"/>
                </a:solidFill>
                <a:latin typeface="Arial"/>
                <a:ea typeface="Arial"/>
                <a:cs typeface="Arial"/>
                <a:sym typeface="Arial"/>
              </a:rPr>
              <a:t>outside</a:t>
            </a:r>
            <a:r>
              <a:rPr b="0" i="0" lang="en-US" sz="1800" u="none" cap="none" strike="noStrike">
                <a:solidFill>
                  <a:schemeClr val="dk1"/>
                </a:solidFill>
                <a:latin typeface="Arial"/>
                <a:ea typeface="Arial"/>
                <a:cs typeface="Arial"/>
                <a:sym typeface="Arial"/>
              </a:rPr>
              <a:t> of archives?</a:t>
            </a:r>
            <a:endParaRPr b="0" i="0" sz="1800" u="none" cap="none" strike="noStrike">
              <a:solidFill>
                <a:schemeClr val="dk1"/>
              </a:solidFill>
              <a:latin typeface="Arial"/>
              <a:ea typeface="Arial"/>
              <a:cs typeface="Arial"/>
              <a:sym typeface="Arial"/>
            </a:endParaRPr>
          </a:p>
        </p:txBody>
      </p:sp>
      <p:pic>
        <p:nvPicPr>
          <p:cNvPr descr="A hands shaking with text&#10;&#10;Description automatically generated" id="429" name="Google Shape;429;g3f1b7cb8bbc_0_42"/>
          <p:cNvPicPr preferRelativeResize="0"/>
          <p:nvPr/>
        </p:nvPicPr>
        <p:blipFill rotWithShape="1">
          <a:blip r:embed="rId3">
            <a:alphaModFix/>
          </a:blip>
          <a:srcRect b="0" l="0" r="0" t="0"/>
          <a:stretch/>
        </p:blipFill>
        <p:spPr>
          <a:xfrm>
            <a:off x="10757025" y="5620350"/>
            <a:ext cx="1363250" cy="1301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g3ee71fa5740_0_17"/>
          <p:cNvGrpSpPr/>
          <p:nvPr/>
        </p:nvGrpSpPr>
        <p:grpSpPr>
          <a:xfrm>
            <a:off x="1261800" y="1217360"/>
            <a:ext cx="10239480" cy="3714840"/>
            <a:chOff x="1261800" y="1877760"/>
            <a:chExt cx="10239480" cy="3714840"/>
          </a:xfrm>
        </p:grpSpPr>
        <p:sp>
          <p:nvSpPr>
            <p:cNvPr id="205" name="Google Shape;205;g3ee71fa5740_0_17"/>
            <p:cNvSpPr/>
            <p:nvPr/>
          </p:nvSpPr>
          <p:spPr>
            <a:xfrm flipH="1" rot="10800000">
              <a:off x="2542320" y="4180800"/>
              <a:ext cx="2964000" cy="1030200"/>
            </a:xfrm>
            <a:prstGeom prst="bentArrow">
              <a:avLst>
                <a:gd fmla="val 37635" name="adj1"/>
                <a:gd fmla="val 34895" name="adj2"/>
                <a:gd fmla="val 25000" name="adj3"/>
                <a:gd fmla="val 43750" name="adj4"/>
              </a:avLst>
            </a:prstGeom>
            <a:solidFill>
              <a:srgbClr val="ED7D31"/>
            </a:solidFill>
            <a:ln cap="flat" cmpd="sng" w="13950">
              <a:solidFill>
                <a:srgbClr val="514D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3ee71fa5740_0_17"/>
            <p:cNvSpPr/>
            <p:nvPr/>
          </p:nvSpPr>
          <p:spPr>
            <a:xfrm>
              <a:off x="3337200" y="1877760"/>
              <a:ext cx="2519700" cy="807900"/>
            </a:xfrm>
            <a:prstGeom prst="rightArrow">
              <a:avLst>
                <a:gd fmla="val 53579" name="adj1"/>
                <a:gd fmla="val 35203" name="adj2"/>
              </a:avLst>
            </a:prstGeom>
            <a:solidFill>
              <a:srgbClr val="ED7D31"/>
            </a:solidFill>
            <a:ln cap="flat" cmpd="sng" w="13950">
              <a:solidFill>
                <a:srgbClr val="514D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3ee71fa5740_0_17"/>
            <p:cNvSpPr/>
            <p:nvPr/>
          </p:nvSpPr>
          <p:spPr>
            <a:xfrm>
              <a:off x="6140880" y="2282040"/>
              <a:ext cx="5360400" cy="700500"/>
            </a:xfrm>
            <a:prstGeom prst="rect">
              <a:avLst/>
            </a:prstGeom>
            <a:solidFill>
              <a:srgbClr val="4472C4"/>
            </a:solidFill>
            <a:ln cap="flat" cmpd="sng" w="13950">
              <a:solidFill>
                <a:srgbClr val="6B76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4000"/>
                <a:buFont typeface="Century Schoolbook"/>
                <a:buNone/>
              </a:pPr>
              <a:r>
                <a:rPr b="0" i="0" lang="en-US" sz="4000" u="none" cap="none" strike="noStrike">
                  <a:solidFill>
                    <a:srgbClr val="FFFFFF"/>
                  </a:solidFill>
                  <a:latin typeface="Century Schoolbook"/>
                  <a:ea typeface="Century Schoolbook"/>
                  <a:cs typeface="Century Schoolbook"/>
                  <a:sym typeface="Century Schoolbook"/>
                </a:rPr>
                <a:t>information resources</a:t>
              </a:r>
              <a:endParaRPr b="0" i="0" sz="4000" u="none" cap="none" strike="noStrike">
                <a:solidFill>
                  <a:srgbClr val="000000"/>
                </a:solidFill>
                <a:latin typeface="Arial"/>
                <a:ea typeface="Arial"/>
                <a:cs typeface="Arial"/>
                <a:sym typeface="Arial"/>
              </a:endParaRPr>
            </a:p>
          </p:txBody>
        </p:sp>
        <p:sp>
          <p:nvSpPr>
            <p:cNvPr id="208" name="Google Shape;208;g3ee71fa5740_0_17"/>
            <p:cNvSpPr/>
            <p:nvPr/>
          </p:nvSpPr>
          <p:spPr>
            <a:xfrm>
              <a:off x="1261800" y="1948680"/>
              <a:ext cx="2016600" cy="578400"/>
            </a:xfrm>
            <a:prstGeom prst="rect">
              <a:avLst/>
            </a:prstGeom>
            <a:solidFill>
              <a:srgbClr val="4472C4"/>
            </a:solidFill>
            <a:ln cap="flat" cmpd="sng" w="13950">
              <a:solidFill>
                <a:srgbClr val="6B76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Century Schoolbook"/>
                <a:buNone/>
              </a:pPr>
              <a:r>
                <a:rPr b="0" i="0" lang="en-US" sz="3200" u="none" cap="none" strike="noStrike">
                  <a:solidFill>
                    <a:srgbClr val="FFFFFF"/>
                  </a:solidFill>
                  <a:latin typeface="Century Schoolbook"/>
                  <a:ea typeface="Century Schoolbook"/>
                  <a:cs typeface="Century Schoolbook"/>
                  <a:sym typeface="Century Schoolbook"/>
                </a:rPr>
                <a:t>Metadata</a:t>
              </a:r>
              <a:endParaRPr b="0" i="0" sz="3200" u="none" cap="none" strike="noStrike">
                <a:solidFill>
                  <a:srgbClr val="000000"/>
                </a:solidFill>
                <a:latin typeface="Arial"/>
                <a:ea typeface="Arial"/>
                <a:cs typeface="Arial"/>
                <a:sym typeface="Arial"/>
              </a:endParaRPr>
            </a:p>
          </p:txBody>
        </p:sp>
        <p:sp>
          <p:nvSpPr>
            <p:cNvPr id="209" name="Google Shape;209;g3ee71fa5740_0_17"/>
            <p:cNvSpPr/>
            <p:nvPr/>
          </p:nvSpPr>
          <p:spPr>
            <a:xfrm>
              <a:off x="3808800" y="2023560"/>
              <a:ext cx="1697700" cy="51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Century Schoolbook"/>
                <a:buNone/>
              </a:pPr>
              <a:r>
                <a:rPr b="0" i="0" lang="en-US" sz="2800" u="none" cap="none" strike="noStrike">
                  <a:solidFill>
                    <a:srgbClr val="FFFFFF"/>
                  </a:solidFill>
                  <a:latin typeface="Century Schoolbook"/>
                  <a:ea typeface="Century Schoolbook"/>
                  <a:cs typeface="Century Schoolbook"/>
                  <a:sym typeface="Century Schoolbook"/>
                </a:rPr>
                <a:t>is about</a:t>
              </a:r>
              <a:endParaRPr b="0" i="0" sz="2800" u="none" cap="none" strike="noStrike">
                <a:solidFill>
                  <a:srgbClr val="000000"/>
                </a:solidFill>
                <a:latin typeface="Arial"/>
                <a:ea typeface="Arial"/>
                <a:cs typeface="Arial"/>
                <a:sym typeface="Arial"/>
              </a:endParaRPr>
            </a:p>
          </p:txBody>
        </p:sp>
        <p:sp>
          <p:nvSpPr>
            <p:cNvPr id="210" name="Google Shape;210;g3ee71fa5740_0_17"/>
            <p:cNvSpPr/>
            <p:nvPr/>
          </p:nvSpPr>
          <p:spPr>
            <a:xfrm>
              <a:off x="5669280" y="4039200"/>
              <a:ext cx="4131000" cy="1553400"/>
            </a:xfrm>
            <a:prstGeom prst="rect">
              <a:avLst/>
            </a:prstGeom>
            <a:solidFill>
              <a:srgbClr val="4472C4"/>
            </a:solidFill>
            <a:ln cap="flat" cmpd="sng" w="13950">
              <a:solidFill>
                <a:srgbClr val="6B766F"/>
              </a:solidFill>
              <a:prstDash val="solid"/>
              <a:round/>
              <a:headEnd len="sm" w="sm" type="none"/>
              <a:tailEnd len="sm" w="sm" type="none"/>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FFFFFF"/>
                </a:buClr>
                <a:buSzPts val="3200"/>
                <a:buFont typeface="Arial"/>
                <a:buChar char="•"/>
              </a:pPr>
              <a:r>
                <a:rPr b="0" i="0" lang="en-US" sz="3200" u="none" cap="none" strike="noStrike">
                  <a:solidFill>
                    <a:srgbClr val="FFFFFF"/>
                  </a:solidFill>
                  <a:latin typeface="Century Schoolbook"/>
                  <a:ea typeface="Century Schoolbook"/>
                  <a:cs typeface="Century Schoolbook"/>
                  <a:sym typeface="Century Schoolbook"/>
                </a:rPr>
                <a:t>Processual insight</a:t>
              </a:r>
              <a:endParaRPr b="0" i="0" sz="3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SzPts val="3200"/>
                <a:buFont typeface="Arial"/>
                <a:buChar char="•"/>
              </a:pPr>
              <a:r>
                <a:rPr b="0" i="0" lang="en-US" sz="3200" u="none" cap="none" strike="noStrike">
                  <a:solidFill>
                    <a:srgbClr val="FFFFFF"/>
                  </a:solidFill>
                  <a:latin typeface="Century Schoolbook"/>
                  <a:ea typeface="Century Schoolbook"/>
                  <a:cs typeface="Century Schoolbook"/>
                  <a:sym typeface="Century Schoolbook"/>
                </a:rPr>
                <a:t>Transparency</a:t>
              </a:r>
              <a:endParaRPr b="0" i="0" sz="3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SzPts val="3200"/>
                <a:buFont typeface="Arial"/>
                <a:buChar char="•"/>
              </a:pPr>
              <a:r>
                <a:rPr b="0" i="0" lang="en-US" sz="3200" u="none" cap="none" strike="noStrike">
                  <a:solidFill>
                    <a:srgbClr val="FFFFFF"/>
                  </a:solidFill>
                  <a:latin typeface="Century Schoolbook"/>
                  <a:ea typeface="Century Schoolbook"/>
                  <a:cs typeface="Century Schoolbook"/>
                  <a:sym typeface="Century Schoolbook"/>
                </a:rPr>
                <a:t>Accountability</a:t>
              </a:r>
              <a:endParaRPr b="0" i="0" sz="3200" u="none" cap="none" strike="noStrike">
                <a:solidFill>
                  <a:srgbClr val="000000"/>
                </a:solidFill>
                <a:latin typeface="Arial"/>
                <a:ea typeface="Arial"/>
                <a:cs typeface="Arial"/>
                <a:sym typeface="Arial"/>
              </a:endParaRPr>
            </a:p>
          </p:txBody>
        </p:sp>
        <p:sp>
          <p:nvSpPr>
            <p:cNvPr id="211" name="Google Shape;211;g3ee71fa5740_0_17"/>
            <p:cNvSpPr/>
            <p:nvPr/>
          </p:nvSpPr>
          <p:spPr>
            <a:xfrm>
              <a:off x="1261800" y="3563640"/>
              <a:ext cx="2016600" cy="578400"/>
            </a:xfrm>
            <a:prstGeom prst="rect">
              <a:avLst/>
            </a:prstGeom>
            <a:solidFill>
              <a:srgbClr val="4472C4"/>
            </a:solidFill>
            <a:ln cap="flat" cmpd="sng" w="13950">
              <a:solidFill>
                <a:srgbClr val="6B766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Century Schoolbook"/>
                <a:buNone/>
              </a:pPr>
              <a:r>
                <a:rPr b="0" i="0" lang="en-US" sz="3200" u="none" cap="none" strike="noStrike">
                  <a:solidFill>
                    <a:srgbClr val="FFFFFF"/>
                  </a:solidFill>
                  <a:latin typeface="Century Schoolbook"/>
                  <a:ea typeface="Century Schoolbook"/>
                  <a:cs typeface="Century Schoolbook"/>
                  <a:sym typeface="Century Schoolbook"/>
                </a:rPr>
                <a:t>Paradata</a:t>
              </a:r>
              <a:endParaRPr b="0" i="0" sz="3200" u="none" cap="none" strike="noStrike">
                <a:solidFill>
                  <a:srgbClr val="000000"/>
                </a:solidFill>
                <a:latin typeface="Arial"/>
                <a:ea typeface="Arial"/>
                <a:cs typeface="Arial"/>
                <a:sym typeface="Arial"/>
              </a:endParaRPr>
            </a:p>
          </p:txBody>
        </p:sp>
        <p:sp>
          <p:nvSpPr>
            <p:cNvPr id="212" name="Google Shape;212;g3ee71fa5740_0_17"/>
            <p:cNvSpPr/>
            <p:nvPr/>
          </p:nvSpPr>
          <p:spPr>
            <a:xfrm>
              <a:off x="3499560" y="4594320"/>
              <a:ext cx="1665300" cy="51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Century Schoolbook"/>
                <a:buNone/>
              </a:pPr>
              <a:r>
                <a:rPr b="0" i="0" lang="en-US" sz="2800" u="none" cap="none" strike="noStrike">
                  <a:solidFill>
                    <a:srgbClr val="FFFFFF"/>
                  </a:solidFill>
                  <a:latin typeface="Century Schoolbook"/>
                  <a:ea typeface="Century Schoolbook"/>
                  <a:cs typeface="Century Schoolbook"/>
                  <a:sym typeface="Century Schoolbook"/>
                </a:rPr>
                <a:t>enables</a:t>
              </a:r>
              <a:endParaRPr b="0" i="0" sz="2800" u="none" cap="none" strike="noStrike">
                <a:solidFill>
                  <a:srgbClr val="000000"/>
                </a:solidFill>
                <a:latin typeface="Arial"/>
                <a:ea typeface="Arial"/>
                <a:cs typeface="Arial"/>
                <a:sym typeface="Arial"/>
              </a:endParaRPr>
            </a:p>
          </p:txBody>
        </p:sp>
        <p:sp>
          <p:nvSpPr>
            <p:cNvPr id="213" name="Google Shape;213;g3ee71fa5740_0_17"/>
            <p:cNvSpPr/>
            <p:nvPr/>
          </p:nvSpPr>
          <p:spPr>
            <a:xfrm>
              <a:off x="2570040" y="2668320"/>
              <a:ext cx="3286800" cy="863400"/>
            </a:xfrm>
            <a:prstGeom prst="bentArrow">
              <a:avLst>
                <a:gd fmla="val 50000" name="adj1"/>
                <a:gd fmla="val 44541" name="adj2"/>
                <a:gd fmla="val 30460" name="adj3"/>
                <a:gd fmla="val 43750" name="adj4"/>
              </a:avLst>
            </a:prstGeom>
            <a:solidFill>
              <a:srgbClr val="ED7D31"/>
            </a:solidFill>
            <a:ln cap="flat" cmpd="sng" w="13950">
              <a:solidFill>
                <a:srgbClr val="514D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3ee71fa5740_0_17"/>
            <p:cNvSpPr/>
            <p:nvPr/>
          </p:nvSpPr>
          <p:spPr>
            <a:xfrm>
              <a:off x="3757680" y="2747160"/>
              <a:ext cx="1578000" cy="51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Century Schoolbook"/>
                <a:buNone/>
              </a:pPr>
              <a:r>
                <a:rPr b="0" i="0" lang="en-US" sz="2800" u="none" cap="none" strike="noStrike">
                  <a:solidFill>
                    <a:srgbClr val="FFFFFF"/>
                  </a:solidFill>
                  <a:latin typeface="Century Schoolbook"/>
                  <a:ea typeface="Century Schoolbook"/>
                  <a:cs typeface="Century Schoolbook"/>
                  <a:sym typeface="Century Schoolbook"/>
                </a:rPr>
                <a:t>is about</a:t>
              </a:r>
              <a:endParaRPr b="0" i="0" sz="2800" u="none" cap="none" strike="noStrike">
                <a:solidFill>
                  <a:srgbClr val="000000"/>
                </a:solidFill>
                <a:latin typeface="Arial"/>
                <a:ea typeface="Arial"/>
                <a:cs typeface="Arial"/>
                <a:sym typeface="Arial"/>
              </a:endParaRPr>
            </a:p>
          </p:txBody>
        </p:sp>
      </p:grpSp>
      <p:pic>
        <p:nvPicPr>
          <p:cNvPr descr="A hands shaking with text&#10;&#10;Description automatically generated" id="215" name="Google Shape;215;g3ee71fa5740_0_17"/>
          <p:cNvPicPr preferRelativeResize="0"/>
          <p:nvPr/>
        </p:nvPicPr>
        <p:blipFill rotWithShape="1">
          <a:blip r:embed="rId3">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9" name="Shape 219"/>
        <p:cNvGrpSpPr/>
        <p:nvPr/>
      </p:nvGrpSpPr>
      <p:grpSpPr>
        <a:xfrm>
          <a:off x="0" y="0"/>
          <a:ext cx="0" cy="0"/>
          <a:chOff x="0" y="0"/>
          <a:chExt cx="0" cy="0"/>
        </a:xfrm>
      </p:grpSpPr>
      <p:sp>
        <p:nvSpPr>
          <p:cNvPr id="220" name="Google Shape;220;p2"/>
          <p:cNvSpPr txBox="1"/>
          <p:nvPr>
            <p:ph idx="4294967295" type="title"/>
          </p:nvPr>
        </p:nvSpPr>
        <p:spPr>
          <a:xfrm>
            <a:off x="838080" y="365040"/>
            <a:ext cx="10514880" cy="1324800"/>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Clr>
                <a:srgbClr val="000000"/>
              </a:buClr>
              <a:buSzPts val="4400"/>
              <a:buFont typeface="Calibri"/>
              <a:buNone/>
            </a:pPr>
            <a:r>
              <a:rPr lang="en-US" sz="4400">
                <a:latin typeface="Calibri"/>
                <a:ea typeface="Calibri"/>
                <a:cs typeface="Calibri"/>
                <a:sym typeface="Calibri"/>
              </a:rPr>
              <a:t>Paradata: evolutions in perspective</a:t>
            </a:r>
            <a:endParaRPr b="0" i="0" sz="4400" u="none" cap="none" strike="noStrike">
              <a:latin typeface="Arial"/>
              <a:ea typeface="Arial"/>
              <a:cs typeface="Arial"/>
              <a:sym typeface="Arial"/>
            </a:endParaRPr>
          </a:p>
        </p:txBody>
      </p:sp>
      <p:sp>
        <p:nvSpPr>
          <p:cNvPr id="221" name="Google Shape;221;p2"/>
          <p:cNvSpPr txBox="1"/>
          <p:nvPr>
            <p:ph idx="4294967295" type="body"/>
          </p:nvPr>
        </p:nvSpPr>
        <p:spPr>
          <a:xfrm>
            <a:off x="838080" y="1825560"/>
            <a:ext cx="10514880" cy="4350600"/>
          </a:xfrm>
          <a:prstGeom prst="rect">
            <a:avLst/>
          </a:prstGeom>
          <a:noFill/>
          <a:ln>
            <a:noFill/>
          </a:ln>
        </p:spPr>
        <p:txBody>
          <a:bodyPr anchorCtr="0" anchor="t" bIns="45000" lIns="90000" spcFirstLastPara="1" rIns="90000" wrap="square" tIns="45000">
            <a:normAutofit lnSpcReduction="10000"/>
          </a:bodyPr>
          <a:lstStyle/>
          <a:p>
            <a:pPr indent="0" lvl="0" marL="0" rtl="0" algn="l">
              <a:lnSpc>
                <a:spcPct val="90000"/>
              </a:lnSpc>
              <a:spcBef>
                <a:spcPts val="499"/>
              </a:spcBef>
              <a:spcAft>
                <a:spcPts val="0"/>
              </a:spcAft>
              <a:buSzPts val="1400"/>
              <a:buNone/>
            </a:pPr>
            <a:r>
              <a:rPr lang="en-US" sz="2800">
                <a:latin typeface="Calibri"/>
                <a:ea typeface="Calibri"/>
                <a:cs typeface="Calibri"/>
                <a:sym typeface="Calibri"/>
              </a:rPr>
              <a:t>At the beginning of RP04, I perhaps thought that the whole thing was about documenting a technology or tool and its use. But now – even if I am critical of anthropomorphizing AI – I am probably more inclined to think that the AI process has probably much more in common with sociotechnical non-AI processes than I first thought. The AI itself might not be as important in the end as how it was trained on data and how its outputs were assessed and acted upon, much as we have traditionally provided records of people as data processors and decision-makers.</a:t>
            </a:r>
            <a:endParaRPr sz="2800">
              <a:latin typeface="Calibri"/>
              <a:ea typeface="Calibri"/>
              <a:cs typeface="Calibri"/>
              <a:sym typeface="Calibri"/>
            </a:endParaRPr>
          </a:p>
          <a:p>
            <a:pPr indent="0" lvl="0" marL="0" rtl="0" algn="l">
              <a:lnSpc>
                <a:spcPct val="90000"/>
              </a:lnSpc>
              <a:spcBef>
                <a:spcPts val="499"/>
              </a:spcBef>
              <a:spcAft>
                <a:spcPts val="0"/>
              </a:spcAft>
              <a:buSzPts val="1400"/>
              <a:buNone/>
            </a:pPr>
            <a:r>
              <a:t/>
            </a:r>
            <a:endParaRPr sz="2800">
              <a:latin typeface="Calibri"/>
              <a:ea typeface="Calibri"/>
              <a:cs typeface="Calibri"/>
              <a:sym typeface="Calibri"/>
            </a:endParaRPr>
          </a:p>
          <a:p>
            <a:pPr indent="-228600" lvl="2" marL="1371600" rtl="0" algn="l">
              <a:lnSpc>
                <a:spcPct val="90000"/>
              </a:lnSpc>
              <a:spcBef>
                <a:spcPts val="499"/>
              </a:spcBef>
              <a:spcAft>
                <a:spcPts val="0"/>
              </a:spcAft>
              <a:buSzPts val="2400"/>
              <a:buNone/>
            </a:pPr>
            <a:r>
              <a:rPr lang="en-US" sz="2400">
                <a:latin typeface="Calibri"/>
                <a:ea typeface="Calibri"/>
                <a:cs typeface="Calibri"/>
                <a:sym typeface="Calibri"/>
              </a:rPr>
              <a:t>Huvila, Isto. InterPARES Paradata final report - researcher interviews (2026).</a:t>
            </a:r>
            <a:endParaRPr b="0" i="0" sz="2800" u="none" cap="none" strike="noStrike">
              <a:latin typeface="Arial"/>
              <a:ea typeface="Arial"/>
              <a:cs typeface="Arial"/>
              <a:sym typeface="Arial"/>
            </a:endParaRPr>
          </a:p>
        </p:txBody>
      </p:sp>
      <p:pic>
        <p:nvPicPr>
          <p:cNvPr descr="A hands shaking with text&#10;&#10;Description automatically generated" id="222" name="Google Shape;222;p2"/>
          <p:cNvPicPr preferRelativeResize="0"/>
          <p:nvPr/>
        </p:nvPicPr>
        <p:blipFill rotWithShape="1">
          <a:blip r:embed="rId3">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Graphical user interface, diagram&#10;&#10;Description automatically generated" id="228" name="Google Shape;228;g3ee43e18361_0_1"/>
          <p:cNvPicPr preferRelativeResize="0"/>
          <p:nvPr/>
        </p:nvPicPr>
        <p:blipFill rotWithShape="1">
          <a:blip r:embed="rId3">
            <a:alphaModFix/>
          </a:blip>
          <a:srcRect b="165" l="0" r="0" t="2681"/>
          <a:stretch/>
        </p:blipFill>
        <p:spPr>
          <a:xfrm>
            <a:off x="2064808" y="3360505"/>
            <a:ext cx="8340121" cy="2747520"/>
          </a:xfrm>
          <a:prstGeom prst="rect">
            <a:avLst/>
          </a:prstGeom>
          <a:noFill/>
          <a:ln>
            <a:noFill/>
          </a:ln>
        </p:spPr>
      </p:pic>
      <p:sp>
        <p:nvSpPr>
          <p:cNvPr id="229" name="Google Shape;229;g3ee43e18361_0_1"/>
          <p:cNvSpPr txBox="1"/>
          <p:nvPr/>
        </p:nvSpPr>
        <p:spPr>
          <a:xfrm>
            <a:off x="4680638" y="3076500"/>
            <a:ext cx="2958900" cy="60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Human processes</a:t>
            </a:r>
            <a:endParaRPr b="0" i="0" sz="1800" u="none" cap="none" strike="noStrike">
              <a:solidFill>
                <a:srgbClr val="000000"/>
              </a:solidFill>
              <a:latin typeface="Arial"/>
              <a:ea typeface="Arial"/>
              <a:cs typeface="Arial"/>
              <a:sym typeface="Arial"/>
            </a:endParaRPr>
          </a:p>
        </p:txBody>
      </p:sp>
      <p:sp>
        <p:nvSpPr>
          <p:cNvPr id="230" name="Google Shape;230;g3ee43e18361_0_1"/>
          <p:cNvSpPr txBox="1"/>
          <p:nvPr/>
        </p:nvSpPr>
        <p:spPr>
          <a:xfrm>
            <a:off x="4680638" y="2467502"/>
            <a:ext cx="2958900" cy="60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Computational processes</a:t>
            </a:r>
            <a:endParaRPr b="0" i="0" sz="1800" u="none" cap="none" strike="noStrike">
              <a:solidFill>
                <a:srgbClr val="000000"/>
              </a:solidFill>
              <a:latin typeface="Arial"/>
              <a:ea typeface="Arial"/>
              <a:cs typeface="Arial"/>
              <a:sym typeface="Arial"/>
            </a:endParaRPr>
          </a:p>
        </p:txBody>
      </p:sp>
      <p:sp>
        <p:nvSpPr>
          <p:cNvPr id="231" name="Google Shape;231;g3ee43e18361_0_1"/>
          <p:cNvSpPr txBox="1"/>
          <p:nvPr/>
        </p:nvSpPr>
        <p:spPr>
          <a:xfrm>
            <a:off x="4680638" y="1922600"/>
            <a:ext cx="2958900" cy="60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Organizational processes</a:t>
            </a:r>
            <a:endParaRPr b="0" i="0" sz="1800" u="none" cap="none" strike="noStrike">
              <a:solidFill>
                <a:srgbClr val="000000"/>
              </a:solidFill>
              <a:latin typeface="Arial"/>
              <a:ea typeface="Arial"/>
              <a:cs typeface="Arial"/>
              <a:sym typeface="Arial"/>
            </a:endParaRPr>
          </a:p>
        </p:txBody>
      </p:sp>
      <p:sp>
        <p:nvSpPr>
          <p:cNvPr id="232" name="Google Shape;232;g3ee43e18361_0_1"/>
          <p:cNvSpPr txBox="1"/>
          <p:nvPr/>
        </p:nvSpPr>
        <p:spPr>
          <a:xfrm>
            <a:off x="1863365" y="643575"/>
            <a:ext cx="10613400" cy="60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Barriers to transparency: AI and hybrid agency</a:t>
            </a:r>
            <a:endParaRPr b="0" i="0" sz="3200" u="none" cap="none" strike="noStrike">
              <a:solidFill>
                <a:srgbClr val="000000"/>
              </a:solidFill>
              <a:latin typeface="Arial"/>
              <a:ea typeface="Arial"/>
              <a:cs typeface="Arial"/>
              <a:sym typeface="Arial"/>
            </a:endParaRPr>
          </a:p>
        </p:txBody>
      </p:sp>
      <p:pic>
        <p:nvPicPr>
          <p:cNvPr descr="A hands shaking with text&#10;&#10;Description automatically generated" id="233" name="Google Shape;233;g3ee43e18361_0_1"/>
          <p:cNvPicPr preferRelativeResize="0"/>
          <p:nvPr/>
        </p:nvPicPr>
        <p:blipFill rotWithShape="1">
          <a:blip r:embed="rId4">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g3ee43e18361_0_10"/>
          <p:cNvPicPr preferRelativeResize="0"/>
          <p:nvPr/>
        </p:nvPicPr>
        <p:blipFill rotWithShape="1">
          <a:blip r:embed="rId3">
            <a:alphaModFix/>
          </a:blip>
          <a:srcRect b="0" l="0" r="0" t="14038"/>
          <a:stretch/>
        </p:blipFill>
        <p:spPr>
          <a:xfrm>
            <a:off x="2589200" y="1180575"/>
            <a:ext cx="6372350" cy="4722399"/>
          </a:xfrm>
          <a:prstGeom prst="rect">
            <a:avLst/>
          </a:prstGeom>
          <a:noFill/>
          <a:ln>
            <a:noFill/>
          </a:ln>
        </p:spPr>
      </p:pic>
      <p:sp>
        <p:nvSpPr>
          <p:cNvPr id="240" name="Google Shape;240;g3ee43e18361_0_10"/>
          <p:cNvSpPr txBox="1"/>
          <p:nvPr/>
        </p:nvSpPr>
        <p:spPr>
          <a:xfrm>
            <a:off x="2641075" y="228075"/>
            <a:ext cx="8814000" cy="95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Automated and semi-automated systems</a:t>
            </a:r>
            <a:endParaRPr b="0" i="0" sz="2400" u="none" cap="none" strike="noStrike">
              <a:solidFill>
                <a:srgbClr val="000000"/>
              </a:solidFill>
              <a:latin typeface="Arial"/>
              <a:ea typeface="Arial"/>
              <a:cs typeface="Arial"/>
              <a:sym typeface="Arial"/>
            </a:endParaRPr>
          </a:p>
        </p:txBody>
      </p:sp>
      <p:sp>
        <p:nvSpPr>
          <p:cNvPr id="241" name="Google Shape;241;g3ee43e18361_0_10"/>
          <p:cNvSpPr txBox="1"/>
          <p:nvPr/>
        </p:nvSpPr>
        <p:spPr>
          <a:xfrm>
            <a:off x="1038300" y="5969900"/>
            <a:ext cx="91206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See: Scott Cameron &amp; Babak Hamidzadeh, Preserving paradata for accountability of semi-autonomous AI agents in dynamic environments: An archival perspective,Telematics and Informatics Reports, Volume 14, 2024, https://doi.org/10.1016/j.teler.2024.100135.</a:t>
            </a:r>
            <a:endParaRPr b="0" i="0" sz="1400" u="none" cap="none" strike="noStrike">
              <a:solidFill>
                <a:srgbClr val="000000"/>
              </a:solidFill>
              <a:latin typeface="Arial"/>
              <a:ea typeface="Arial"/>
              <a:cs typeface="Arial"/>
              <a:sym typeface="Arial"/>
            </a:endParaRPr>
          </a:p>
        </p:txBody>
      </p:sp>
      <p:pic>
        <p:nvPicPr>
          <p:cNvPr descr="A hands shaking with text&#10;&#10;Description automatically generated" id="242" name="Google Shape;242;g3ee43e18361_0_10"/>
          <p:cNvPicPr preferRelativeResize="0"/>
          <p:nvPr/>
        </p:nvPicPr>
        <p:blipFill rotWithShape="1">
          <a:blip r:embed="rId4">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7" name="Shape 247"/>
        <p:cNvGrpSpPr/>
        <p:nvPr/>
      </p:nvGrpSpPr>
      <p:grpSpPr>
        <a:xfrm>
          <a:off x="0" y="0"/>
          <a:ext cx="0" cy="0"/>
          <a:chOff x="0" y="0"/>
          <a:chExt cx="0" cy="0"/>
        </a:xfrm>
      </p:grpSpPr>
      <p:sp>
        <p:nvSpPr>
          <p:cNvPr id="248" name="Google Shape;248;p3"/>
          <p:cNvSpPr txBox="1"/>
          <p:nvPr>
            <p:ph idx="4294967295" type="title"/>
          </p:nvPr>
        </p:nvSpPr>
        <p:spPr>
          <a:xfrm>
            <a:off x="838080" y="365040"/>
            <a:ext cx="10514880" cy="1325160"/>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Clr>
                <a:srgbClr val="000000"/>
              </a:buClr>
              <a:buSzPts val="4400"/>
              <a:buFont typeface="Calibri"/>
              <a:buNone/>
            </a:pPr>
            <a:r>
              <a:rPr b="0" i="0" lang="en-US" sz="4400" u="none" cap="none" strike="noStrike">
                <a:solidFill>
                  <a:srgbClr val="000000"/>
                </a:solidFill>
                <a:latin typeface="Calibri"/>
                <a:ea typeface="Calibri"/>
                <a:cs typeface="Calibri"/>
                <a:sym typeface="Calibri"/>
              </a:rPr>
              <a:t>Contents</a:t>
            </a:r>
            <a:endParaRPr b="0" i="0" sz="4400" u="none" cap="none" strike="noStrike">
              <a:latin typeface="Arial"/>
              <a:ea typeface="Arial"/>
              <a:cs typeface="Arial"/>
              <a:sym typeface="Arial"/>
            </a:endParaRPr>
          </a:p>
        </p:txBody>
      </p:sp>
      <p:sp>
        <p:nvSpPr>
          <p:cNvPr id="249" name="Google Shape;249;p3"/>
          <p:cNvSpPr txBox="1"/>
          <p:nvPr>
            <p:ph idx="4294967295" type="body"/>
          </p:nvPr>
        </p:nvSpPr>
        <p:spPr>
          <a:xfrm>
            <a:off x="838080" y="1825560"/>
            <a:ext cx="10514880" cy="4350600"/>
          </a:xfrm>
          <a:prstGeom prst="rect">
            <a:avLst/>
          </a:prstGeom>
          <a:noFill/>
          <a:ln>
            <a:noFill/>
          </a:ln>
        </p:spPr>
        <p:txBody>
          <a:bodyPr anchorCtr="0" anchor="t" bIns="45000" lIns="90000" spcFirstLastPara="1" rIns="90000" wrap="square" tIns="45000">
            <a:normAutofit fontScale="85000" lnSpcReduction="20000"/>
          </a:bodyPr>
          <a:lstStyle/>
          <a:p>
            <a:pPr indent="-325300" lvl="0" marL="457200" marR="0" rtl="0" algn="l">
              <a:lnSpc>
                <a:spcPct val="115000"/>
              </a:lnSpc>
              <a:spcBef>
                <a:spcPts val="0"/>
              </a:spcBef>
              <a:spcAft>
                <a:spcPts val="0"/>
              </a:spcAft>
              <a:buClr>
                <a:srgbClr val="000000"/>
              </a:buClr>
              <a:buSzPct val="100000"/>
              <a:buFont typeface="Noto Sans Symbols"/>
              <a:buAutoNum type="arabicPeriod"/>
            </a:pPr>
            <a:r>
              <a:rPr lang="en-US" sz="2800">
                <a:latin typeface="Calibri"/>
                <a:ea typeface="Calibri"/>
                <a:cs typeface="Calibri"/>
                <a:sym typeface="Calibri"/>
              </a:rPr>
              <a:t>Calls for paradata in the wild: AI regulation requirements for paradata</a:t>
            </a:r>
            <a:endParaRPr sz="2800"/>
          </a:p>
          <a:p>
            <a:pPr indent="-325300" lvl="0" marL="457200" marR="0" rtl="0" algn="l">
              <a:lnSpc>
                <a:spcPct val="115000"/>
              </a:lnSpc>
              <a:spcBef>
                <a:spcPts val="0"/>
              </a:spcBef>
              <a:spcAft>
                <a:spcPts val="0"/>
              </a:spcAft>
              <a:buSzPct val="100000"/>
              <a:buAutoNum type="arabicPeriod"/>
            </a:pPr>
            <a:r>
              <a:rPr lang="en-US" sz="2800"/>
              <a:t>Paradata study use cases: findings</a:t>
            </a:r>
            <a:endParaRPr sz="2800"/>
          </a:p>
          <a:p>
            <a:pPr indent="0" lvl="0" marL="0" marR="0" rtl="0" algn="l">
              <a:lnSpc>
                <a:spcPct val="90000"/>
              </a:lnSpc>
              <a:spcBef>
                <a:spcPts val="0"/>
              </a:spcBef>
              <a:spcAft>
                <a:spcPts val="0"/>
              </a:spcAft>
              <a:buSzPct val="58824"/>
              <a:buNone/>
            </a:pPr>
            <a:r>
              <a:t/>
            </a:r>
            <a:endParaRPr sz="2800"/>
          </a:p>
          <a:p>
            <a:pPr indent="0" lvl="0" marL="0" marR="0" rtl="0" algn="l">
              <a:lnSpc>
                <a:spcPct val="90000"/>
              </a:lnSpc>
              <a:spcBef>
                <a:spcPts val="0"/>
              </a:spcBef>
              <a:spcAft>
                <a:spcPts val="0"/>
              </a:spcAft>
              <a:buSzPct val="58824"/>
              <a:buNone/>
            </a:pPr>
            <a:r>
              <a:t/>
            </a:r>
            <a:endParaRPr sz="2800"/>
          </a:p>
          <a:p>
            <a:pPr indent="0" lvl="0" marL="0" marR="0" rtl="0" algn="l">
              <a:lnSpc>
                <a:spcPct val="115000"/>
              </a:lnSpc>
              <a:spcBef>
                <a:spcPts val="1001"/>
              </a:spcBef>
              <a:spcAft>
                <a:spcPts val="0"/>
              </a:spcAft>
              <a:buClr>
                <a:srgbClr val="000000"/>
              </a:buClr>
              <a:buSzPct val="100000"/>
              <a:buFont typeface="Noto Sans Symbols"/>
              <a:buNone/>
            </a:pPr>
            <a:r>
              <a:rPr lang="en-US" sz="2800"/>
              <a:t>Thesis: Archivists should be conversant with AI systems, limitations to transparency, and records/documentation/paradata strategies to mitigate &amp; understand these limitations – since they will be applying AI themselves &amp; working with records of AI-augmented processes</a:t>
            </a:r>
            <a:endParaRPr sz="2800"/>
          </a:p>
          <a:p>
            <a:pPr indent="0" lvl="0" marL="0" marR="0" rtl="0" algn="l">
              <a:lnSpc>
                <a:spcPct val="90000"/>
              </a:lnSpc>
              <a:spcBef>
                <a:spcPts val="1001"/>
              </a:spcBef>
              <a:spcAft>
                <a:spcPts val="0"/>
              </a:spcAft>
              <a:buClr>
                <a:srgbClr val="000000"/>
              </a:buClr>
              <a:buSzPct val="100000"/>
              <a:buFont typeface="Noto Sans Symbols"/>
              <a:buNone/>
            </a:pPr>
            <a:r>
              <a:t/>
            </a:r>
            <a:endParaRPr sz="2800"/>
          </a:p>
          <a:p>
            <a:pPr indent="0" lvl="0" marL="0" marR="0" rtl="0" algn="l">
              <a:lnSpc>
                <a:spcPct val="115000"/>
              </a:lnSpc>
              <a:spcBef>
                <a:spcPts val="1001"/>
              </a:spcBef>
              <a:spcAft>
                <a:spcPts val="0"/>
              </a:spcAft>
              <a:buClr>
                <a:srgbClr val="000000"/>
              </a:buClr>
              <a:buSzPct val="135958"/>
              <a:buFont typeface="Noto Sans Symbols"/>
              <a:buNone/>
            </a:pPr>
            <a:r>
              <a:rPr lang="en-US" sz="2059"/>
              <a:t>Link to final study: Scott Cameron, Patricia C Franks (lead), Kaila Fewster, Isto Huvila and Norm Mooradian. InterPARES Paradata RP-04 working group final report (2026). </a:t>
            </a:r>
            <a:r>
              <a:rPr lang="en-US" sz="2059" u="sng">
                <a:solidFill>
                  <a:schemeClr val="hlink"/>
                </a:solidFill>
                <a:hlinkClick r:id="rId3"/>
              </a:rPr>
              <a:t>https://interparestrustai.org/assets/public/dissemination/RP04-PARADATA-FINALREPORT-2026(3-30-26).pdf</a:t>
            </a:r>
            <a:r>
              <a:rPr lang="en-US" sz="2059"/>
              <a:t> </a:t>
            </a:r>
            <a:endParaRPr sz="2059"/>
          </a:p>
        </p:txBody>
      </p:sp>
      <p:pic>
        <p:nvPicPr>
          <p:cNvPr descr="A hands shaking with text&#10;&#10;Description automatically generated" id="250" name="Google Shape;250;p3"/>
          <p:cNvPicPr preferRelativeResize="0"/>
          <p:nvPr/>
        </p:nvPicPr>
        <p:blipFill rotWithShape="1">
          <a:blip r:embed="rId4">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f1b7cb8bbc_0_0"/>
          <p:cNvSpPr txBox="1"/>
          <p:nvPr/>
        </p:nvSpPr>
        <p:spPr>
          <a:xfrm>
            <a:off x="1431432" y="6291356"/>
            <a:ext cx="9144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Cameron S, Franks PC, Huvila I, Mooradian N (2025), "Navigating accountability: the role of paradata in AI documentation and governance". </a:t>
            </a:r>
            <a:r>
              <a:rPr b="0" i="1" lang="en-US" sz="1100" u="none" cap="none" strike="noStrike">
                <a:solidFill>
                  <a:schemeClr val="dk1"/>
                </a:solidFill>
                <a:latin typeface="Arial"/>
                <a:ea typeface="Arial"/>
                <a:cs typeface="Arial"/>
                <a:sym typeface="Arial"/>
              </a:rPr>
              <a:t>Journal of Documentation</a:t>
            </a:r>
            <a:r>
              <a:rPr b="0" i="0" lang="en-US" sz="1100" u="none" cap="none" strike="noStrike">
                <a:solidFill>
                  <a:schemeClr val="dk1"/>
                </a:solidFill>
                <a:latin typeface="Arial"/>
                <a:ea typeface="Arial"/>
                <a:cs typeface="Arial"/>
                <a:sym typeface="Arial"/>
              </a:rPr>
              <a:t>, Vol. 81 No. 4 pp. 906–926, doi:</a:t>
            </a:r>
            <a:r>
              <a:rPr b="0" i="0" lang="en-US" sz="1100" u="none" cap="none" strike="noStrike">
                <a:solidFill>
                  <a:schemeClr val="dk1"/>
                </a:solidFill>
                <a:uFill>
                  <a:noFill/>
                </a:uFill>
                <a:latin typeface="Arial"/>
                <a:ea typeface="Arial"/>
                <a:cs typeface="Arial"/>
                <a:sym typeface="Arial"/>
                <a:hlinkClick r:id="rId3">
                  <a:extLst>
                    <a:ext uri="{A12FA001-AC4F-418D-AE19-62706E023703}">
                      <ahyp:hlinkClr val="tx"/>
                    </a:ext>
                  </a:extLst>
                </a:hlinkClick>
              </a:rPr>
              <a:t> </a:t>
            </a:r>
            <a:r>
              <a:rPr b="0" i="0" lang="en-US" sz="1100" u="sng" cap="none" strike="noStrike">
                <a:solidFill>
                  <a:schemeClr val="hlink"/>
                </a:solidFill>
                <a:latin typeface="Arial"/>
                <a:ea typeface="Arial"/>
                <a:cs typeface="Arial"/>
                <a:sym typeface="Arial"/>
                <a:hlinkClick r:id="rId4"/>
              </a:rPr>
              <a:t>https://doi.org/10.1108/JD-01-2025-0009</a:t>
            </a:r>
            <a:endParaRPr b="0" i="0" sz="1400" u="none" cap="none" strike="noStrike">
              <a:solidFill>
                <a:srgbClr val="000000"/>
              </a:solidFill>
              <a:latin typeface="Arial"/>
              <a:ea typeface="Arial"/>
              <a:cs typeface="Arial"/>
              <a:sym typeface="Arial"/>
            </a:endParaRPr>
          </a:p>
        </p:txBody>
      </p:sp>
      <p:pic>
        <p:nvPicPr>
          <p:cNvPr id="257" name="Google Shape;257;g3f1b7cb8bbc_0_0"/>
          <p:cNvPicPr preferRelativeResize="0"/>
          <p:nvPr/>
        </p:nvPicPr>
        <p:blipFill rotWithShape="1">
          <a:blip r:embed="rId5">
            <a:alphaModFix/>
          </a:blip>
          <a:srcRect b="4086" l="32030" r="22966" t="33527"/>
          <a:stretch/>
        </p:blipFill>
        <p:spPr>
          <a:xfrm>
            <a:off x="2115834" y="52925"/>
            <a:ext cx="7657670" cy="5971374"/>
          </a:xfrm>
          <a:prstGeom prst="rect">
            <a:avLst/>
          </a:prstGeom>
          <a:noFill/>
          <a:ln>
            <a:noFill/>
          </a:ln>
        </p:spPr>
      </p:pic>
      <p:pic>
        <p:nvPicPr>
          <p:cNvPr descr="A hands shaking with text&#10;&#10;Description automatically generated" id="258" name="Google Shape;258;g3f1b7cb8bbc_0_0"/>
          <p:cNvPicPr preferRelativeResize="0"/>
          <p:nvPr/>
        </p:nvPicPr>
        <p:blipFill rotWithShape="1">
          <a:blip r:embed="rId6">
            <a:alphaModFix/>
          </a:blip>
          <a:srcRect b="0" l="0" r="0" t="0"/>
          <a:stretch/>
        </p:blipFill>
        <p:spPr>
          <a:xfrm>
            <a:off x="10098720" y="4826160"/>
            <a:ext cx="1904040" cy="18183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3" name="Shape 263"/>
        <p:cNvGrpSpPr/>
        <p:nvPr/>
      </p:nvGrpSpPr>
      <p:grpSpPr>
        <a:xfrm>
          <a:off x="0" y="0"/>
          <a:ext cx="0" cy="0"/>
          <a:chOff x="0" y="0"/>
          <a:chExt cx="0" cy="0"/>
        </a:xfrm>
      </p:grpSpPr>
      <p:sp>
        <p:nvSpPr>
          <p:cNvPr id="264" name="Google Shape;264;g3ee43e18361_0_19"/>
          <p:cNvSpPr txBox="1"/>
          <p:nvPr>
            <p:ph idx="4294967295" type="title"/>
          </p:nvPr>
        </p:nvSpPr>
        <p:spPr>
          <a:xfrm>
            <a:off x="838080" y="365040"/>
            <a:ext cx="10515000" cy="1325100"/>
          </a:xfrm>
          <a:prstGeom prst="rect">
            <a:avLst/>
          </a:prstGeom>
          <a:noFill/>
          <a:ln>
            <a:noFill/>
          </a:ln>
        </p:spPr>
        <p:txBody>
          <a:bodyPr anchorCtr="0" anchor="ctr" bIns="45000" lIns="90000" spcFirstLastPara="1" rIns="90000" wrap="square" tIns="45000">
            <a:normAutofit/>
          </a:bodyPr>
          <a:lstStyle/>
          <a:p>
            <a:pPr indent="0" lvl="0" marL="0" marR="0" rtl="0" algn="l">
              <a:lnSpc>
                <a:spcPct val="90000"/>
              </a:lnSpc>
              <a:spcBef>
                <a:spcPts val="0"/>
              </a:spcBef>
              <a:spcAft>
                <a:spcPts val="0"/>
              </a:spcAft>
              <a:buClr>
                <a:srgbClr val="000000"/>
              </a:buClr>
              <a:buSzPts val="4400"/>
              <a:buFont typeface="Calibri"/>
              <a:buNone/>
            </a:pPr>
            <a:r>
              <a:rPr lang="en-US" sz="4400">
                <a:latin typeface="Calibri"/>
                <a:ea typeface="Calibri"/>
                <a:cs typeface="Calibri"/>
                <a:sym typeface="Calibri"/>
              </a:rPr>
              <a:t>AI regulation: Is paradata required by law for AI users?</a:t>
            </a:r>
            <a:endParaRPr b="0" i="0" sz="4400" u="none" cap="none" strike="noStrike">
              <a:latin typeface="Arial"/>
              <a:ea typeface="Arial"/>
              <a:cs typeface="Arial"/>
              <a:sym typeface="Arial"/>
            </a:endParaRPr>
          </a:p>
        </p:txBody>
      </p:sp>
      <p:sp>
        <p:nvSpPr>
          <p:cNvPr id="265" name="Google Shape;265;g3ee43e18361_0_19"/>
          <p:cNvSpPr txBox="1"/>
          <p:nvPr>
            <p:ph idx="4294967295" type="body"/>
          </p:nvPr>
        </p:nvSpPr>
        <p:spPr>
          <a:xfrm>
            <a:off x="838080" y="1825560"/>
            <a:ext cx="10515000" cy="4350600"/>
          </a:xfrm>
          <a:prstGeom prst="rect">
            <a:avLst/>
          </a:prstGeom>
          <a:noFill/>
          <a:ln>
            <a:noFill/>
          </a:ln>
        </p:spPr>
        <p:txBody>
          <a:bodyPr anchorCtr="0" anchor="t" bIns="45000" lIns="90000" spcFirstLastPara="1" rIns="90000" wrap="square" tIns="45000">
            <a:normAutofit/>
          </a:bodyPr>
          <a:lstStyle/>
          <a:p>
            <a:pPr indent="-341313" lvl="0" marL="341313" rtl="0" algn="l">
              <a:lnSpc>
                <a:spcPct val="100000"/>
              </a:lnSpc>
              <a:spcBef>
                <a:spcPts val="640"/>
              </a:spcBef>
              <a:spcAft>
                <a:spcPts val="0"/>
              </a:spcAft>
              <a:buClr>
                <a:srgbClr val="3D2008"/>
              </a:buClr>
              <a:buSzPts val="3200"/>
              <a:buFont typeface="Tahoma"/>
              <a:buChar char="•"/>
            </a:pPr>
            <a:r>
              <a:rPr lang="en-US" sz="3200">
                <a:solidFill>
                  <a:srgbClr val="3D2008"/>
                </a:solidFill>
                <a:latin typeface="Tahoma"/>
                <a:ea typeface="Tahoma"/>
                <a:cs typeface="Tahoma"/>
                <a:sym typeface="Tahoma"/>
              </a:rPr>
              <a:t>Question: What specific information artefacts must be preserved, according to authoritative documents (law or regulation)? </a:t>
            </a:r>
            <a:br>
              <a:rPr lang="en-US" sz="3200">
                <a:solidFill>
                  <a:srgbClr val="3D2008"/>
                </a:solidFill>
                <a:latin typeface="Tahoma"/>
                <a:ea typeface="Tahoma"/>
                <a:cs typeface="Tahoma"/>
                <a:sym typeface="Tahoma"/>
              </a:rPr>
            </a:br>
            <a:endParaRPr sz="3200">
              <a:solidFill>
                <a:srgbClr val="3D2008"/>
              </a:solidFill>
              <a:latin typeface="Tahoma"/>
              <a:ea typeface="Tahoma"/>
              <a:cs typeface="Tahoma"/>
              <a:sym typeface="Tahoma"/>
            </a:endParaRPr>
          </a:p>
          <a:p>
            <a:pPr indent="-341313" lvl="0" marL="341313" rtl="0" algn="l">
              <a:lnSpc>
                <a:spcPct val="100000"/>
              </a:lnSpc>
              <a:spcBef>
                <a:spcPts val="640"/>
              </a:spcBef>
              <a:spcAft>
                <a:spcPts val="0"/>
              </a:spcAft>
              <a:buClr>
                <a:srgbClr val="3D2008"/>
              </a:buClr>
              <a:buSzPts val="3200"/>
              <a:buFont typeface="Tahoma"/>
              <a:buChar char="•"/>
            </a:pPr>
            <a:r>
              <a:rPr lang="en-US" sz="3200">
                <a:solidFill>
                  <a:srgbClr val="3D2008"/>
                </a:solidFill>
                <a:latin typeface="Tahoma"/>
                <a:ea typeface="Tahoma"/>
                <a:cs typeface="Tahoma"/>
                <a:sym typeface="Tahoma"/>
              </a:rPr>
              <a:t>Can examining authoritative regulations/laws give us insight into common paradata elements?</a:t>
            </a:r>
            <a:endParaRPr sz="3200">
              <a:solidFill>
                <a:srgbClr val="3D2008"/>
              </a:solidFill>
              <a:latin typeface="Tahoma"/>
              <a:ea typeface="Tahoma"/>
              <a:cs typeface="Tahoma"/>
              <a:sym typeface="Tahoma"/>
            </a:endParaRPr>
          </a:p>
          <a:p>
            <a:pPr indent="0" lvl="0" marL="341313" rtl="0" algn="l">
              <a:lnSpc>
                <a:spcPct val="100000"/>
              </a:lnSpc>
              <a:spcBef>
                <a:spcPts val="640"/>
              </a:spcBef>
              <a:spcAft>
                <a:spcPts val="0"/>
              </a:spcAft>
              <a:buSzPts val="1400"/>
              <a:buNone/>
            </a:pPr>
            <a:r>
              <a:t/>
            </a:r>
            <a:endParaRPr sz="3200">
              <a:solidFill>
                <a:srgbClr val="3D2008"/>
              </a:solidFill>
              <a:latin typeface="Tahoma"/>
              <a:ea typeface="Tahoma"/>
              <a:cs typeface="Tahoma"/>
              <a:sym typeface="Tahoma"/>
            </a:endParaRPr>
          </a:p>
          <a:p>
            <a:pPr indent="0" lvl="0" marL="0" rtl="0" algn="l">
              <a:lnSpc>
                <a:spcPct val="100000"/>
              </a:lnSpc>
              <a:spcBef>
                <a:spcPts val="480"/>
              </a:spcBef>
              <a:spcAft>
                <a:spcPts val="0"/>
              </a:spcAft>
              <a:buSzPts val="1400"/>
              <a:buNone/>
            </a:pPr>
            <a:r>
              <a:t/>
            </a:r>
            <a:endParaRPr sz="2800">
              <a:latin typeface="Calibri"/>
              <a:ea typeface="Calibri"/>
              <a:cs typeface="Calibri"/>
              <a:sym typeface="Calibri"/>
            </a:endParaRPr>
          </a:p>
        </p:txBody>
      </p:sp>
      <p:pic>
        <p:nvPicPr>
          <p:cNvPr descr="A hands shaking with text&#10;&#10;Description automatically generated" id="266" name="Google Shape;266;g3ee43e18361_0_19"/>
          <p:cNvPicPr preferRelativeResize="0"/>
          <p:nvPr/>
        </p:nvPicPr>
        <p:blipFill rotWithShape="1">
          <a:blip r:embed="rId3">
            <a:alphaModFix/>
          </a:blip>
          <a:srcRect b="0" l="0" r="0" t="0"/>
          <a:stretch/>
        </p:blipFill>
        <p:spPr>
          <a:xfrm>
            <a:off x="10098720" y="4826160"/>
            <a:ext cx="1904040" cy="18183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2024-06-19T16:59:31Z</dcterms:created>
  <dc:creator>Scott Cameron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Category/Catégorie: Non-Sensitive/Non-Délicat</vt:lpwstr>
  </property>
  <property fmtid="{D5CDD505-2E9C-101B-9397-08002B2CF9AE}" pid="4" name="MSIP_Label_aebacc78-dcc9-4733-835b-33704aeb5fb9_ActionId">
    <vt:lpwstr>268e58ba-48b3-4c97-84f6-26e208fb4bd6</vt:lpwstr>
  </property>
  <property fmtid="{D5CDD505-2E9C-101B-9397-08002B2CF9AE}" pid="5" name="MSIP_Label_aebacc78-dcc9-4733-835b-33704aeb5fb9_ContentBits">
    <vt:lpwstr>1</vt:lpwstr>
  </property>
  <property fmtid="{D5CDD505-2E9C-101B-9397-08002B2CF9AE}" pid="6" name="MSIP_Label_aebacc78-dcc9-4733-835b-33704aeb5fb9_Enabled">
    <vt:lpwstr>true</vt:lpwstr>
  </property>
  <property fmtid="{D5CDD505-2E9C-101B-9397-08002B2CF9AE}" pid="7" name="MSIP_Label_aebacc78-dcc9-4733-835b-33704aeb5fb9_Method">
    <vt:lpwstr>Privileged</vt:lpwstr>
  </property>
  <property fmtid="{D5CDD505-2E9C-101B-9397-08002B2CF9AE}" pid="8" name="MSIP_Label_aebacc78-dcc9-4733-835b-33704aeb5fb9_Name">
    <vt:lpwstr>Non-Sensitive - Non-Délicat</vt:lpwstr>
  </property>
  <property fmtid="{D5CDD505-2E9C-101B-9397-08002B2CF9AE}" pid="9" name="MSIP_Label_aebacc78-dcc9-4733-835b-33704aeb5fb9_SetDate">
    <vt:lpwstr>2024-06-19T16:59:37Z</vt:lpwstr>
  </property>
  <property fmtid="{D5CDD505-2E9C-101B-9397-08002B2CF9AE}" pid="10" name="MSIP_Label_aebacc78-dcc9-4733-835b-33704aeb5fb9_SiteId">
    <vt:lpwstr>164f988b-a2f4-4584-aeaa-21bd4a0234bc</vt:lpwstr>
  </property>
  <property fmtid="{D5CDD505-2E9C-101B-9397-08002B2CF9AE}" pid="11" name="Notes">
    <vt:r8>83.0</vt:r8>
  </property>
  <property fmtid="{D5CDD505-2E9C-101B-9397-08002B2CF9AE}" pid="12" name="PresentationFormat">
    <vt:lpwstr>Widescreen</vt:lpwstr>
  </property>
  <property fmtid="{D5CDD505-2E9C-101B-9397-08002B2CF9AE}" pid="13" name="Slides">
    <vt:r8>86.0</vt:r8>
  </property>
</Properties>
</file>