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7" roundtripDataSignature="AMtx7mjXVnW+lhxBn7wr2RvlMmiDdNkh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74" name="Google Shape;7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9" name="Google Shape;43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83" name="Google Shape;8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92" name="Google Shape;9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01" name="Google Shape;10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10" name="Google Shape;11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 name="Google Shape;12;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4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9" name="Google Shape;49;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4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4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3" name="Google Shape;53;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34"/>
          <p:cNvSpPr txBox="1"/>
          <p:nvPr>
            <p:ph type="title"/>
          </p:nvPr>
        </p:nvSpPr>
        <p:spPr>
          <a:xfrm>
            <a:off x="285750" y="285750"/>
            <a:ext cx="85725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4"/>
          <p:cNvSpPr txBox="1"/>
          <p:nvPr>
            <p:ph idx="1" type="body"/>
          </p:nvPr>
        </p:nvSpPr>
        <p:spPr>
          <a:xfrm>
            <a:off x="285750" y="1369219"/>
            <a:ext cx="8572500" cy="3263504"/>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 name="Google Shape;16;p34"/>
          <p:cNvSpPr txBox="1"/>
          <p:nvPr>
            <p:ph idx="10" type="dt"/>
          </p:nvPr>
        </p:nvSpPr>
        <p:spPr>
          <a:xfrm>
            <a:off x="6800850" y="4767263"/>
            <a:ext cx="2057400" cy="273844"/>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3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34"/>
          <p:cNvSpPr txBox="1"/>
          <p:nvPr>
            <p:ph idx="12" type="sldNum"/>
          </p:nvPr>
        </p:nvSpPr>
        <p:spPr>
          <a:xfrm>
            <a:off x="285750" y="4767263"/>
            <a:ext cx="828675" cy="273844"/>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1pPr>
            <a:lvl2pPr indent="0" lvl="1" marL="0" algn="l">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2pPr>
            <a:lvl3pPr indent="0" lvl="2" marL="0" algn="l">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3pPr>
            <a:lvl4pPr indent="0" lvl="3" marL="0" algn="l">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4pPr>
            <a:lvl5pPr indent="0" lvl="4" marL="0" algn="l">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5pPr>
            <a:lvl6pPr indent="0" lvl="5" marL="0" algn="l">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6pPr>
            <a:lvl7pPr indent="0" lvl="6" marL="0" algn="l">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7pPr>
            <a:lvl8pPr indent="0" lvl="7" marL="0" algn="l">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8pPr>
            <a:lvl9pPr indent="0" lvl="8" marL="0" algn="l">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1" name="Google Shape;21;p3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2" name="Google Shape;22;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5" name="Google Shape;25;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3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3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3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3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4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4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4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4" name="Google Shape;44;p4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4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6" name="Google Shape;46;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image" Target="../media/image3.png"/><Relationship Id="rId5"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jpg"/><Relationship Id="rId4" Type="http://schemas.openxmlformats.org/officeDocument/2006/relationships/image" Target="../media/image3.png"/><Relationship Id="rId5"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5.jpg"/><Relationship Id="rId4" Type="http://schemas.openxmlformats.org/officeDocument/2006/relationships/image" Target="../media/image9.png"/><Relationship Id="rId5"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5.jpg"/><Relationship Id="rId4" Type="http://schemas.openxmlformats.org/officeDocument/2006/relationships/image" Target="../media/image9.png"/><Relationship Id="rId5"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1.jp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1.jp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59" name="Shape 59"/>
        <p:cNvGrpSpPr/>
        <p:nvPr/>
      </p:nvGrpSpPr>
      <p:grpSpPr>
        <a:xfrm>
          <a:off x="0" y="0"/>
          <a:ext cx="0" cy="0"/>
          <a:chOff x="0" y="0"/>
          <a:chExt cx="0" cy="0"/>
        </a:xfrm>
      </p:grpSpPr>
      <p:pic>
        <p:nvPicPr>
          <p:cNvPr descr="A stack of orange folders on a table&#10;&#10;Description automatically generated" id="60" name="Google Shape;60;p1"/>
          <p:cNvPicPr preferRelativeResize="0"/>
          <p:nvPr/>
        </p:nvPicPr>
        <p:blipFill rotWithShape="1">
          <a:blip r:embed="rId3">
            <a:alphaModFix/>
          </a:blip>
          <a:srcRect b="0" l="0" r="57813" t="0"/>
          <a:stretch/>
        </p:blipFill>
        <p:spPr>
          <a:xfrm rot="5400000">
            <a:off x="2000250" y="-2000250"/>
            <a:ext cx="5143500" cy="9144001"/>
          </a:xfrm>
          <a:prstGeom prst="rect">
            <a:avLst/>
          </a:prstGeom>
          <a:noFill/>
          <a:ln>
            <a:noFill/>
          </a:ln>
        </p:spPr>
      </p:pic>
      <p:sp>
        <p:nvSpPr>
          <p:cNvPr id="61" name="Google Shape;61;p1"/>
          <p:cNvSpPr/>
          <p:nvPr/>
        </p:nvSpPr>
        <p:spPr>
          <a:xfrm>
            <a:off x="0" y="0"/>
            <a:ext cx="9144000" cy="5143500"/>
          </a:xfrm>
          <a:prstGeom prst="rect">
            <a:avLst/>
          </a:prstGeom>
          <a:solidFill>
            <a:srgbClr val="FFFFFF">
              <a:alpha val="6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2" name="Google Shape;62;p1"/>
          <p:cNvSpPr txBox="1"/>
          <p:nvPr>
            <p:ph type="title"/>
          </p:nvPr>
        </p:nvSpPr>
        <p:spPr>
          <a:xfrm>
            <a:off x="311700" y="1999049"/>
            <a:ext cx="8520600" cy="1342291"/>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en" sz="3520">
                <a:solidFill>
                  <a:schemeClr val="dk1"/>
                </a:solidFill>
              </a:rPr>
              <a:t>UNESCO Audio Archives:</a:t>
            </a:r>
            <a:br>
              <a:rPr lang="en" sz="3520">
                <a:solidFill>
                  <a:schemeClr val="dk1"/>
                </a:solidFill>
              </a:rPr>
            </a:br>
            <a:r>
              <a:rPr lang="en" sz="3520">
                <a:solidFill>
                  <a:schemeClr val="dk1"/>
                </a:solidFill>
              </a:rPr>
              <a:t>AI for Metadata Enrichment </a:t>
            </a:r>
            <a:endParaRPr sz="3520">
              <a:solidFill>
                <a:schemeClr val="dk1"/>
              </a:solidFill>
            </a:endParaRPr>
          </a:p>
        </p:txBody>
      </p:sp>
      <p:sp>
        <p:nvSpPr>
          <p:cNvPr id="63" name="Google Shape;63;p1"/>
          <p:cNvSpPr txBox="1"/>
          <p:nvPr/>
        </p:nvSpPr>
        <p:spPr>
          <a:xfrm>
            <a:off x="2994489" y="3396343"/>
            <a:ext cx="3155031"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Peter Sullivan, UBC</a:t>
            </a:r>
            <a:endParaRPr/>
          </a:p>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Eng Sengsavang, UNESCO Archives</a:t>
            </a:r>
            <a:endParaRPr/>
          </a:p>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Interpares Trust AI Symposium</a:t>
            </a:r>
            <a:endParaRPr/>
          </a:p>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October 25, 2024</a:t>
            </a:r>
            <a:endParaRPr/>
          </a:p>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Denver, CO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C9DAF8"/>
        </a:solidFill>
      </p:bgPr>
    </p:bg>
    <p:spTree>
      <p:nvGrpSpPr>
        <p:cNvPr id="143" name="Shape 143"/>
        <p:cNvGrpSpPr/>
        <p:nvPr/>
      </p:nvGrpSpPr>
      <p:grpSpPr>
        <a:xfrm>
          <a:off x="0" y="0"/>
          <a:ext cx="0" cy="0"/>
          <a:chOff x="0" y="0"/>
          <a:chExt cx="0" cy="0"/>
        </a:xfrm>
      </p:grpSpPr>
      <p:pic>
        <p:nvPicPr>
          <p:cNvPr descr="A row of books on a shelf&#10;&#10;Description automatically generated" id="144" name="Google Shape;144;p10"/>
          <p:cNvPicPr preferRelativeResize="0"/>
          <p:nvPr/>
        </p:nvPicPr>
        <p:blipFill rotWithShape="1">
          <a:blip r:embed="rId3">
            <a:alphaModFix/>
          </a:blip>
          <a:srcRect b="25000" l="0" r="0" t="0"/>
          <a:stretch/>
        </p:blipFill>
        <p:spPr>
          <a:xfrm>
            <a:off x="0" y="0"/>
            <a:ext cx="9144000" cy="5143500"/>
          </a:xfrm>
          <a:prstGeom prst="rect">
            <a:avLst/>
          </a:prstGeom>
          <a:noFill/>
          <a:ln>
            <a:noFill/>
          </a:ln>
        </p:spPr>
      </p:pic>
      <p:sp>
        <p:nvSpPr>
          <p:cNvPr id="145" name="Google Shape;145;p10"/>
          <p:cNvSpPr/>
          <p:nvPr/>
        </p:nvSpPr>
        <p:spPr>
          <a:xfrm>
            <a:off x="0" y="0"/>
            <a:ext cx="9144000" cy="5143500"/>
          </a:xfrm>
          <a:prstGeom prst="rect">
            <a:avLst/>
          </a:prstGeom>
          <a:solidFill>
            <a:srgbClr val="F8F8F8">
              <a:alpha val="6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46" name="Google Shape;146;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26160"/>
              <a:buNone/>
            </a:pPr>
            <a:r>
              <a:rPr lang="en" sz="2466">
                <a:solidFill>
                  <a:schemeClr val="dk1"/>
                </a:solidFill>
              </a:rPr>
              <a:t>On Barriers to Archival Audio Processing </a:t>
            </a:r>
            <a:r>
              <a:rPr lang="en" sz="1800">
                <a:solidFill>
                  <a:schemeClr val="dk1"/>
                </a:solidFill>
              </a:rPr>
              <a:t>(Sullivan &amp; Abdul-Mageed, 2024)</a:t>
            </a:r>
            <a:endParaRPr sz="1800">
              <a:solidFill>
                <a:schemeClr val="dk1"/>
              </a:solidFill>
            </a:endParaRPr>
          </a:p>
        </p:txBody>
      </p:sp>
      <p:sp>
        <p:nvSpPr>
          <p:cNvPr id="147" name="Google Shape;147;p10"/>
          <p:cNvSpPr txBox="1"/>
          <p:nvPr>
            <p:ph idx="1" type="body"/>
          </p:nvPr>
        </p:nvSpPr>
        <p:spPr>
          <a:xfrm>
            <a:off x="311700" y="1152475"/>
            <a:ext cx="8520600" cy="3806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Goal to understand the challenges of applying Speaker and Language ID tools to archival audio:</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Our main findings include the importance of addressing:</a:t>
            </a:r>
            <a:endParaRPr>
              <a:solidFill>
                <a:schemeClr val="dk1"/>
              </a:solidFill>
            </a:endParaRPr>
          </a:p>
          <a:p>
            <a:pPr indent="-342900" lvl="0" marL="457200" rtl="0" algn="l">
              <a:lnSpc>
                <a:spcPct val="115000"/>
              </a:lnSpc>
              <a:spcBef>
                <a:spcPts val="1200"/>
              </a:spcBef>
              <a:spcAft>
                <a:spcPts val="0"/>
              </a:spcAft>
              <a:buSzPts val="1800"/>
              <a:buAutoNum type="arabicPeriod"/>
            </a:pPr>
            <a:r>
              <a:rPr lang="en">
                <a:solidFill>
                  <a:schemeClr val="dk1"/>
                </a:solidFill>
              </a:rPr>
              <a:t>Cross-age Speaker Recognition</a:t>
            </a:r>
            <a:endParaRPr>
              <a:solidFill>
                <a:schemeClr val="dk1"/>
              </a:solidFill>
            </a:endParaRPr>
          </a:p>
          <a:p>
            <a:pPr indent="-342900" lvl="0" marL="457200" rtl="0" algn="l">
              <a:lnSpc>
                <a:spcPct val="115000"/>
              </a:lnSpc>
              <a:spcBef>
                <a:spcPts val="0"/>
              </a:spcBef>
              <a:spcAft>
                <a:spcPts val="0"/>
              </a:spcAft>
              <a:buSzPts val="1800"/>
              <a:buAutoNum type="arabicPeriod"/>
            </a:pPr>
            <a:r>
              <a:rPr lang="en">
                <a:solidFill>
                  <a:schemeClr val="dk1"/>
                </a:solidFill>
              </a:rPr>
              <a:t>Cross-lingual Speaker Recognition</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For language ID we find that for second language (accented) English speech, as well as the mixed language dataset, modern tools, such as Whisper (Radford et al., 2023), perform reasonably well.</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descr="A stack of orange folders on a table&#10;&#10;Description automatically generated" id="152" name="Google Shape;152;p11"/>
          <p:cNvPicPr preferRelativeResize="0"/>
          <p:nvPr/>
        </p:nvPicPr>
        <p:blipFill rotWithShape="1">
          <a:blip r:embed="rId3">
            <a:alphaModFix/>
          </a:blip>
          <a:srcRect b="0" l="57812" r="0" t="0"/>
          <a:stretch/>
        </p:blipFill>
        <p:spPr>
          <a:xfrm rot="5400000">
            <a:off x="2000247" y="-2000251"/>
            <a:ext cx="5143503" cy="9144002"/>
          </a:xfrm>
          <a:prstGeom prst="rect">
            <a:avLst/>
          </a:prstGeom>
          <a:noFill/>
          <a:ln>
            <a:noFill/>
          </a:ln>
        </p:spPr>
      </p:pic>
      <p:sp>
        <p:nvSpPr>
          <p:cNvPr id="153" name="Google Shape;153;p11"/>
          <p:cNvSpPr/>
          <p:nvPr/>
        </p:nvSpPr>
        <p:spPr>
          <a:xfrm>
            <a:off x="0" y="0"/>
            <a:ext cx="9144000" cy="5143500"/>
          </a:xfrm>
          <a:prstGeom prst="rect">
            <a:avLst/>
          </a:prstGeom>
          <a:solidFill>
            <a:srgbClr val="F8F8F8">
              <a:alpha val="6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54" name="Google Shape;154;p11"/>
          <p:cNvSpPr txBox="1"/>
          <p:nvPr>
            <p:ph type="title"/>
          </p:nvPr>
        </p:nvSpPr>
        <p:spPr>
          <a:xfrm>
            <a:off x="311700" y="1999050"/>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en" sz="3520">
                <a:solidFill>
                  <a:schemeClr val="dk1"/>
                </a:solidFill>
              </a:rPr>
              <a:t>Ongoing Work: Diplomatics Analysis for Audio Description </a:t>
            </a:r>
            <a:endParaRPr sz="352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12"/>
          <p:cNvPicPr preferRelativeResize="0"/>
          <p:nvPr/>
        </p:nvPicPr>
        <p:blipFill rotWithShape="1">
          <a:blip r:embed="rId3">
            <a:alphaModFix/>
          </a:blip>
          <a:srcRect b="25000" l="0" r="0" t="0"/>
          <a:stretch/>
        </p:blipFill>
        <p:spPr>
          <a:xfrm>
            <a:off x="0" y="0"/>
            <a:ext cx="9144000" cy="5143500"/>
          </a:xfrm>
          <a:prstGeom prst="rect">
            <a:avLst/>
          </a:prstGeom>
          <a:noFill/>
          <a:ln>
            <a:noFill/>
          </a:ln>
        </p:spPr>
      </p:pic>
      <p:sp>
        <p:nvSpPr>
          <p:cNvPr id="160" name="Google Shape;160;p12"/>
          <p:cNvSpPr/>
          <p:nvPr/>
        </p:nvSpPr>
        <p:spPr>
          <a:xfrm>
            <a:off x="0" y="0"/>
            <a:ext cx="9144000" cy="5143500"/>
          </a:xfrm>
          <a:prstGeom prst="rect">
            <a:avLst/>
          </a:prstGeom>
          <a:solidFill>
            <a:srgbClr val="F8F8F8">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61" name="Google Shape;161;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sz="2800">
                <a:solidFill>
                  <a:schemeClr val="dk1"/>
                </a:solidFill>
              </a:rPr>
              <a:t>Diplomatics Analysis for Audio Description</a:t>
            </a:r>
            <a:endParaRPr>
              <a:solidFill>
                <a:schemeClr val="dk1"/>
              </a:solidFill>
            </a:endParaRPr>
          </a:p>
        </p:txBody>
      </p:sp>
      <p:sp>
        <p:nvSpPr>
          <p:cNvPr id="162" name="Google Shape;162;p12"/>
          <p:cNvSpPr txBox="1"/>
          <p:nvPr>
            <p:ph idx="1" type="body"/>
          </p:nvPr>
        </p:nvSpPr>
        <p:spPr>
          <a:xfrm>
            <a:off x="311700" y="1152475"/>
            <a:ext cx="8188800" cy="3806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Diplomatics Analysis provides a model for understanding the structure of documents…</a:t>
            </a:r>
            <a:endParaRPr/>
          </a:p>
          <a:p>
            <a:pPr indent="0" lvl="0" marL="0" rtl="0" algn="l">
              <a:lnSpc>
                <a:spcPct val="115000"/>
              </a:lnSpc>
              <a:spcBef>
                <a:spcPts val="0"/>
              </a:spcBef>
              <a:spcAft>
                <a:spcPts val="0"/>
              </a:spcAft>
              <a:buSzPts val="1800"/>
              <a:buNone/>
            </a:pPr>
            <a:r>
              <a:t/>
            </a:r>
            <a:endParaRPr>
              <a:solidFill>
                <a:schemeClr val="dk1"/>
              </a:solidFill>
            </a:endParaRPr>
          </a:p>
          <a:p>
            <a:pPr indent="0" lvl="0" marL="0" rtl="0" algn="l">
              <a:lnSpc>
                <a:spcPct val="115000"/>
              </a:lnSpc>
              <a:spcBef>
                <a:spcPts val="0"/>
              </a:spcBef>
              <a:spcAft>
                <a:spcPts val="0"/>
              </a:spcAft>
              <a:buSzPts val="1800"/>
              <a:buNone/>
            </a:pPr>
            <a:r>
              <a:rPr lang="en" sz="1200">
                <a:solidFill>
                  <a:schemeClr val="dk1"/>
                </a:solidFill>
              </a:rPr>
              <a:t>“These rules, which we call </a:t>
            </a:r>
            <a:r>
              <a:rPr b="1" i="1" lang="en" sz="1200">
                <a:solidFill>
                  <a:schemeClr val="dk1"/>
                </a:solidFill>
              </a:rPr>
              <a:t>form</a:t>
            </a:r>
            <a:r>
              <a:rPr lang="en" sz="1200">
                <a:solidFill>
                  <a:schemeClr val="dk1"/>
                </a:solidFill>
              </a:rPr>
              <a:t>, reflect political, legal, administrative, and economic structures, culture, habits, myths, and constitute an integral part of the written document, because they formulate or condition the ideas or facts which we take to be the content of the documents.” (Duranti, 1989, p. 15)</a:t>
            </a:r>
            <a:endParaRPr/>
          </a:p>
          <a:p>
            <a:pPr indent="0" lvl="0" marL="0" rtl="0" algn="l">
              <a:lnSpc>
                <a:spcPct val="115000"/>
              </a:lnSpc>
              <a:spcBef>
                <a:spcPts val="0"/>
              </a:spcBef>
              <a:spcAft>
                <a:spcPts val="0"/>
              </a:spcAft>
              <a:buSzPts val="1800"/>
              <a:buNone/>
            </a:pPr>
            <a:r>
              <a:t/>
            </a:r>
            <a:endParaRPr>
              <a:solidFill>
                <a:schemeClr val="dk1"/>
              </a:solidFill>
            </a:endParaRPr>
          </a:p>
          <a:p>
            <a:pPr indent="0" lvl="0" marL="0" rtl="0" algn="l">
              <a:lnSpc>
                <a:spcPct val="115000"/>
              </a:lnSpc>
              <a:spcBef>
                <a:spcPts val="0"/>
              </a:spcBef>
              <a:spcAft>
                <a:spcPts val="0"/>
              </a:spcAft>
              <a:buSzPts val="1800"/>
              <a:buNone/>
            </a:pPr>
            <a:r>
              <a:rPr lang="en">
                <a:solidFill>
                  <a:schemeClr val="dk1"/>
                </a:solidFill>
              </a:rPr>
              <a:t>Meetings, radio programs, and interviews often have regular form, which we aim to leverage for extracting the most relevant information to write descriptions.</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13"/>
          <p:cNvPicPr preferRelativeResize="0"/>
          <p:nvPr/>
        </p:nvPicPr>
        <p:blipFill rotWithShape="1">
          <a:blip r:embed="rId3">
            <a:alphaModFix/>
          </a:blip>
          <a:srcRect b="25000" l="0" r="0" t="0"/>
          <a:stretch/>
        </p:blipFill>
        <p:spPr>
          <a:xfrm>
            <a:off x="0" y="0"/>
            <a:ext cx="9144000" cy="5143500"/>
          </a:xfrm>
          <a:prstGeom prst="rect">
            <a:avLst/>
          </a:prstGeom>
          <a:noFill/>
          <a:ln>
            <a:noFill/>
          </a:ln>
        </p:spPr>
      </p:pic>
      <p:sp>
        <p:nvSpPr>
          <p:cNvPr id="168" name="Google Shape;168;p13"/>
          <p:cNvSpPr/>
          <p:nvPr/>
        </p:nvSpPr>
        <p:spPr>
          <a:xfrm>
            <a:off x="0" y="0"/>
            <a:ext cx="9144000" cy="5143500"/>
          </a:xfrm>
          <a:prstGeom prst="rect">
            <a:avLst/>
          </a:prstGeom>
          <a:solidFill>
            <a:srgbClr val="F8F8F8">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69" name="Google Shape;16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sz="2800">
                <a:solidFill>
                  <a:schemeClr val="dk1"/>
                </a:solidFill>
              </a:rPr>
              <a:t>Diplomatics Analysis for Audio Description</a:t>
            </a:r>
            <a:endParaRPr>
              <a:solidFill>
                <a:schemeClr val="dk1"/>
              </a:solidFill>
            </a:endParaRPr>
          </a:p>
        </p:txBody>
      </p:sp>
      <p:sp>
        <p:nvSpPr>
          <p:cNvPr id="170" name="Google Shape;170;p13"/>
          <p:cNvSpPr txBox="1"/>
          <p:nvPr>
            <p:ph idx="1" type="body"/>
          </p:nvPr>
        </p:nvSpPr>
        <p:spPr>
          <a:xfrm>
            <a:off x="311700" y="1152475"/>
            <a:ext cx="8188800" cy="3806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a:solidFill>
                  <a:schemeClr val="dk1"/>
                </a:solidFill>
              </a:rPr>
              <a:t>Intuition:  Use understanding of form to extract descriptive sentences</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Large language models (LLMs) have been trained on countless documents, and may internalize rules governing form. </a:t>
            </a:r>
            <a:endParaRPr/>
          </a:p>
          <a:p>
            <a:pPr indent="457200" lvl="0" marL="0" rtl="0" algn="l">
              <a:lnSpc>
                <a:spcPct val="115000"/>
              </a:lnSpc>
              <a:spcBef>
                <a:spcPts val="1200"/>
              </a:spcBef>
              <a:spcAft>
                <a:spcPts val="1200"/>
              </a:spcAft>
              <a:buSzPts val="1800"/>
              <a:buNone/>
            </a:pPr>
            <a:r>
              <a:t/>
            </a:r>
            <a:endParaRPr>
              <a:solidFill>
                <a:schemeClr val="dk1"/>
              </a:solidFill>
            </a:endParaRPr>
          </a:p>
        </p:txBody>
      </p:sp>
      <p:pic>
        <p:nvPicPr>
          <p:cNvPr descr="Handshake with solid fill" id="171" name="Google Shape;171;p13"/>
          <p:cNvPicPr preferRelativeResize="0"/>
          <p:nvPr/>
        </p:nvPicPr>
        <p:blipFill rotWithShape="1">
          <a:blip r:embed="rId4">
            <a:alphaModFix/>
          </a:blip>
          <a:srcRect b="0" l="0" r="0" t="0"/>
          <a:stretch/>
        </p:blipFill>
        <p:spPr>
          <a:xfrm>
            <a:off x="3667018" y="3132860"/>
            <a:ext cx="914400" cy="914400"/>
          </a:xfrm>
          <a:prstGeom prst="rect">
            <a:avLst/>
          </a:prstGeom>
          <a:noFill/>
          <a:ln>
            <a:noFill/>
          </a:ln>
        </p:spPr>
      </p:pic>
      <p:sp>
        <p:nvSpPr>
          <p:cNvPr id="172" name="Google Shape;172;p13"/>
          <p:cNvSpPr txBox="1"/>
          <p:nvPr/>
        </p:nvSpPr>
        <p:spPr>
          <a:xfrm>
            <a:off x="2236092" y="2910299"/>
            <a:ext cx="1778051"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400" u="none" cap="none" strike="noStrike">
                <a:solidFill>
                  <a:srgbClr val="000000"/>
                </a:solidFill>
                <a:latin typeface="Arial"/>
                <a:ea typeface="Arial"/>
                <a:cs typeface="Arial"/>
                <a:sym typeface="Arial"/>
              </a:rPr>
              <a:t>Diplomatics</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2400" u="none" cap="none" strike="noStrike">
                <a:solidFill>
                  <a:srgbClr val="000000"/>
                </a:solidFill>
                <a:latin typeface="Arial"/>
                <a:ea typeface="Arial"/>
                <a:cs typeface="Arial"/>
                <a:sym typeface="Arial"/>
              </a:rPr>
              <a:t>Analysis</a:t>
            </a:r>
            <a:endParaRPr b="0" i="0" sz="2400" u="none" cap="none" strike="noStrike">
              <a:solidFill>
                <a:srgbClr val="000000"/>
              </a:solidFill>
              <a:latin typeface="Arial"/>
              <a:ea typeface="Arial"/>
              <a:cs typeface="Arial"/>
              <a:sym typeface="Arial"/>
            </a:endParaRPr>
          </a:p>
        </p:txBody>
      </p:sp>
      <p:sp>
        <p:nvSpPr>
          <p:cNvPr id="173" name="Google Shape;173;p13"/>
          <p:cNvSpPr txBox="1"/>
          <p:nvPr/>
        </p:nvSpPr>
        <p:spPr>
          <a:xfrm>
            <a:off x="4523874" y="3094966"/>
            <a:ext cx="98937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400" u="none" cap="none" strike="noStrike">
                <a:solidFill>
                  <a:srgbClr val="000000"/>
                </a:solidFill>
                <a:latin typeface="Arial"/>
                <a:ea typeface="Arial"/>
                <a:cs typeface="Arial"/>
                <a:sym typeface="Arial"/>
              </a:rPr>
              <a:t>LLMS</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14"/>
          <p:cNvPicPr preferRelativeResize="0"/>
          <p:nvPr/>
        </p:nvPicPr>
        <p:blipFill rotWithShape="1">
          <a:blip r:embed="rId3">
            <a:alphaModFix/>
          </a:blip>
          <a:srcRect b="25000" l="0" r="0" t="0"/>
          <a:stretch/>
        </p:blipFill>
        <p:spPr>
          <a:xfrm>
            <a:off x="0" y="0"/>
            <a:ext cx="9144000" cy="5143500"/>
          </a:xfrm>
          <a:prstGeom prst="rect">
            <a:avLst/>
          </a:prstGeom>
          <a:noFill/>
          <a:ln>
            <a:noFill/>
          </a:ln>
        </p:spPr>
      </p:pic>
      <p:sp>
        <p:nvSpPr>
          <p:cNvPr id="179" name="Google Shape;179;p14"/>
          <p:cNvSpPr/>
          <p:nvPr/>
        </p:nvSpPr>
        <p:spPr>
          <a:xfrm>
            <a:off x="0" y="0"/>
            <a:ext cx="9144000" cy="5143500"/>
          </a:xfrm>
          <a:prstGeom prst="rect">
            <a:avLst/>
          </a:prstGeom>
          <a:solidFill>
            <a:srgbClr val="F8F8F8">
              <a:alpha val="6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80" name="Google Shape;180;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dk1"/>
                </a:solidFill>
              </a:rPr>
              <a:t>Example</a:t>
            </a:r>
            <a:endParaRPr>
              <a:solidFill>
                <a:schemeClr val="dk1"/>
              </a:solidFill>
            </a:endParaRPr>
          </a:p>
        </p:txBody>
      </p:sp>
      <p:sp>
        <p:nvSpPr>
          <p:cNvPr id="181" name="Google Shape;181;p14"/>
          <p:cNvSpPr txBox="1"/>
          <p:nvPr>
            <p:ph idx="1" type="body"/>
          </p:nvPr>
        </p:nvSpPr>
        <p:spPr>
          <a:xfrm>
            <a:off x="311701" y="1152475"/>
            <a:ext cx="2984342" cy="3806100"/>
          </a:xfrm>
          <a:prstGeom prst="rect">
            <a:avLst/>
          </a:prstGeom>
          <a:noFill/>
          <a:ln>
            <a:noFill/>
          </a:ln>
        </p:spPr>
        <p:txBody>
          <a:bodyPr anchorCtr="0" anchor="t" bIns="91425" lIns="91425" spcFirstLastPara="1" rIns="91425" wrap="square" tIns="91425">
            <a:normAutofit fontScale="55000" lnSpcReduction="20000"/>
          </a:bodyPr>
          <a:lstStyle/>
          <a:p>
            <a:pPr indent="0" lvl="0" marL="0" rtl="0" algn="l">
              <a:lnSpc>
                <a:spcPct val="115000"/>
              </a:lnSpc>
              <a:spcBef>
                <a:spcPts val="1200"/>
              </a:spcBef>
              <a:spcAft>
                <a:spcPts val="0"/>
              </a:spcAft>
              <a:buSzPct val="181818"/>
              <a:buNone/>
            </a:pPr>
            <a:r>
              <a:rPr b="1" lang="en">
                <a:solidFill>
                  <a:schemeClr val="dk1"/>
                </a:solidFill>
              </a:rPr>
              <a:t>Human Description</a:t>
            </a:r>
            <a:r>
              <a:rPr lang="en">
                <a:solidFill>
                  <a:schemeClr val="dk1"/>
                </a:solidFill>
              </a:rPr>
              <a:t>	</a:t>
            </a:r>
            <a:endParaRPr/>
          </a:p>
          <a:p>
            <a:pPr indent="0" lvl="0" marL="0" rtl="0" algn="l">
              <a:lnSpc>
                <a:spcPct val="115000"/>
              </a:lnSpc>
              <a:spcBef>
                <a:spcPts val="1200"/>
              </a:spcBef>
              <a:spcAft>
                <a:spcPts val="0"/>
              </a:spcAft>
              <a:buSzPct val="181818"/>
              <a:buNone/>
            </a:pPr>
            <a:r>
              <a:rPr b="0" i="0" lang="en" sz="1800" u="none" strike="noStrike">
                <a:solidFill>
                  <a:srgbClr val="000000"/>
                </a:solidFill>
                <a:latin typeface="Calibri"/>
                <a:ea typeface="Calibri"/>
                <a:cs typeface="Calibri"/>
                <a:sym typeface="Calibri"/>
              </a:rPr>
              <a:t>UNESCO Radio presents, </a:t>
            </a:r>
            <a:r>
              <a:rPr b="0" i="1" lang="en" sz="1800" u="none" strike="noStrike">
                <a:solidFill>
                  <a:srgbClr val="000000"/>
                </a:solidFill>
                <a:latin typeface="Calibri"/>
                <a:ea typeface="Calibri"/>
                <a:cs typeface="Calibri"/>
                <a:sym typeface="Calibri"/>
              </a:rPr>
              <a:t>Mission to the Middle East</a:t>
            </a:r>
            <a:r>
              <a:rPr b="0" i="0" lang="en" sz="1800" u="none" strike="noStrike">
                <a:solidFill>
                  <a:srgbClr val="000000"/>
                </a:solidFill>
                <a:latin typeface="Calibri"/>
                <a:ea typeface="Calibri"/>
                <a:cs typeface="Calibri"/>
                <a:sym typeface="Calibri"/>
              </a:rPr>
              <a:t>, the first of a series of six programmes by Leonard Cottrell based on his journey through Syria, Lebanon, Jordan, Egypt, and Libya. This recording includes </a:t>
            </a:r>
            <a:r>
              <a:rPr b="0" i="0" lang="en" sz="1800" u="none">
                <a:solidFill>
                  <a:srgbClr val="000000"/>
                </a:solidFill>
                <a:latin typeface="Calibri"/>
                <a:ea typeface="Calibri"/>
                <a:cs typeface="Calibri"/>
                <a:sym typeface="Calibri"/>
              </a:rPr>
              <a:t>recorded </a:t>
            </a:r>
            <a:r>
              <a:rPr b="0" i="0" lang="en" sz="1800" u="none" strike="noStrike">
                <a:solidFill>
                  <a:srgbClr val="000000"/>
                </a:solidFill>
                <a:latin typeface="Calibri"/>
                <a:ea typeface="Calibri"/>
                <a:cs typeface="Calibri"/>
                <a:sym typeface="Calibri"/>
              </a:rPr>
              <a:t>impressions of the music and folklore of these five lands. </a:t>
            </a:r>
            <a:endParaRPr/>
          </a:p>
          <a:p>
            <a:pPr indent="0" lvl="0" marL="0" rtl="0" algn="l">
              <a:lnSpc>
                <a:spcPct val="115000"/>
              </a:lnSpc>
              <a:spcBef>
                <a:spcPts val="1200"/>
              </a:spcBef>
              <a:spcAft>
                <a:spcPts val="0"/>
              </a:spcAft>
              <a:buSzPct val="181818"/>
              <a:buNone/>
            </a:pPr>
            <a:r>
              <a:rPr b="0" i="0" lang="en" sz="1800" u="none" strike="noStrike">
                <a:solidFill>
                  <a:srgbClr val="000000"/>
                </a:solidFill>
                <a:latin typeface="Calibri"/>
                <a:ea typeface="Calibri"/>
                <a:cs typeface="Calibri"/>
                <a:sym typeface="Calibri"/>
              </a:rPr>
              <a:t>These countries had called for aide from several of the United Nations specialized agencies, such as UNESCO, UNICEF, and the World Health Organization (WHO). </a:t>
            </a:r>
            <a:endParaRPr/>
          </a:p>
          <a:p>
            <a:pPr indent="0" lvl="0" marL="0" rtl="0" algn="l">
              <a:lnSpc>
                <a:spcPct val="115000"/>
              </a:lnSpc>
              <a:spcBef>
                <a:spcPts val="1200"/>
              </a:spcBef>
              <a:spcAft>
                <a:spcPts val="0"/>
              </a:spcAft>
              <a:buSzPct val="181818"/>
              <a:buNone/>
            </a:pPr>
            <a:r>
              <a:t/>
            </a:r>
            <a:endParaRPr>
              <a:solidFill>
                <a:srgbClr val="000000"/>
              </a:solidFill>
              <a:latin typeface="Calibri"/>
              <a:ea typeface="Calibri"/>
              <a:cs typeface="Calibri"/>
              <a:sym typeface="Calibri"/>
            </a:endParaRPr>
          </a:p>
          <a:p>
            <a:pPr indent="0" lvl="0" marL="0" rtl="0" algn="l">
              <a:lnSpc>
                <a:spcPct val="115000"/>
              </a:lnSpc>
              <a:spcBef>
                <a:spcPts val="1200"/>
              </a:spcBef>
              <a:spcAft>
                <a:spcPts val="0"/>
              </a:spcAft>
              <a:buSzPct val="181818"/>
              <a:buNone/>
            </a:pPr>
            <a:r>
              <a:rPr b="0" i="0" lang="en" sz="1800" u="none" strike="noStrike">
                <a:solidFill>
                  <a:srgbClr val="000000"/>
                </a:solidFill>
                <a:latin typeface="Calibri"/>
                <a:ea typeface="Calibri"/>
                <a:cs typeface="Calibri"/>
                <a:sym typeface="Calibri"/>
              </a:rPr>
              <a:t>The recordings were made by </a:t>
            </a:r>
            <a:r>
              <a:rPr b="1" i="0" lang="en" sz="1800" u="none" strike="noStrike">
                <a:solidFill>
                  <a:srgbClr val="000000"/>
                </a:solidFill>
                <a:latin typeface="Calibri"/>
                <a:ea typeface="Calibri"/>
                <a:cs typeface="Calibri"/>
                <a:sym typeface="Calibri"/>
              </a:rPr>
              <a:t>André Rigaux </a:t>
            </a:r>
            <a:r>
              <a:rPr b="0" i="0" lang="en" sz="1800" u="none" strike="noStrike">
                <a:solidFill>
                  <a:srgbClr val="000000"/>
                </a:solidFill>
                <a:latin typeface="Calibri"/>
                <a:ea typeface="Calibri"/>
                <a:cs typeface="Calibri"/>
                <a:sym typeface="Calibri"/>
              </a:rPr>
              <a:t>and the technical direction was by Jacques </a:t>
            </a:r>
            <a:r>
              <a:rPr b="1" i="0" lang="en" sz="1800" u="none" strike="noStrike">
                <a:solidFill>
                  <a:srgbClr val="000000"/>
                </a:solidFill>
                <a:latin typeface="Calibri"/>
                <a:ea typeface="Calibri"/>
                <a:cs typeface="Calibri"/>
                <a:sym typeface="Calibri"/>
              </a:rPr>
              <a:t>Ogus</a:t>
            </a:r>
            <a:r>
              <a:rPr b="0" i="0" lang="en" sz="1800" u="none" strike="noStrike">
                <a:solidFill>
                  <a:srgbClr val="000000"/>
                </a:solidFill>
                <a:latin typeface="Calibri"/>
                <a:ea typeface="Calibri"/>
                <a:cs typeface="Calibri"/>
                <a:sym typeface="Calibri"/>
              </a:rPr>
              <a:t>. The narrators were </a:t>
            </a:r>
            <a:r>
              <a:rPr b="1" i="0" lang="en" sz="1800" u="none" strike="noStrike">
                <a:solidFill>
                  <a:srgbClr val="000000"/>
                </a:solidFill>
                <a:latin typeface="Calibri"/>
                <a:ea typeface="Calibri"/>
                <a:cs typeface="Calibri"/>
                <a:sym typeface="Calibri"/>
              </a:rPr>
              <a:t>Ralph</a:t>
            </a:r>
            <a:r>
              <a:rPr b="0" i="0" lang="en" sz="1800" u="none" strike="noStrike">
                <a:solidFill>
                  <a:srgbClr val="000000"/>
                </a:solidFill>
                <a:latin typeface="Calibri"/>
                <a:ea typeface="Calibri"/>
                <a:cs typeface="Calibri"/>
                <a:sym typeface="Calibri"/>
              </a:rPr>
              <a:t> Truman and James McKechnie. The programme was produced by Leonard Cottrell in the studios of UNESCO in Paris.</a:t>
            </a:r>
            <a:r>
              <a:rPr lang="en"/>
              <a:t> </a:t>
            </a:r>
            <a:endParaRPr>
              <a:solidFill>
                <a:schemeClr val="dk1"/>
              </a:solidFill>
            </a:endParaRPr>
          </a:p>
        </p:txBody>
      </p:sp>
      <p:pic>
        <p:nvPicPr>
          <p:cNvPr id="182" name="Google Shape;182;p14"/>
          <p:cNvPicPr preferRelativeResize="0"/>
          <p:nvPr/>
        </p:nvPicPr>
        <p:blipFill rotWithShape="1">
          <a:blip r:embed="rId4">
            <a:alphaModFix/>
          </a:blip>
          <a:srcRect b="0" l="0" r="0" t="0"/>
          <a:stretch/>
        </p:blipFill>
        <p:spPr>
          <a:xfrm>
            <a:off x="3368842" y="110061"/>
            <a:ext cx="5390659" cy="2945464"/>
          </a:xfrm>
          <a:prstGeom prst="rect">
            <a:avLst/>
          </a:prstGeom>
          <a:noFill/>
          <a:ln>
            <a:noFill/>
          </a:ln>
        </p:spPr>
      </p:pic>
      <p:pic>
        <p:nvPicPr>
          <p:cNvPr id="183" name="Google Shape;183;p14"/>
          <p:cNvPicPr preferRelativeResize="0"/>
          <p:nvPr/>
        </p:nvPicPr>
        <p:blipFill rotWithShape="1">
          <a:blip r:embed="rId5">
            <a:alphaModFix/>
          </a:blip>
          <a:srcRect b="0" l="0" r="0" t="0"/>
          <a:stretch/>
        </p:blipFill>
        <p:spPr>
          <a:xfrm>
            <a:off x="3368842" y="3165586"/>
            <a:ext cx="5390659" cy="193901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15"/>
          <p:cNvPicPr preferRelativeResize="0"/>
          <p:nvPr/>
        </p:nvPicPr>
        <p:blipFill rotWithShape="1">
          <a:blip r:embed="rId3">
            <a:alphaModFix/>
          </a:blip>
          <a:srcRect b="25000" l="0" r="0" t="0"/>
          <a:stretch/>
        </p:blipFill>
        <p:spPr>
          <a:xfrm>
            <a:off x="0" y="0"/>
            <a:ext cx="9144000" cy="5143500"/>
          </a:xfrm>
          <a:prstGeom prst="rect">
            <a:avLst/>
          </a:prstGeom>
          <a:noFill/>
          <a:ln>
            <a:noFill/>
          </a:ln>
        </p:spPr>
      </p:pic>
      <p:sp>
        <p:nvSpPr>
          <p:cNvPr id="189" name="Google Shape;189;p15"/>
          <p:cNvSpPr/>
          <p:nvPr/>
        </p:nvSpPr>
        <p:spPr>
          <a:xfrm>
            <a:off x="0" y="0"/>
            <a:ext cx="9144000" cy="5143500"/>
          </a:xfrm>
          <a:prstGeom prst="rect">
            <a:avLst/>
          </a:prstGeom>
          <a:solidFill>
            <a:srgbClr val="F8F8F8">
              <a:alpha val="6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90" name="Google Shape;190;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dk1"/>
                </a:solidFill>
              </a:rPr>
              <a:t>Example</a:t>
            </a:r>
            <a:endParaRPr>
              <a:solidFill>
                <a:schemeClr val="dk1"/>
              </a:solidFill>
            </a:endParaRPr>
          </a:p>
        </p:txBody>
      </p:sp>
      <p:sp>
        <p:nvSpPr>
          <p:cNvPr id="191" name="Google Shape;191;p15"/>
          <p:cNvSpPr txBox="1"/>
          <p:nvPr>
            <p:ph idx="1" type="body"/>
          </p:nvPr>
        </p:nvSpPr>
        <p:spPr>
          <a:xfrm>
            <a:off x="311701" y="1152475"/>
            <a:ext cx="2984342" cy="3806100"/>
          </a:xfrm>
          <a:prstGeom prst="rect">
            <a:avLst/>
          </a:prstGeom>
          <a:noFill/>
          <a:ln>
            <a:noFill/>
          </a:ln>
        </p:spPr>
        <p:txBody>
          <a:bodyPr anchorCtr="0" anchor="t" bIns="91425" lIns="91425" spcFirstLastPara="1" rIns="91425" wrap="square" tIns="91425">
            <a:normAutofit fontScale="55000" lnSpcReduction="20000"/>
          </a:bodyPr>
          <a:lstStyle/>
          <a:p>
            <a:pPr indent="0" lvl="0" marL="0" rtl="0" algn="l">
              <a:lnSpc>
                <a:spcPct val="115000"/>
              </a:lnSpc>
              <a:spcBef>
                <a:spcPts val="1200"/>
              </a:spcBef>
              <a:spcAft>
                <a:spcPts val="0"/>
              </a:spcAft>
              <a:buSzPct val="181818"/>
              <a:buNone/>
            </a:pPr>
            <a:r>
              <a:rPr b="1" lang="en">
                <a:solidFill>
                  <a:schemeClr val="dk1"/>
                </a:solidFill>
              </a:rPr>
              <a:t>Human Description</a:t>
            </a:r>
            <a:r>
              <a:rPr lang="en">
                <a:solidFill>
                  <a:schemeClr val="dk1"/>
                </a:solidFill>
              </a:rPr>
              <a:t>	</a:t>
            </a:r>
            <a:endParaRPr/>
          </a:p>
          <a:p>
            <a:pPr indent="0" lvl="0" marL="0" rtl="0" algn="l">
              <a:lnSpc>
                <a:spcPct val="115000"/>
              </a:lnSpc>
              <a:spcBef>
                <a:spcPts val="1200"/>
              </a:spcBef>
              <a:spcAft>
                <a:spcPts val="0"/>
              </a:spcAft>
              <a:buSzPct val="181818"/>
              <a:buNone/>
            </a:pPr>
            <a:r>
              <a:rPr b="0" i="0" lang="en" sz="1800" u="none" strike="noStrike">
                <a:solidFill>
                  <a:srgbClr val="000000"/>
                </a:solidFill>
                <a:latin typeface="Calibri"/>
                <a:ea typeface="Calibri"/>
                <a:cs typeface="Calibri"/>
                <a:sym typeface="Calibri"/>
              </a:rPr>
              <a:t>UNESCO Radio presents, </a:t>
            </a:r>
            <a:r>
              <a:rPr b="0" i="1" lang="en" sz="1800" u="none" strike="noStrike">
                <a:solidFill>
                  <a:srgbClr val="000000"/>
                </a:solidFill>
                <a:latin typeface="Calibri"/>
                <a:ea typeface="Calibri"/>
                <a:cs typeface="Calibri"/>
                <a:sym typeface="Calibri"/>
              </a:rPr>
              <a:t>Mission to the Middle East</a:t>
            </a:r>
            <a:r>
              <a:rPr b="0" i="0" lang="en" sz="1800" u="none" strike="noStrike">
                <a:solidFill>
                  <a:srgbClr val="000000"/>
                </a:solidFill>
                <a:latin typeface="Calibri"/>
                <a:ea typeface="Calibri"/>
                <a:cs typeface="Calibri"/>
                <a:sym typeface="Calibri"/>
              </a:rPr>
              <a:t>, the first of a series of six programmes by Leonard Cottrell based on his journey through Syria, Lebanon, Jordan, Egypt, and Libya. This recording includes </a:t>
            </a:r>
            <a:r>
              <a:rPr b="0" i="0" lang="en" sz="1800" u="none">
                <a:solidFill>
                  <a:srgbClr val="000000"/>
                </a:solidFill>
                <a:latin typeface="Calibri"/>
                <a:ea typeface="Calibri"/>
                <a:cs typeface="Calibri"/>
                <a:sym typeface="Calibri"/>
              </a:rPr>
              <a:t>recorded </a:t>
            </a:r>
            <a:r>
              <a:rPr b="0" i="0" lang="en" sz="1800" u="none" strike="noStrike">
                <a:solidFill>
                  <a:srgbClr val="000000"/>
                </a:solidFill>
                <a:latin typeface="Calibri"/>
                <a:ea typeface="Calibri"/>
                <a:cs typeface="Calibri"/>
                <a:sym typeface="Calibri"/>
              </a:rPr>
              <a:t>impressions of the music and folklore of these five lands. </a:t>
            </a:r>
            <a:endParaRPr/>
          </a:p>
          <a:p>
            <a:pPr indent="0" lvl="0" marL="0" rtl="0" algn="l">
              <a:lnSpc>
                <a:spcPct val="115000"/>
              </a:lnSpc>
              <a:spcBef>
                <a:spcPts val="1200"/>
              </a:spcBef>
              <a:spcAft>
                <a:spcPts val="0"/>
              </a:spcAft>
              <a:buSzPct val="181818"/>
              <a:buNone/>
            </a:pPr>
            <a:r>
              <a:rPr b="0" i="0" lang="en" sz="1800" u="none" strike="noStrike">
                <a:solidFill>
                  <a:srgbClr val="000000"/>
                </a:solidFill>
                <a:latin typeface="Calibri"/>
                <a:ea typeface="Calibri"/>
                <a:cs typeface="Calibri"/>
                <a:sym typeface="Calibri"/>
              </a:rPr>
              <a:t>These countries had called for aide from several of the United Nations specialized agencies, such as UNESCO, UNICEF, and the World Health Organization (WHO). </a:t>
            </a:r>
            <a:endParaRPr/>
          </a:p>
          <a:p>
            <a:pPr indent="0" lvl="0" marL="0" rtl="0" algn="l">
              <a:lnSpc>
                <a:spcPct val="115000"/>
              </a:lnSpc>
              <a:spcBef>
                <a:spcPts val="1200"/>
              </a:spcBef>
              <a:spcAft>
                <a:spcPts val="0"/>
              </a:spcAft>
              <a:buSzPct val="181818"/>
              <a:buNone/>
            </a:pPr>
            <a:r>
              <a:t/>
            </a:r>
            <a:endParaRPr>
              <a:solidFill>
                <a:srgbClr val="000000"/>
              </a:solidFill>
              <a:latin typeface="Calibri"/>
              <a:ea typeface="Calibri"/>
              <a:cs typeface="Calibri"/>
              <a:sym typeface="Calibri"/>
            </a:endParaRPr>
          </a:p>
          <a:p>
            <a:pPr indent="0" lvl="0" marL="0" rtl="0" algn="l">
              <a:lnSpc>
                <a:spcPct val="115000"/>
              </a:lnSpc>
              <a:spcBef>
                <a:spcPts val="1200"/>
              </a:spcBef>
              <a:spcAft>
                <a:spcPts val="0"/>
              </a:spcAft>
              <a:buSzPct val="181818"/>
              <a:buNone/>
            </a:pPr>
            <a:r>
              <a:rPr b="0" i="0" lang="en" sz="1800" u="none" strike="noStrike">
                <a:solidFill>
                  <a:srgbClr val="000000"/>
                </a:solidFill>
                <a:latin typeface="Calibri"/>
                <a:ea typeface="Calibri"/>
                <a:cs typeface="Calibri"/>
                <a:sym typeface="Calibri"/>
              </a:rPr>
              <a:t>The recordings were made by </a:t>
            </a:r>
            <a:r>
              <a:rPr b="1" i="0" lang="en" sz="1800" u="none" strike="noStrike">
                <a:solidFill>
                  <a:srgbClr val="000000"/>
                </a:solidFill>
                <a:latin typeface="Calibri"/>
                <a:ea typeface="Calibri"/>
                <a:cs typeface="Calibri"/>
                <a:sym typeface="Calibri"/>
              </a:rPr>
              <a:t>André Rigaux </a:t>
            </a:r>
            <a:r>
              <a:rPr b="0" i="0" lang="en" sz="1800" u="none" strike="noStrike">
                <a:solidFill>
                  <a:srgbClr val="000000"/>
                </a:solidFill>
                <a:latin typeface="Calibri"/>
                <a:ea typeface="Calibri"/>
                <a:cs typeface="Calibri"/>
                <a:sym typeface="Calibri"/>
              </a:rPr>
              <a:t>and the technical direction was by Jacques </a:t>
            </a:r>
            <a:r>
              <a:rPr b="1" i="0" lang="en" sz="1800" u="none" strike="noStrike">
                <a:solidFill>
                  <a:srgbClr val="000000"/>
                </a:solidFill>
                <a:latin typeface="Calibri"/>
                <a:ea typeface="Calibri"/>
                <a:cs typeface="Calibri"/>
                <a:sym typeface="Calibri"/>
              </a:rPr>
              <a:t>Ogus</a:t>
            </a:r>
            <a:r>
              <a:rPr b="0" i="0" lang="en" sz="1800" u="none" strike="noStrike">
                <a:solidFill>
                  <a:srgbClr val="000000"/>
                </a:solidFill>
                <a:latin typeface="Calibri"/>
                <a:ea typeface="Calibri"/>
                <a:cs typeface="Calibri"/>
                <a:sym typeface="Calibri"/>
              </a:rPr>
              <a:t>. The narrators were </a:t>
            </a:r>
            <a:r>
              <a:rPr b="1" i="0" lang="en" sz="1800" u="none" strike="noStrike">
                <a:solidFill>
                  <a:srgbClr val="000000"/>
                </a:solidFill>
                <a:latin typeface="Calibri"/>
                <a:ea typeface="Calibri"/>
                <a:cs typeface="Calibri"/>
                <a:sym typeface="Calibri"/>
              </a:rPr>
              <a:t>Ralph</a:t>
            </a:r>
            <a:r>
              <a:rPr b="0" i="0" lang="en" sz="1800" u="none" strike="noStrike">
                <a:solidFill>
                  <a:srgbClr val="000000"/>
                </a:solidFill>
                <a:latin typeface="Calibri"/>
                <a:ea typeface="Calibri"/>
                <a:cs typeface="Calibri"/>
                <a:sym typeface="Calibri"/>
              </a:rPr>
              <a:t> Truman and James McKechnie. The programme was produced by Leonard Cottrell in the studios of UNESCO in Paris.</a:t>
            </a:r>
            <a:r>
              <a:rPr lang="en"/>
              <a:t> </a:t>
            </a:r>
            <a:endParaRPr>
              <a:solidFill>
                <a:schemeClr val="dk1"/>
              </a:solidFill>
            </a:endParaRPr>
          </a:p>
        </p:txBody>
      </p:sp>
      <p:pic>
        <p:nvPicPr>
          <p:cNvPr id="192" name="Google Shape;192;p15"/>
          <p:cNvPicPr preferRelativeResize="0"/>
          <p:nvPr/>
        </p:nvPicPr>
        <p:blipFill rotWithShape="1">
          <a:blip r:embed="rId4">
            <a:alphaModFix/>
          </a:blip>
          <a:srcRect b="0" l="0" r="0" t="0"/>
          <a:stretch/>
        </p:blipFill>
        <p:spPr>
          <a:xfrm>
            <a:off x="3368842" y="110061"/>
            <a:ext cx="5390659" cy="2945464"/>
          </a:xfrm>
          <a:prstGeom prst="rect">
            <a:avLst/>
          </a:prstGeom>
          <a:noFill/>
          <a:ln>
            <a:noFill/>
          </a:ln>
        </p:spPr>
      </p:pic>
      <p:pic>
        <p:nvPicPr>
          <p:cNvPr id="193" name="Google Shape;193;p15"/>
          <p:cNvPicPr preferRelativeResize="0"/>
          <p:nvPr/>
        </p:nvPicPr>
        <p:blipFill rotWithShape="1">
          <a:blip r:embed="rId5">
            <a:alphaModFix/>
          </a:blip>
          <a:srcRect b="0" l="0" r="0" t="0"/>
          <a:stretch/>
        </p:blipFill>
        <p:spPr>
          <a:xfrm>
            <a:off x="3368842" y="3165586"/>
            <a:ext cx="5390659" cy="1939014"/>
          </a:xfrm>
          <a:prstGeom prst="rect">
            <a:avLst/>
          </a:prstGeom>
          <a:noFill/>
          <a:ln>
            <a:noFill/>
          </a:ln>
        </p:spPr>
      </p:pic>
      <p:sp>
        <p:nvSpPr>
          <p:cNvPr id="194" name="Google Shape;194;p15"/>
          <p:cNvSpPr/>
          <p:nvPr/>
        </p:nvSpPr>
        <p:spPr>
          <a:xfrm>
            <a:off x="3458220" y="660018"/>
            <a:ext cx="5218267" cy="692671"/>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latin typeface="Arial"/>
              <a:ea typeface="Arial"/>
              <a:cs typeface="Arial"/>
              <a:sym typeface="Arial"/>
            </a:endParaRPr>
          </a:p>
        </p:txBody>
      </p:sp>
      <p:sp>
        <p:nvSpPr>
          <p:cNvPr id="195" name="Google Shape;195;p15"/>
          <p:cNvSpPr/>
          <p:nvPr/>
        </p:nvSpPr>
        <p:spPr>
          <a:xfrm>
            <a:off x="3448443" y="1462750"/>
            <a:ext cx="5218267" cy="400427"/>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latin typeface="Arial"/>
              <a:ea typeface="Arial"/>
              <a:cs typeface="Arial"/>
              <a:sym typeface="Arial"/>
            </a:endParaRPr>
          </a:p>
        </p:txBody>
      </p:sp>
      <p:sp>
        <p:nvSpPr>
          <p:cNvPr id="196" name="Google Shape;196;p15"/>
          <p:cNvSpPr/>
          <p:nvPr/>
        </p:nvSpPr>
        <p:spPr>
          <a:xfrm>
            <a:off x="3455037" y="4220846"/>
            <a:ext cx="5255826" cy="660537"/>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latin typeface="Arial"/>
              <a:ea typeface="Arial"/>
              <a:cs typeface="Arial"/>
              <a:sym typeface="Arial"/>
            </a:endParaRPr>
          </a:p>
        </p:txBody>
      </p:sp>
      <p:cxnSp>
        <p:nvCxnSpPr>
          <p:cNvPr id="197" name="Google Shape;197;p15"/>
          <p:cNvCxnSpPr/>
          <p:nvPr/>
        </p:nvCxnSpPr>
        <p:spPr>
          <a:xfrm flipH="1">
            <a:off x="3172437" y="1067467"/>
            <a:ext cx="282600" cy="341700"/>
          </a:xfrm>
          <a:prstGeom prst="straightConnector1">
            <a:avLst/>
          </a:prstGeom>
          <a:noFill/>
          <a:ln cap="flat" cmpd="sng" w="9525">
            <a:solidFill>
              <a:srgbClr val="FF0000"/>
            </a:solidFill>
            <a:prstDash val="solid"/>
            <a:round/>
            <a:headEnd len="sm" w="sm" type="none"/>
            <a:tailEnd len="med" w="med" type="triangle"/>
          </a:ln>
        </p:spPr>
      </p:cxnSp>
      <p:cxnSp>
        <p:nvCxnSpPr>
          <p:cNvPr id="198" name="Google Shape;198;p15"/>
          <p:cNvCxnSpPr>
            <a:stCxn id="195" idx="1"/>
          </p:cNvCxnSpPr>
          <p:nvPr/>
        </p:nvCxnSpPr>
        <p:spPr>
          <a:xfrm flipH="1">
            <a:off x="3241743" y="1662963"/>
            <a:ext cx="206700" cy="901200"/>
          </a:xfrm>
          <a:prstGeom prst="straightConnector1">
            <a:avLst/>
          </a:prstGeom>
          <a:noFill/>
          <a:ln cap="flat" cmpd="sng" w="9525">
            <a:solidFill>
              <a:srgbClr val="FF0000"/>
            </a:solidFill>
            <a:prstDash val="solid"/>
            <a:round/>
            <a:headEnd len="sm" w="sm" type="none"/>
            <a:tailEnd len="med" w="med" type="triangle"/>
          </a:ln>
        </p:spPr>
      </p:cxnSp>
      <p:cxnSp>
        <p:nvCxnSpPr>
          <p:cNvPr id="199" name="Google Shape;199;p15"/>
          <p:cNvCxnSpPr/>
          <p:nvPr/>
        </p:nvCxnSpPr>
        <p:spPr>
          <a:xfrm rot="10800000">
            <a:off x="3233943" y="4288914"/>
            <a:ext cx="214500" cy="262200"/>
          </a:xfrm>
          <a:prstGeom prst="straightConnector1">
            <a:avLst/>
          </a:prstGeom>
          <a:noFill/>
          <a:ln cap="flat" cmpd="sng" w="9525">
            <a:solidFill>
              <a:srgbClr val="FF0000"/>
            </a:solidFill>
            <a:prstDash val="solid"/>
            <a:round/>
            <a:headEnd len="sm" w="sm" type="none"/>
            <a:tailEnd len="med" w="med" type="triangle"/>
          </a:ln>
        </p:spPr>
      </p:cxnSp>
      <p:sp>
        <p:nvSpPr>
          <p:cNvPr id="200" name="Google Shape;200;p15"/>
          <p:cNvSpPr/>
          <p:nvPr/>
        </p:nvSpPr>
        <p:spPr>
          <a:xfrm>
            <a:off x="311838" y="3416577"/>
            <a:ext cx="2850600" cy="8055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latin typeface="Arial"/>
              <a:ea typeface="Arial"/>
              <a:cs typeface="Arial"/>
              <a:sym typeface="Arial"/>
            </a:endParaRPr>
          </a:p>
        </p:txBody>
      </p:sp>
      <p:sp>
        <p:nvSpPr>
          <p:cNvPr id="201" name="Google Shape;201;p15"/>
          <p:cNvSpPr/>
          <p:nvPr/>
        </p:nvSpPr>
        <p:spPr>
          <a:xfrm>
            <a:off x="311763" y="2508537"/>
            <a:ext cx="2850600" cy="8055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latin typeface="Arial"/>
              <a:ea typeface="Arial"/>
              <a:cs typeface="Arial"/>
              <a:sym typeface="Arial"/>
            </a:endParaRPr>
          </a:p>
        </p:txBody>
      </p:sp>
      <p:sp>
        <p:nvSpPr>
          <p:cNvPr id="202" name="Google Shape;202;p15"/>
          <p:cNvSpPr/>
          <p:nvPr/>
        </p:nvSpPr>
        <p:spPr>
          <a:xfrm>
            <a:off x="311700" y="1493197"/>
            <a:ext cx="2850600" cy="9222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16"/>
          <p:cNvPicPr preferRelativeResize="0"/>
          <p:nvPr/>
        </p:nvPicPr>
        <p:blipFill rotWithShape="1">
          <a:blip r:embed="rId3">
            <a:alphaModFix/>
          </a:blip>
          <a:srcRect b="25000" l="0" r="0" t="0"/>
          <a:stretch/>
        </p:blipFill>
        <p:spPr>
          <a:xfrm>
            <a:off x="0" y="0"/>
            <a:ext cx="9144000" cy="5143500"/>
          </a:xfrm>
          <a:prstGeom prst="rect">
            <a:avLst/>
          </a:prstGeom>
          <a:noFill/>
          <a:ln>
            <a:noFill/>
          </a:ln>
        </p:spPr>
      </p:pic>
      <p:sp>
        <p:nvSpPr>
          <p:cNvPr id="208" name="Google Shape;208;p16"/>
          <p:cNvSpPr/>
          <p:nvPr/>
        </p:nvSpPr>
        <p:spPr>
          <a:xfrm>
            <a:off x="0" y="0"/>
            <a:ext cx="9144000" cy="5143500"/>
          </a:xfrm>
          <a:prstGeom prst="rect">
            <a:avLst/>
          </a:prstGeom>
          <a:solidFill>
            <a:srgbClr val="F8F8F8">
              <a:alpha val="6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09" name="Google Shape;209;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sz="2800">
                <a:solidFill>
                  <a:schemeClr val="dk1"/>
                </a:solidFill>
              </a:rPr>
              <a:t>Diplomatics Analysis for Audio Description</a:t>
            </a:r>
            <a:endParaRPr>
              <a:solidFill>
                <a:schemeClr val="dk1"/>
              </a:solidFill>
            </a:endParaRPr>
          </a:p>
        </p:txBody>
      </p:sp>
      <p:sp>
        <p:nvSpPr>
          <p:cNvPr id="210" name="Google Shape;210;p16"/>
          <p:cNvSpPr txBox="1"/>
          <p:nvPr>
            <p:ph idx="1" type="body"/>
          </p:nvPr>
        </p:nvSpPr>
        <p:spPr>
          <a:xfrm>
            <a:off x="311701" y="1152475"/>
            <a:ext cx="8227282" cy="3806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Progress: Currently in data labeling process</a:t>
            </a:r>
            <a:endParaRPr/>
          </a:p>
          <a:p>
            <a:pPr indent="0" lvl="0" marL="0" rtl="0" algn="l">
              <a:lnSpc>
                <a:spcPct val="115000"/>
              </a:lnSpc>
              <a:spcBef>
                <a:spcPts val="1200"/>
              </a:spcBef>
              <a:spcAft>
                <a:spcPts val="0"/>
              </a:spcAft>
              <a:buSzPts val="1800"/>
              <a:buNone/>
            </a:pPr>
            <a:r>
              <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Aim to investigate along two axes:</a:t>
            </a:r>
            <a:endParaRPr/>
          </a:p>
          <a:p>
            <a:pPr indent="0" lvl="0" marL="0" rtl="0" algn="l">
              <a:lnSpc>
                <a:spcPct val="115000"/>
              </a:lnSpc>
              <a:spcBef>
                <a:spcPts val="1200"/>
              </a:spcBef>
              <a:spcAft>
                <a:spcPts val="0"/>
              </a:spcAft>
              <a:buSzPts val="1800"/>
              <a:buNone/>
            </a:pPr>
            <a:r>
              <a:rPr lang="en">
                <a:solidFill>
                  <a:schemeClr val="dk1"/>
                </a:solidFill>
              </a:rPr>
              <a:t>Zero-shot, few-shot, and instruction finetuned LLMs (LLAMA 3).</a:t>
            </a:r>
            <a:endParaRPr/>
          </a:p>
          <a:p>
            <a:pPr indent="0" lvl="0" marL="0" rtl="0" algn="l">
              <a:lnSpc>
                <a:spcPct val="115000"/>
              </a:lnSpc>
              <a:spcBef>
                <a:spcPts val="1200"/>
              </a:spcBef>
              <a:spcAft>
                <a:spcPts val="0"/>
              </a:spcAft>
              <a:buSzPts val="1800"/>
              <a:buNone/>
            </a:pPr>
            <a:r>
              <a:rPr lang="en">
                <a:solidFill>
                  <a:schemeClr val="dk1"/>
                </a:solidFill>
              </a:rPr>
              <a:t>Abstractive vs. Extractive summarization.</a:t>
            </a:r>
            <a:endParaRPr/>
          </a:p>
          <a:p>
            <a:pPr indent="0" lvl="0" marL="0" rtl="0" algn="l">
              <a:lnSpc>
                <a:spcPct val="115000"/>
              </a:lnSpc>
              <a:spcBef>
                <a:spcPts val="1200"/>
              </a:spcBef>
              <a:spcAft>
                <a:spcPts val="0"/>
              </a:spcAft>
              <a:buSzPts val="1800"/>
              <a:buNone/>
            </a:pPr>
            <a:r>
              <a:rPr lang="en">
                <a:solidFill>
                  <a:schemeClr val="dk1"/>
                </a:solidFill>
              </a:rPr>
              <a:t>	</a:t>
            </a:r>
            <a:endParaRPr/>
          </a:p>
          <a:p>
            <a:pPr indent="0" lvl="0" marL="0" rtl="0" algn="l">
              <a:lnSpc>
                <a:spcPct val="115000"/>
              </a:lnSpc>
              <a:spcBef>
                <a:spcPts val="1200"/>
              </a:spcBef>
              <a:spcAft>
                <a:spcPts val="0"/>
              </a:spcAft>
              <a:buSzPts val="1800"/>
              <a:buNone/>
            </a:pPr>
            <a:r>
              <a:rPr b="1" lang="en">
                <a:solidFill>
                  <a:schemeClr val="dk1"/>
                </a:solidFill>
              </a:rPr>
              <a:t>	</a:t>
            </a:r>
            <a:endParaRPr/>
          </a:p>
          <a:p>
            <a:pPr indent="457200" lvl="0" marL="0" rtl="0" algn="l">
              <a:lnSpc>
                <a:spcPct val="115000"/>
              </a:lnSpc>
              <a:spcBef>
                <a:spcPts val="1200"/>
              </a:spcBef>
              <a:spcAft>
                <a:spcPts val="1200"/>
              </a:spcAft>
              <a:buSzPts val="1800"/>
              <a:buNone/>
            </a:pPr>
            <a:r>
              <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14" name="Shape 214"/>
        <p:cNvGrpSpPr/>
        <p:nvPr/>
      </p:nvGrpSpPr>
      <p:grpSpPr>
        <a:xfrm>
          <a:off x="0" y="0"/>
          <a:ext cx="0" cy="0"/>
          <a:chOff x="0" y="0"/>
          <a:chExt cx="0" cy="0"/>
        </a:xfrm>
      </p:grpSpPr>
      <p:pic>
        <p:nvPicPr>
          <p:cNvPr descr="A room with shelves of files&#10;&#10;Description automatically generated" id="215" name="Google Shape;215;p17"/>
          <p:cNvPicPr preferRelativeResize="0"/>
          <p:nvPr/>
        </p:nvPicPr>
        <p:blipFill rotWithShape="1">
          <a:blip r:embed="rId3">
            <a:alphaModFix/>
          </a:blip>
          <a:srcRect b="25000" l="0" r="0" t="0"/>
          <a:stretch/>
        </p:blipFill>
        <p:spPr>
          <a:xfrm>
            <a:off x="-1" y="-1"/>
            <a:ext cx="9143999" cy="5143501"/>
          </a:xfrm>
          <a:prstGeom prst="rect">
            <a:avLst/>
          </a:prstGeom>
          <a:noFill/>
          <a:ln>
            <a:noFill/>
          </a:ln>
        </p:spPr>
      </p:pic>
      <p:sp>
        <p:nvSpPr>
          <p:cNvPr id="216" name="Google Shape;216;p17"/>
          <p:cNvSpPr/>
          <p:nvPr/>
        </p:nvSpPr>
        <p:spPr>
          <a:xfrm>
            <a:off x="0" y="0"/>
            <a:ext cx="9144000" cy="5143500"/>
          </a:xfrm>
          <a:prstGeom prst="rect">
            <a:avLst/>
          </a:prstGeom>
          <a:solidFill>
            <a:srgbClr val="F8F8F8">
              <a:alpha val="6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17" name="Google Shape;217;p17"/>
          <p:cNvSpPr txBox="1"/>
          <p:nvPr>
            <p:ph type="title"/>
          </p:nvPr>
        </p:nvSpPr>
        <p:spPr>
          <a:xfrm>
            <a:off x="311700" y="1999050"/>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en" sz="3520">
                <a:solidFill>
                  <a:schemeClr val="dk1"/>
                </a:solidFill>
              </a:rPr>
              <a:t>Ongoing Work: </a:t>
            </a:r>
            <a:endParaRPr sz="3520">
              <a:solidFill>
                <a:schemeClr val="dk1"/>
              </a:solidFill>
            </a:endParaRPr>
          </a:p>
          <a:p>
            <a:pPr indent="0" lvl="0" marL="0" rtl="0" algn="ctr">
              <a:lnSpc>
                <a:spcPct val="100000"/>
              </a:lnSpc>
              <a:spcBef>
                <a:spcPts val="0"/>
              </a:spcBef>
              <a:spcAft>
                <a:spcPts val="0"/>
              </a:spcAft>
              <a:buSzPts val="990"/>
              <a:buNone/>
            </a:pPr>
            <a:r>
              <a:rPr lang="en" sz="3520">
                <a:solidFill>
                  <a:schemeClr val="dk1"/>
                </a:solidFill>
              </a:rPr>
              <a:t>Speaker Attribution/ Indexing</a:t>
            </a:r>
            <a:endParaRPr sz="352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21" name="Shape 221"/>
        <p:cNvGrpSpPr/>
        <p:nvPr/>
      </p:nvGrpSpPr>
      <p:grpSpPr>
        <a:xfrm>
          <a:off x="0" y="0"/>
          <a:ext cx="0" cy="0"/>
          <a:chOff x="0" y="0"/>
          <a:chExt cx="0" cy="0"/>
        </a:xfrm>
      </p:grpSpPr>
      <p:pic>
        <p:nvPicPr>
          <p:cNvPr descr="A shelf with files on it&#10;&#10;Description automatically generated" id="222" name="Google Shape;222;p18"/>
          <p:cNvPicPr preferRelativeResize="0"/>
          <p:nvPr/>
        </p:nvPicPr>
        <p:blipFill rotWithShape="1">
          <a:blip r:embed="rId3">
            <a:alphaModFix/>
          </a:blip>
          <a:srcRect b="25000" l="0" r="0" t="0"/>
          <a:stretch/>
        </p:blipFill>
        <p:spPr>
          <a:xfrm>
            <a:off x="0" y="0"/>
            <a:ext cx="9144000" cy="5143500"/>
          </a:xfrm>
          <a:prstGeom prst="rect">
            <a:avLst/>
          </a:prstGeom>
          <a:noFill/>
          <a:ln>
            <a:noFill/>
          </a:ln>
        </p:spPr>
      </p:pic>
      <p:sp>
        <p:nvSpPr>
          <p:cNvPr id="223" name="Google Shape;223;p18"/>
          <p:cNvSpPr/>
          <p:nvPr/>
        </p:nvSpPr>
        <p:spPr>
          <a:xfrm>
            <a:off x="0" y="0"/>
            <a:ext cx="9144000" cy="5143500"/>
          </a:xfrm>
          <a:prstGeom prst="rect">
            <a:avLst/>
          </a:prstGeom>
          <a:solidFill>
            <a:srgbClr val="F8F8F8">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24" name="Google Shape;224;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dk1"/>
                </a:solidFill>
              </a:rPr>
              <a:t>Background: Speaker Recognition</a:t>
            </a:r>
            <a:endParaRPr>
              <a:solidFill>
                <a:schemeClr val="dk1"/>
              </a:solidFill>
            </a:endParaRPr>
          </a:p>
        </p:txBody>
      </p:sp>
      <p:sp>
        <p:nvSpPr>
          <p:cNvPr id="225" name="Google Shape;225;p18"/>
          <p:cNvSpPr txBox="1"/>
          <p:nvPr>
            <p:ph idx="1" type="body"/>
          </p:nvPr>
        </p:nvSpPr>
        <p:spPr>
          <a:xfrm>
            <a:off x="311700" y="1152475"/>
            <a:ext cx="8520600" cy="3806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Speaker Verification (1-to-1): 		</a:t>
            </a:r>
            <a:r>
              <a:rPr i="1" lang="en">
                <a:solidFill>
                  <a:schemeClr val="dk1"/>
                </a:solidFill>
              </a:rPr>
              <a:t>Telebanking, Voice Assistants</a:t>
            </a:r>
            <a:endParaRPr/>
          </a:p>
          <a:p>
            <a:pPr indent="0" lvl="0" marL="0" rtl="0" algn="l">
              <a:lnSpc>
                <a:spcPct val="115000"/>
              </a:lnSpc>
              <a:spcBef>
                <a:spcPts val="0"/>
              </a:spcBef>
              <a:spcAft>
                <a:spcPts val="0"/>
              </a:spcAft>
              <a:buSzPts val="1800"/>
              <a:buNone/>
            </a:pPr>
            <a:r>
              <a:rPr lang="en">
                <a:solidFill>
                  <a:schemeClr val="dk1"/>
                </a:solidFill>
              </a:rPr>
              <a:t>1</a:t>
            </a:r>
            <a:r>
              <a:rPr b="1" lang="en">
                <a:solidFill>
                  <a:schemeClr val="dk1"/>
                </a:solidFill>
              </a:rPr>
              <a:t> unknown</a:t>
            </a:r>
            <a:r>
              <a:rPr lang="en">
                <a:solidFill>
                  <a:schemeClr val="dk1"/>
                </a:solidFill>
              </a:rPr>
              <a:t> sample, does it belong to a </a:t>
            </a:r>
            <a:r>
              <a:rPr b="1" lang="en">
                <a:solidFill>
                  <a:schemeClr val="dk1"/>
                </a:solidFill>
              </a:rPr>
              <a:t>known</a:t>
            </a:r>
            <a:r>
              <a:rPr lang="en">
                <a:solidFill>
                  <a:schemeClr val="dk1"/>
                </a:solidFill>
              </a:rPr>
              <a:t> speaker?</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29" name="Shape 229"/>
        <p:cNvGrpSpPr/>
        <p:nvPr/>
      </p:nvGrpSpPr>
      <p:grpSpPr>
        <a:xfrm>
          <a:off x="0" y="0"/>
          <a:ext cx="0" cy="0"/>
          <a:chOff x="0" y="0"/>
          <a:chExt cx="0" cy="0"/>
        </a:xfrm>
      </p:grpSpPr>
      <p:pic>
        <p:nvPicPr>
          <p:cNvPr descr="A shelf with files on it&#10;&#10;Description automatically generated" id="230" name="Google Shape;230;p19"/>
          <p:cNvPicPr preferRelativeResize="0"/>
          <p:nvPr/>
        </p:nvPicPr>
        <p:blipFill rotWithShape="1">
          <a:blip r:embed="rId3">
            <a:alphaModFix/>
          </a:blip>
          <a:srcRect b="25000" l="0" r="0" t="0"/>
          <a:stretch/>
        </p:blipFill>
        <p:spPr>
          <a:xfrm>
            <a:off x="0" y="0"/>
            <a:ext cx="9144000" cy="5143500"/>
          </a:xfrm>
          <a:prstGeom prst="rect">
            <a:avLst/>
          </a:prstGeom>
          <a:noFill/>
          <a:ln>
            <a:noFill/>
          </a:ln>
        </p:spPr>
      </p:pic>
      <p:sp>
        <p:nvSpPr>
          <p:cNvPr id="231" name="Google Shape;231;p19"/>
          <p:cNvSpPr/>
          <p:nvPr/>
        </p:nvSpPr>
        <p:spPr>
          <a:xfrm>
            <a:off x="0" y="0"/>
            <a:ext cx="9144000" cy="5143500"/>
          </a:xfrm>
          <a:prstGeom prst="rect">
            <a:avLst/>
          </a:prstGeom>
          <a:solidFill>
            <a:srgbClr val="F8F8F8">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32" name="Google Shape;232;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dk1"/>
                </a:solidFill>
              </a:rPr>
              <a:t>Background: Speaker Recognition</a:t>
            </a:r>
            <a:endParaRPr>
              <a:solidFill>
                <a:schemeClr val="dk1"/>
              </a:solidFill>
            </a:endParaRPr>
          </a:p>
        </p:txBody>
      </p:sp>
      <p:sp>
        <p:nvSpPr>
          <p:cNvPr id="233" name="Google Shape;233;p19"/>
          <p:cNvSpPr txBox="1"/>
          <p:nvPr>
            <p:ph idx="1" type="body"/>
          </p:nvPr>
        </p:nvSpPr>
        <p:spPr>
          <a:xfrm>
            <a:off x="311700" y="1152475"/>
            <a:ext cx="8520600" cy="3806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Speaker Verification (1-to-1): 		</a:t>
            </a:r>
            <a:r>
              <a:rPr i="1" lang="en">
                <a:solidFill>
                  <a:schemeClr val="dk1"/>
                </a:solidFill>
              </a:rPr>
              <a:t>Telebanking, Voice Assistants</a:t>
            </a:r>
            <a:endParaRPr/>
          </a:p>
          <a:p>
            <a:pPr indent="0" lvl="0" marL="0" rtl="0" algn="l">
              <a:lnSpc>
                <a:spcPct val="115000"/>
              </a:lnSpc>
              <a:spcBef>
                <a:spcPts val="0"/>
              </a:spcBef>
              <a:spcAft>
                <a:spcPts val="0"/>
              </a:spcAft>
              <a:buSzPts val="1800"/>
              <a:buNone/>
            </a:pPr>
            <a:r>
              <a:rPr lang="en">
                <a:solidFill>
                  <a:schemeClr val="dk1"/>
                </a:solidFill>
              </a:rPr>
              <a:t>1</a:t>
            </a:r>
            <a:r>
              <a:rPr b="1" lang="en">
                <a:solidFill>
                  <a:schemeClr val="dk1"/>
                </a:solidFill>
              </a:rPr>
              <a:t> unknown</a:t>
            </a:r>
            <a:r>
              <a:rPr lang="en">
                <a:solidFill>
                  <a:schemeClr val="dk1"/>
                </a:solidFill>
              </a:rPr>
              <a:t> sample, does it belong to a </a:t>
            </a:r>
            <a:r>
              <a:rPr b="1" lang="en">
                <a:solidFill>
                  <a:schemeClr val="dk1"/>
                </a:solidFill>
              </a:rPr>
              <a:t>known</a:t>
            </a:r>
            <a:r>
              <a:rPr lang="en">
                <a:solidFill>
                  <a:schemeClr val="dk1"/>
                </a:solidFill>
              </a:rPr>
              <a:t> speaker?</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Speaker Identification (1-to-many):		</a:t>
            </a:r>
            <a:r>
              <a:rPr i="1" lang="en">
                <a:solidFill>
                  <a:schemeClr val="dk1"/>
                </a:solidFill>
              </a:rPr>
              <a:t>Prefiltering for Speaker Verification</a:t>
            </a:r>
            <a:endParaRPr/>
          </a:p>
          <a:p>
            <a:pPr indent="0" lvl="0" marL="0" rtl="0" algn="l">
              <a:lnSpc>
                <a:spcPct val="115000"/>
              </a:lnSpc>
              <a:spcBef>
                <a:spcPts val="1200"/>
              </a:spcBef>
              <a:spcAft>
                <a:spcPts val="0"/>
              </a:spcAft>
              <a:buSzPts val="1800"/>
              <a:buNone/>
            </a:pPr>
            <a:r>
              <a:rPr lang="en">
                <a:solidFill>
                  <a:schemeClr val="dk1"/>
                </a:solidFill>
              </a:rPr>
              <a:t>1</a:t>
            </a:r>
            <a:r>
              <a:rPr b="1" lang="en">
                <a:solidFill>
                  <a:schemeClr val="dk1"/>
                </a:solidFill>
              </a:rPr>
              <a:t> unknown</a:t>
            </a:r>
            <a:r>
              <a:rPr lang="en">
                <a:solidFill>
                  <a:schemeClr val="dk1"/>
                </a:solidFill>
              </a:rPr>
              <a:t> sample, it belongs to which of </a:t>
            </a:r>
            <a:r>
              <a:rPr i="1" lang="en">
                <a:solidFill>
                  <a:schemeClr val="dk1"/>
                </a:solidFill>
              </a:rPr>
              <a:t>n</a:t>
            </a:r>
            <a:r>
              <a:rPr lang="en">
                <a:solidFill>
                  <a:schemeClr val="dk1"/>
                </a:solidFill>
              </a:rPr>
              <a:t> </a:t>
            </a:r>
            <a:r>
              <a:rPr b="1" lang="en">
                <a:solidFill>
                  <a:schemeClr val="dk1"/>
                </a:solidFill>
              </a:rPr>
              <a:t>known</a:t>
            </a:r>
            <a:r>
              <a:rPr lang="en">
                <a:solidFill>
                  <a:schemeClr val="dk1"/>
                </a:solidFill>
              </a:rPr>
              <a:t> speakers?</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67" name="Shape 67"/>
        <p:cNvGrpSpPr/>
        <p:nvPr/>
      </p:nvGrpSpPr>
      <p:grpSpPr>
        <a:xfrm>
          <a:off x="0" y="0"/>
          <a:ext cx="0" cy="0"/>
          <a:chOff x="0" y="0"/>
          <a:chExt cx="0" cy="0"/>
        </a:xfrm>
      </p:grpSpPr>
      <p:pic>
        <p:nvPicPr>
          <p:cNvPr descr="A stack of files on a shelf&#10;&#10;Description automatically generated" id="68" name="Google Shape;68;p2"/>
          <p:cNvPicPr preferRelativeResize="0"/>
          <p:nvPr/>
        </p:nvPicPr>
        <p:blipFill rotWithShape="1">
          <a:blip r:embed="rId3">
            <a:alphaModFix/>
          </a:blip>
          <a:srcRect b="25000" l="0" r="0" t="0"/>
          <a:stretch/>
        </p:blipFill>
        <p:spPr>
          <a:xfrm>
            <a:off x="0" y="0"/>
            <a:ext cx="9144000" cy="5143500"/>
          </a:xfrm>
          <a:prstGeom prst="rect">
            <a:avLst/>
          </a:prstGeom>
          <a:noFill/>
          <a:ln>
            <a:noFill/>
          </a:ln>
        </p:spPr>
      </p:pic>
      <p:sp>
        <p:nvSpPr>
          <p:cNvPr id="69" name="Google Shape;69;p2"/>
          <p:cNvSpPr/>
          <p:nvPr/>
        </p:nvSpPr>
        <p:spPr>
          <a:xfrm>
            <a:off x="0" y="0"/>
            <a:ext cx="9144000" cy="5143500"/>
          </a:xfrm>
          <a:prstGeom prst="rect">
            <a:avLst/>
          </a:prstGeom>
          <a:solidFill>
            <a:srgbClr val="F8F8F8">
              <a:alpha val="7058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70" name="Google Shape;70;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dk1"/>
                </a:solidFill>
              </a:rPr>
              <a:t>Roadmap</a:t>
            </a:r>
            <a:endParaRPr>
              <a:solidFill>
                <a:schemeClr val="dk1"/>
              </a:solidFill>
            </a:endParaRPr>
          </a:p>
        </p:txBody>
      </p:sp>
      <p:sp>
        <p:nvSpPr>
          <p:cNvPr id="71" name="Google Shape;71;p2"/>
          <p:cNvSpPr txBox="1"/>
          <p:nvPr>
            <p:ph idx="1" type="body"/>
          </p:nvPr>
        </p:nvSpPr>
        <p:spPr>
          <a:xfrm>
            <a:off x="311700" y="1152475"/>
            <a:ext cx="8520600" cy="3806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800"/>
              <a:buNone/>
            </a:pPr>
            <a:r>
              <a:rPr lang="en">
                <a:solidFill>
                  <a:schemeClr val="dk1"/>
                </a:solidFill>
              </a:rPr>
              <a:t>Introduction to the UNESCO Radio Archives</a:t>
            </a:r>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lang="en">
                <a:solidFill>
                  <a:schemeClr val="dk1"/>
                </a:solidFill>
              </a:rPr>
              <a:t>Goals</a:t>
            </a:r>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lang="en">
                <a:solidFill>
                  <a:schemeClr val="dk1"/>
                </a:solidFill>
              </a:rPr>
              <a:t>“The story so far”</a:t>
            </a:r>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lang="en">
                <a:solidFill>
                  <a:schemeClr val="dk1"/>
                </a:solidFill>
              </a:rPr>
              <a:t>Large language models for diplomatics analysis of transcripts</a:t>
            </a:r>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lang="en">
                <a:solidFill>
                  <a:schemeClr val="dk1"/>
                </a:solidFill>
              </a:rPr>
              <a:t>Unsupervised speaker clustering for speaker attribution</a:t>
            </a:r>
            <a:endParaRPr/>
          </a:p>
          <a:p>
            <a:pPr indent="0" lvl="0" marL="0" rtl="0" algn="l">
              <a:lnSpc>
                <a:spcPct val="100000"/>
              </a:lnSpc>
              <a:spcBef>
                <a:spcPts val="0"/>
              </a:spcBef>
              <a:spcAft>
                <a:spcPts val="0"/>
              </a:spcAft>
              <a:buSzPts val="1800"/>
              <a:buNone/>
            </a:pPr>
            <a:r>
              <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37" name="Shape 237"/>
        <p:cNvGrpSpPr/>
        <p:nvPr/>
      </p:nvGrpSpPr>
      <p:grpSpPr>
        <a:xfrm>
          <a:off x="0" y="0"/>
          <a:ext cx="0" cy="0"/>
          <a:chOff x="0" y="0"/>
          <a:chExt cx="0" cy="0"/>
        </a:xfrm>
      </p:grpSpPr>
      <p:pic>
        <p:nvPicPr>
          <p:cNvPr descr="A shelf with files on it&#10;&#10;Description automatically generated" id="238" name="Google Shape;238;p20"/>
          <p:cNvPicPr preferRelativeResize="0"/>
          <p:nvPr/>
        </p:nvPicPr>
        <p:blipFill rotWithShape="1">
          <a:blip r:embed="rId3">
            <a:alphaModFix/>
          </a:blip>
          <a:srcRect b="25000" l="0" r="0" t="0"/>
          <a:stretch/>
        </p:blipFill>
        <p:spPr>
          <a:xfrm>
            <a:off x="0" y="0"/>
            <a:ext cx="9144000" cy="5143500"/>
          </a:xfrm>
          <a:prstGeom prst="rect">
            <a:avLst/>
          </a:prstGeom>
          <a:noFill/>
          <a:ln>
            <a:noFill/>
          </a:ln>
        </p:spPr>
      </p:pic>
      <p:sp>
        <p:nvSpPr>
          <p:cNvPr id="239" name="Google Shape;239;p20"/>
          <p:cNvSpPr/>
          <p:nvPr/>
        </p:nvSpPr>
        <p:spPr>
          <a:xfrm>
            <a:off x="0" y="0"/>
            <a:ext cx="9144000" cy="5143500"/>
          </a:xfrm>
          <a:prstGeom prst="rect">
            <a:avLst/>
          </a:prstGeom>
          <a:solidFill>
            <a:srgbClr val="F8F8F8">
              <a:alpha val="6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40" name="Google Shape;240;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dk1"/>
                </a:solidFill>
              </a:rPr>
              <a:t>Background: Speaker Recognition</a:t>
            </a:r>
            <a:endParaRPr>
              <a:solidFill>
                <a:schemeClr val="dk1"/>
              </a:solidFill>
            </a:endParaRPr>
          </a:p>
        </p:txBody>
      </p:sp>
      <p:sp>
        <p:nvSpPr>
          <p:cNvPr id="241" name="Google Shape;241;p20"/>
          <p:cNvSpPr txBox="1"/>
          <p:nvPr>
            <p:ph idx="1" type="body"/>
          </p:nvPr>
        </p:nvSpPr>
        <p:spPr>
          <a:xfrm>
            <a:off x="311700" y="1152475"/>
            <a:ext cx="8520600" cy="3806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Speaker Verification (1-to-1): 		</a:t>
            </a:r>
            <a:r>
              <a:rPr i="1" lang="en">
                <a:solidFill>
                  <a:schemeClr val="dk1"/>
                </a:solidFill>
              </a:rPr>
              <a:t>Telebanking, Voice Assistants</a:t>
            </a:r>
            <a:endParaRPr/>
          </a:p>
          <a:p>
            <a:pPr indent="0" lvl="0" marL="0" rtl="0" algn="l">
              <a:lnSpc>
                <a:spcPct val="115000"/>
              </a:lnSpc>
              <a:spcBef>
                <a:spcPts val="0"/>
              </a:spcBef>
              <a:spcAft>
                <a:spcPts val="0"/>
              </a:spcAft>
              <a:buSzPts val="1800"/>
              <a:buNone/>
            </a:pPr>
            <a:r>
              <a:rPr lang="en">
                <a:solidFill>
                  <a:schemeClr val="dk1"/>
                </a:solidFill>
              </a:rPr>
              <a:t>1</a:t>
            </a:r>
            <a:r>
              <a:rPr b="1" lang="en">
                <a:solidFill>
                  <a:schemeClr val="dk1"/>
                </a:solidFill>
              </a:rPr>
              <a:t> unknown</a:t>
            </a:r>
            <a:r>
              <a:rPr lang="en">
                <a:solidFill>
                  <a:schemeClr val="dk1"/>
                </a:solidFill>
              </a:rPr>
              <a:t> sample, does it belong to a </a:t>
            </a:r>
            <a:r>
              <a:rPr b="1" lang="en">
                <a:solidFill>
                  <a:schemeClr val="dk1"/>
                </a:solidFill>
              </a:rPr>
              <a:t>known</a:t>
            </a:r>
            <a:r>
              <a:rPr lang="en">
                <a:solidFill>
                  <a:schemeClr val="dk1"/>
                </a:solidFill>
              </a:rPr>
              <a:t> speaker?</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Speaker Identification (1-to-many):		</a:t>
            </a:r>
            <a:r>
              <a:rPr i="1" lang="en">
                <a:solidFill>
                  <a:schemeClr val="dk1"/>
                </a:solidFill>
              </a:rPr>
              <a:t>Prefiltering for Speaker Verification</a:t>
            </a:r>
            <a:endParaRPr/>
          </a:p>
          <a:p>
            <a:pPr indent="0" lvl="0" marL="0" rtl="0" algn="l">
              <a:lnSpc>
                <a:spcPct val="115000"/>
              </a:lnSpc>
              <a:spcBef>
                <a:spcPts val="1200"/>
              </a:spcBef>
              <a:spcAft>
                <a:spcPts val="0"/>
              </a:spcAft>
              <a:buSzPts val="1800"/>
              <a:buNone/>
            </a:pPr>
            <a:r>
              <a:rPr lang="en">
                <a:solidFill>
                  <a:schemeClr val="dk1"/>
                </a:solidFill>
              </a:rPr>
              <a:t>1</a:t>
            </a:r>
            <a:r>
              <a:rPr b="1" lang="en">
                <a:solidFill>
                  <a:schemeClr val="dk1"/>
                </a:solidFill>
              </a:rPr>
              <a:t> unknown</a:t>
            </a:r>
            <a:r>
              <a:rPr lang="en">
                <a:solidFill>
                  <a:schemeClr val="dk1"/>
                </a:solidFill>
              </a:rPr>
              <a:t> sample, it belongs to which of </a:t>
            </a:r>
            <a:r>
              <a:rPr i="1" lang="en">
                <a:solidFill>
                  <a:schemeClr val="dk1"/>
                </a:solidFill>
              </a:rPr>
              <a:t>n</a:t>
            </a:r>
            <a:r>
              <a:rPr lang="en">
                <a:solidFill>
                  <a:schemeClr val="dk1"/>
                </a:solidFill>
              </a:rPr>
              <a:t> </a:t>
            </a:r>
            <a:r>
              <a:rPr b="1" lang="en">
                <a:solidFill>
                  <a:schemeClr val="dk1"/>
                </a:solidFill>
              </a:rPr>
              <a:t>known</a:t>
            </a:r>
            <a:r>
              <a:rPr lang="en">
                <a:solidFill>
                  <a:schemeClr val="dk1"/>
                </a:solidFill>
              </a:rPr>
              <a:t> speakers?</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Speaker Retrieval (1-to-many)		</a:t>
            </a:r>
            <a:r>
              <a:rPr i="1" lang="en">
                <a:solidFill>
                  <a:schemeClr val="dk1"/>
                </a:solidFill>
              </a:rPr>
              <a:t>Fast retrieval of a given speaker</a:t>
            </a:r>
            <a:endParaRPr i="1">
              <a:solidFill>
                <a:schemeClr val="dk1"/>
              </a:solidFill>
            </a:endParaRPr>
          </a:p>
          <a:p>
            <a:pPr indent="0" lvl="0" marL="0" rtl="0" algn="l">
              <a:lnSpc>
                <a:spcPct val="115000"/>
              </a:lnSpc>
              <a:spcBef>
                <a:spcPts val="1200"/>
              </a:spcBef>
              <a:spcAft>
                <a:spcPts val="0"/>
              </a:spcAft>
              <a:buSzPts val="1800"/>
              <a:buNone/>
            </a:pPr>
            <a:r>
              <a:rPr lang="en">
                <a:solidFill>
                  <a:schemeClr val="dk1"/>
                </a:solidFill>
              </a:rPr>
              <a:t>1 </a:t>
            </a:r>
            <a:r>
              <a:rPr b="1" lang="en">
                <a:solidFill>
                  <a:schemeClr val="dk1"/>
                </a:solidFill>
              </a:rPr>
              <a:t>known</a:t>
            </a:r>
            <a:r>
              <a:rPr lang="en">
                <a:solidFill>
                  <a:schemeClr val="dk1"/>
                </a:solidFill>
              </a:rPr>
              <a:t> sample, rank top-</a:t>
            </a:r>
            <a:r>
              <a:rPr i="1" lang="en">
                <a:solidFill>
                  <a:schemeClr val="dk1"/>
                </a:solidFill>
              </a:rPr>
              <a:t>k</a:t>
            </a:r>
            <a:r>
              <a:rPr lang="en">
                <a:solidFill>
                  <a:schemeClr val="dk1"/>
                </a:solidFill>
              </a:rPr>
              <a:t> most similar </a:t>
            </a:r>
            <a:r>
              <a:rPr b="1" lang="en">
                <a:solidFill>
                  <a:schemeClr val="dk1"/>
                </a:solidFill>
              </a:rPr>
              <a:t>unknown</a:t>
            </a:r>
            <a:r>
              <a:rPr lang="en">
                <a:solidFill>
                  <a:schemeClr val="dk1"/>
                </a:solidFill>
              </a:rPr>
              <a:t> samples. </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45" name="Shape 245"/>
        <p:cNvGrpSpPr/>
        <p:nvPr/>
      </p:nvGrpSpPr>
      <p:grpSpPr>
        <a:xfrm>
          <a:off x="0" y="0"/>
          <a:ext cx="0" cy="0"/>
          <a:chOff x="0" y="0"/>
          <a:chExt cx="0" cy="0"/>
        </a:xfrm>
      </p:grpSpPr>
      <p:pic>
        <p:nvPicPr>
          <p:cNvPr descr="A shelf with files on it&#10;&#10;Description automatically generated" id="246" name="Google Shape;246;p21"/>
          <p:cNvPicPr preferRelativeResize="0"/>
          <p:nvPr/>
        </p:nvPicPr>
        <p:blipFill rotWithShape="1">
          <a:blip r:embed="rId3">
            <a:alphaModFix/>
          </a:blip>
          <a:srcRect b="25000" l="0" r="0" t="0"/>
          <a:stretch/>
        </p:blipFill>
        <p:spPr>
          <a:xfrm>
            <a:off x="0" y="0"/>
            <a:ext cx="9144000" cy="5143500"/>
          </a:xfrm>
          <a:prstGeom prst="rect">
            <a:avLst/>
          </a:prstGeom>
          <a:noFill/>
          <a:ln>
            <a:noFill/>
          </a:ln>
        </p:spPr>
      </p:pic>
      <p:sp>
        <p:nvSpPr>
          <p:cNvPr id="247" name="Google Shape;247;p21"/>
          <p:cNvSpPr/>
          <p:nvPr/>
        </p:nvSpPr>
        <p:spPr>
          <a:xfrm>
            <a:off x="0" y="0"/>
            <a:ext cx="9144000" cy="5143500"/>
          </a:xfrm>
          <a:prstGeom prst="rect">
            <a:avLst/>
          </a:prstGeom>
          <a:solidFill>
            <a:srgbClr val="F8F8F8">
              <a:alpha val="6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48" name="Google Shape;248;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dk1"/>
                </a:solidFill>
              </a:rPr>
              <a:t>Background: Speaker Recognition</a:t>
            </a:r>
            <a:endParaRPr>
              <a:solidFill>
                <a:schemeClr val="dk1"/>
              </a:solidFill>
            </a:endParaRPr>
          </a:p>
        </p:txBody>
      </p:sp>
      <p:sp>
        <p:nvSpPr>
          <p:cNvPr id="249" name="Google Shape;249;p21"/>
          <p:cNvSpPr txBox="1"/>
          <p:nvPr>
            <p:ph idx="1" type="body"/>
          </p:nvPr>
        </p:nvSpPr>
        <p:spPr>
          <a:xfrm>
            <a:off x="311700" y="1152475"/>
            <a:ext cx="8520600" cy="3806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Speaker Verification (1-to-1): 		</a:t>
            </a:r>
            <a:r>
              <a:rPr i="1" lang="en">
                <a:solidFill>
                  <a:schemeClr val="dk1"/>
                </a:solidFill>
              </a:rPr>
              <a:t>Telebanking, Voice Assistants</a:t>
            </a:r>
            <a:endParaRPr/>
          </a:p>
          <a:p>
            <a:pPr indent="0" lvl="0" marL="0" rtl="0" algn="l">
              <a:lnSpc>
                <a:spcPct val="115000"/>
              </a:lnSpc>
              <a:spcBef>
                <a:spcPts val="0"/>
              </a:spcBef>
              <a:spcAft>
                <a:spcPts val="0"/>
              </a:spcAft>
              <a:buSzPts val="1800"/>
              <a:buNone/>
            </a:pPr>
            <a:r>
              <a:rPr lang="en">
                <a:solidFill>
                  <a:schemeClr val="dk1"/>
                </a:solidFill>
              </a:rPr>
              <a:t>1</a:t>
            </a:r>
            <a:r>
              <a:rPr b="1" lang="en">
                <a:solidFill>
                  <a:schemeClr val="dk1"/>
                </a:solidFill>
              </a:rPr>
              <a:t> unknown</a:t>
            </a:r>
            <a:r>
              <a:rPr lang="en">
                <a:solidFill>
                  <a:schemeClr val="dk1"/>
                </a:solidFill>
              </a:rPr>
              <a:t> sample, does it belong to a </a:t>
            </a:r>
            <a:r>
              <a:rPr b="1" lang="en">
                <a:solidFill>
                  <a:schemeClr val="dk1"/>
                </a:solidFill>
              </a:rPr>
              <a:t>known</a:t>
            </a:r>
            <a:r>
              <a:rPr lang="en">
                <a:solidFill>
                  <a:schemeClr val="dk1"/>
                </a:solidFill>
              </a:rPr>
              <a:t> speaker?</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Speaker Identification (1-to-many):		</a:t>
            </a:r>
            <a:r>
              <a:rPr i="1" lang="en">
                <a:solidFill>
                  <a:schemeClr val="dk1"/>
                </a:solidFill>
              </a:rPr>
              <a:t>Prefiltering for Speaker Verification</a:t>
            </a:r>
            <a:endParaRPr/>
          </a:p>
          <a:p>
            <a:pPr indent="0" lvl="0" marL="0" rtl="0" algn="l">
              <a:lnSpc>
                <a:spcPct val="115000"/>
              </a:lnSpc>
              <a:spcBef>
                <a:spcPts val="1200"/>
              </a:spcBef>
              <a:spcAft>
                <a:spcPts val="0"/>
              </a:spcAft>
              <a:buSzPts val="1800"/>
              <a:buNone/>
            </a:pPr>
            <a:r>
              <a:rPr lang="en">
                <a:solidFill>
                  <a:schemeClr val="dk1"/>
                </a:solidFill>
              </a:rPr>
              <a:t>1</a:t>
            </a:r>
            <a:r>
              <a:rPr b="1" lang="en">
                <a:solidFill>
                  <a:schemeClr val="dk1"/>
                </a:solidFill>
              </a:rPr>
              <a:t> unknown</a:t>
            </a:r>
            <a:r>
              <a:rPr lang="en">
                <a:solidFill>
                  <a:schemeClr val="dk1"/>
                </a:solidFill>
              </a:rPr>
              <a:t> sample, it belongs to which of </a:t>
            </a:r>
            <a:r>
              <a:rPr i="1" lang="en">
                <a:solidFill>
                  <a:schemeClr val="dk1"/>
                </a:solidFill>
              </a:rPr>
              <a:t>n</a:t>
            </a:r>
            <a:r>
              <a:rPr lang="en">
                <a:solidFill>
                  <a:schemeClr val="dk1"/>
                </a:solidFill>
              </a:rPr>
              <a:t> </a:t>
            </a:r>
            <a:r>
              <a:rPr b="1" lang="en">
                <a:solidFill>
                  <a:schemeClr val="dk1"/>
                </a:solidFill>
              </a:rPr>
              <a:t>known</a:t>
            </a:r>
            <a:r>
              <a:rPr lang="en">
                <a:solidFill>
                  <a:schemeClr val="dk1"/>
                </a:solidFill>
              </a:rPr>
              <a:t> speakers?</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Speaker Retrieval (1-to-many)		</a:t>
            </a:r>
            <a:r>
              <a:rPr i="1" lang="en">
                <a:solidFill>
                  <a:schemeClr val="dk1"/>
                </a:solidFill>
              </a:rPr>
              <a:t>Fast retrieval of a given speaker</a:t>
            </a:r>
            <a:endParaRPr i="1">
              <a:solidFill>
                <a:schemeClr val="dk1"/>
              </a:solidFill>
            </a:endParaRPr>
          </a:p>
          <a:p>
            <a:pPr indent="0" lvl="0" marL="0" rtl="0" algn="l">
              <a:lnSpc>
                <a:spcPct val="115000"/>
              </a:lnSpc>
              <a:spcBef>
                <a:spcPts val="1200"/>
              </a:spcBef>
              <a:spcAft>
                <a:spcPts val="0"/>
              </a:spcAft>
              <a:buSzPts val="1800"/>
              <a:buNone/>
            </a:pPr>
            <a:r>
              <a:rPr lang="en">
                <a:solidFill>
                  <a:schemeClr val="dk1"/>
                </a:solidFill>
              </a:rPr>
              <a:t>1 </a:t>
            </a:r>
            <a:r>
              <a:rPr b="1" lang="en">
                <a:solidFill>
                  <a:schemeClr val="dk1"/>
                </a:solidFill>
              </a:rPr>
              <a:t>known</a:t>
            </a:r>
            <a:r>
              <a:rPr lang="en">
                <a:solidFill>
                  <a:schemeClr val="dk1"/>
                </a:solidFill>
              </a:rPr>
              <a:t> sample, rank top-</a:t>
            </a:r>
            <a:r>
              <a:rPr i="1" lang="en">
                <a:solidFill>
                  <a:schemeClr val="dk1"/>
                </a:solidFill>
              </a:rPr>
              <a:t>k</a:t>
            </a:r>
            <a:r>
              <a:rPr lang="en">
                <a:solidFill>
                  <a:schemeClr val="dk1"/>
                </a:solidFill>
              </a:rPr>
              <a:t> most similar </a:t>
            </a:r>
            <a:r>
              <a:rPr b="1" lang="en">
                <a:solidFill>
                  <a:schemeClr val="dk1"/>
                </a:solidFill>
              </a:rPr>
              <a:t>unknown</a:t>
            </a:r>
            <a:r>
              <a:rPr lang="en">
                <a:solidFill>
                  <a:schemeClr val="dk1"/>
                </a:solidFill>
              </a:rPr>
              <a:t> samples. </a:t>
            </a:r>
            <a:endParaRPr>
              <a:solidFill>
                <a:schemeClr val="dk1"/>
              </a:solidFill>
            </a:endParaRPr>
          </a:p>
          <a:p>
            <a:pPr indent="0" lvl="0" marL="0" rtl="0" algn="l">
              <a:lnSpc>
                <a:spcPct val="115000"/>
              </a:lnSpc>
              <a:spcBef>
                <a:spcPts val="1200"/>
              </a:spcBef>
              <a:spcAft>
                <a:spcPts val="0"/>
              </a:spcAft>
              <a:buSzPts val="1800"/>
              <a:buNone/>
            </a:pPr>
            <a:r>
              <a:rPr lang="en">
                <a:solidFill>
                  <a:srgbClr val="FF0000"/>
                </a:solidFill>
              </a:rPr>
              <a:t>Speaker Attribution </a:t>
            </a:r>
            <a:r>
              <a:rPr lang="en">
                <a:solidFill>
                  <a:schemeClr val="dk1"/>
                </a:solidFill>
              </a:rPr>
              <a:t>(many-to-many)		</a:t>
            </a:r>
            <a:r>
              <a:rPr i="1" lang="en">
                <a:solidFill>
                  <a:schemeClr val="dk1"/>
                </a:solidFill>
              </a:rPr>
              <a:t>Cross-recording speaker diarization</a:t>
            </a:r>
            <a:endParaRPr i="1">
              <a:solidFill>
                <a:schemeClr val="dk1"/>
              </a:solidFill>
            </a:endParaRPr>
          </a:p>
          <a:p>
            <a:pPr indent="0" lvl="0" marL="0" rtl="0" algn="l">
              <a:lnSpc>
                <a:spcPct val="115000"/>
              </a:lnSpc>
              <a:spcBef>
                <a:spcPts val="1200"/>
              </a:spcBef>
              <a:spcAft>
                <a:spcPts val="1200"/>
              </a:spcAft>
              <a:buSzPts val="1800"/>
              <a:buNone/>
            </a:pPr>
            <a:r>
              <a:rPr i="1" lang="en">
                <a:solidFill>
                  <a:schemeClr val="dk1"/>
                </a:solidFill>
              </a:rPr>
              <a:t>m</a:t>
            </a:r>
            <a:r>
              <a:rPr lang="en">
                <a:solidFill>
                  <a:schemeClr val="dk1"/>
                </a:solidFill>
              </a:rPr>
              <a:t> </a:t>
            </a:r>
            <a:r>
              <a:rPr b="1" lang="en">
                <a:solidFill>
                  <a:schemeClr val="dk1"/>
                </a:solidFill>
              </a:rPr>
              <a:t>unknown</a:t>
            </a:r>
            <a:r>
              <a:rPr lang="en">
                <a:solidFill>
                  <a:schemeClr val="dk1"/>
                </a:solidFill>
              </a:rPr>
              <a:t> samples, which samples belong to the same person?</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CFE2F3"/>
        </a:solidFill>
      </p:bgPr>
    </p:bg>
    <p:spTree>
      <p:nvGrpSpPr>
        <p:cNvPr id="253" name="Shape 253"/>
        <p:cNvGrpSpPr/>
        <p:nvPr/>
      </p:nvGrpSpPr>
      <p:grpSpPr>
        <a:xfrm>
          <a:off x="0" y="0"/>
          <a:ext cx="0" cy="0"/>
          <a:chOff x="0" y="0"/>
          <a:chExt cx="0" cy="0"/>
        </a:xfrm>
      </p:grpSpPr>
      <p:pic>
        <p:nvPicPr>
          <p:cNvPr descr="A shelf with files on it&#10;&#10;Description automatically generated" id="254" name="Google Shape;254;p22"/>
          <p:cNvPicPr preferRelativeResize="0"/>
          <p:nvPr/>
        </p:nvPicPr>
        <p:blipFill rotWithShape="1">
          <a:blip r:embed="rId3">
            <a:alphaModFix/>
          </a:blip>
          <a:srcRect b="0" l="0" r="58041" t="0"/>
          <a:stretch/>
        </p:blipFill>
        <p:spPr>
          <a:xfrm rot="5400000">
            <a:off x="2000250" y="-2000251"/>
            <a:ext cx="5143500" cy="9144001"/>
          </a:xfrm>
          <a:prstGeom prst="rect">
            <a:avLst/>
          </a:prstGeom>
          <a:noFill/>
          <a:ln>
            <a:noFill/>
          </a:ln>
        </p:spPr>
      </p:pic>
      <p:sp>
        <p:nvSpPr>
          <p:cNvPr id="255" name="Google Shape;255;p22"/>
          <p:cNvSpPr/>
          <p:nvPr/>
        </p:nvSpPr>
        <p:spPr>
          <a:xfrm>
            <a:off x="0" y="0"/>
            <a:ext cx="9144000" cy="5143500"/>
          </a:xfrm>
          <a:prstGeom prst="rect">
            <a:avLst/>
          </a:prstGeom>
          <a:solidFill>
            <a:srgbClr val="F8F8F8">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56" name="Google Shape;256;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dk1"/>
                </a:solidFill>
              </a:rPr>
              <a:t>Unsupervised Indexing Exploratory Work</a:t>
            </a:r>
            <a:endParaRPr>
              <a:solidFill>
                <a:schemeClr val="dk1"/>
              </a:solidFill>
            </a:endParaRPr>
          </a:p>
        </p:txBody>
      </p:sp>
      <p:sp>
        <p:nvSpPr>
          <p:cNvPr id="257" name="Google Shape;257;p22"/>
          <p:cNvSpPr txBox="1"/>
          <p:nvPr>
            <p:ph idx="1" type="body"/>
          </p:nvPr>
        </p:nvSpPr>
        <p:spPr>
          <a:xfrm>
            <a:off x="311700" y="1152475"/>
            <a:ext cx="8520600" cy="3806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Speakers In The Wild set  (1 speaker, 2 or more speakers) </a:t>
            </a:r>
            <a:endParaRPr>
              <a:solidFill>
                <a:schemeClr val="dk1"/>
              </a:solidFill>
            </a:endParaRPr>
          </a:p>
          <a:p>
            <a:pPr indent="457200" lvl="0" marL="0" rtl="0" algn="l">
              <a:lnSpc>
                <a:spcPct val="115000"/>
              </a:lnSpc>
              <a:spcBef>
                <a:spcPts val="1200"/>
              </a:spcBef>
              <a:spcAft>
                <a:spcPts val="0"/>
              </a:spcAft>
              <a:buSzPts val="1800"/>
              <a:buNone/>
            </a:pPr>
            <a:r>
              <a:rPr lang="en">
                <a:solidFill>
                  <a:schemeClr val="dk1"/>
                </a:solidFill>
              </a:rPr>
              <a:t>Unique Target Speakers DEV 119, EVAL 180 </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5 second sliding window speaker embeddings (VoxCeleb Pretrained Resnet)</a:t>
            </a:r>
            <a:endParaRPr>
              <a:solidFill>
                <a:schemeClr val="dk1"/>
              </a:solidFill>
            </a:endParaRPr>
          </a:p>
          <a:p>
            <a:pPr indent="457200" lvl="0" marL="0" rtl="0" algn="l">
              <a:lnSpc>
                <a:spcPct val="115000"/>
              </a:lnSpc>
              <a:spcBef>
                <a:spcPts val="1200"/>
              </a:spcBef>
              <a:spcAft>
                <a:spcPts val="0"/>
              </a:spcAft>
              <a:buSzPts val="1800"/>
              <a:buNone/>
            </a:pPr>
            <a:r>
              <a:rPr lang="en">
                <a:solidFill>
                  <a:schemeClr val="dk1"/>
                </a:solidFill>
              </a:rPr>
              <a:t>Workflow:</a:t>
            </a:r>
            <a:endParaRPr>
              <a:solidFill>
                <a:schemeClr val="dk1"/>
              </a:solidFill>
            </a:endParaRPr>
          </a:p>
          <a:p>
            <a:pPr indent="457200" lvl="0" marL="0" rtl="0" algn="l">
              <a:lnSpc>
                <a:spcPct val="115000"/>
              </a:lnSpc>
              <a:spcBef>
                <a:spcPts val="1200"/>
              </a:spcBef>
              <a:spcAft>
                <a:spcPts val="0"/>
              </a:spcAft>
              <a:buSzPts val="1800"/>
              <a:buNone/>
            </a:pPr>
            <a:r>
              <a:t/>
            </a:r>
            <a:endParaRPr>
              <a:solidFill>
                <a:schemeClr val="dk1"/>
              </a:solidFill>
            </a:endParaRPr>
          </a:p>
          <a:p>
            <a:pPr indent="0" lvl="0" marL="0" rtl="0" algn="l">
              <a:lnSpc>
                <a:spcPct val="115000"/>
              </a:lnSpc>
              <a:spcBef>
                <a:spcPts val="1200"/>
              </a:spcBef>
              <a:spcAft>
                <a:spcPts val="0"/>
              </a:spcAft>
              <a:buSzPts val="1800"/>
              <a:buNone/>
            </a:pPr>
            <a:r>
              <a:t/>
            </a:r>
            <a:endParaRPr>
              <a:solidFill>
                <a:schemeClr val="dk1"/>
              </a:solidFill>
            </a:endParaRPr>
          </a:p>
          <a:p>
            <a:pPr indent="0" lvl="0" marL="0" rtl="0" algn="l">
              <a:lnSpc>
                <a:spcPct val="115000"/>
              </a:lnSpc>
              <a:spcBef>
                <a:spcPts val="1200"/>
              </a:spcBef>
              <a:spcAft>
                <a:spcPts val="0"/>
              </a:spcAft>
              <a:buSzPts val="1800"/>
              <a:buNone/>
            </a:pPr>
            <a:r>
              <a:t/>
            </a:r>
            <a:endParaRPr>
              <a:solidFill>
                <a:schemeClr val="dk1"/>
              </a:solidFill>
            </a:endParaRPr>
          </a:p>
          <a:p>
            <a:pPr indent="0" lvl="0" marL="0" rtl="0" algn="l">
              <a:lnSpc>
                <a:spcPct val="115000"/>
              </a:lnSpc>
              <a:spcBef>
                <a:spcPts val="1200"/>
              </a:spcBef>
              <a:spcAft>
                <a:spcPts val="0"/>
              </a:spcAft>
              <a:buSzPts val="1800"/>
              <a:buNone/>
            </a:pPr>
            <a:r>
              <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sp>
        <p:nvSpPr>
          <p:cNvPr id="258" name="Google Shape;258;p22"/>
          <p:cNvSpPr/>
          <p:nvPr/>
        </p:nvSpPr>
        <p:spPr>
          <a:xfrm>
            <a:off x="1119775" y="3017825"/>
            <a:ext cx="1470600" cy="6315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Extract embeddings</a:t>
            </a:r>
            <a:endParaRPr b="0" i="0" sz="1400" u="none" cap="none" strike="noStrike">
              <a:solidFill>
                <a:schemeClr val="dk1"/>
              </a:solidFill>
              <a:latin typeface="Arial"/>
              <a:ea typeface="Arial"/>
              <a:cs typeface="Arial"/>
              <a:sym typeface="Arial"/>
            </a:endParaRPr>
          </a:p>
        </p:txBody>
      </p:sp>
      <p:sp>
        <p:nvSpPr>
          <p:cNvPr id="259" name="Google Shape;259;p22"/>
          <p:cNvSpPr/>
          <p:nvPr/>
        </p:nvSpPr>
        <p:spPr>
          <a:xfrm>
            <a:off x="3020033" y="3017825"/>
            <a:ext cx="1470600" cy="6315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Cluster file embeddings</a:t>
            </a:r>
            <a:endParaRPr b="0" i="0" sz="1400" u="none" cap="none" strike="noStrike">
              <a:solidFill>
                <a:schemeClr val="dk1"/>
              </a:solidFill>
              <a:latin typeface="Arial"/>
              <a:ea typeface="Arial"/>
              <a:cs typeface="Arial"/>
              <a:sym typeface="Arial"/>
            </a:endParaRPr>
          </a:p>
        </p:txBody>
      </p:sp>
      <p:sp>
        <p:nvSpPr>
          <p:cNvPr id="260" name="Google Shape;260;p22"/>
          <p:cNvSpPr/>
          <p:nvPr/>
        </p:nvSpPr>
        <p:spPr>
          <a:xfrm>
            <a:off x="4920292" y="3017825"/>
            <a:ext cx="1470600" cy="6315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Average each cluster</a:t>
            </a:r>
            <a:endParaRPr b="0" i="0" sz="1400" u="none" cap="none" strike="noStrike">
              <a:solidFill>
                <a:schemeClr val="dk1"/>
              </a:solidFill>
              <a:latin typeface="Arial"/>
              <a:ea typeface="Arial"/>
              <a:cs typeface="Arial"/>
              <a:sym typeface="Arial"/>
            </a:endParaRPr>
          </a:p>
        </p:txBody>
      </p:sp>
      <p:sp>
        <p:nvSpPr>
          <p:cNvPr id="261" name="Google Shape;261;p22"/>
          <p:cNvSpPr/>
          <p:nvPr/>
        </p:nvSpPr>
        <p:spPr>
          <a:xfrm>
            <a:off x="6820550" y="3017825"/>
            <a:ext cx="1470600" cy="6315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Cluster across files</a:t>
            </a:r>
            <a:endParaRPr b="0" i="0" sz="1400" u="none" cap="none" strike="noStrike">
              <a:solidFill>
                <a:schemeClr val="dk1"/>
              </a:solidFill>
              <a:latin typeface="Arial"/>
              <a:ea typeface="Arial"/>
              <a:cs typeface="Arial"/>
              <a:sym typeface="Arial"/>
            </a:endParaRPr>
          </a:p>
        </p:txBody>
      </p:sp>
      <p:cxnSp>
        <p:nvCxnSpPr>
          <p:cNvPr id="262" name="Google Shape;262;p22"/>
          <p:cNvCxnSpPr>
            <a:stCxn id="258" idx="3"/>
            <a:endCxn id="259" idx="1"/>
          </p:cNvCxnSpPr>
          <p:nvPr/>
        </p:nvCxnSpPr>
        <p:spPr>
          <a:xfrm>
            <a:off x="2590375" y="3333575"/>
            <a:ext cx="429600" cy="0"/>
          </a:xfrm>
          <a:prstGeom prst="straightConnector1">
            <a:avLst/>
          </a:prstGeom>
          <a:noFill/>
          <a:ln cap="flat" cmpd="sng" w="9525">
            <a:solidFill>
              <a:srgbClr val="FFFF00"/>
            </a:solidFill>
            <a:prstDash val="solid"/>
            <a:round/>
            <a:headEnd len="sm" w="sm" type="none"/>
            <a:tailEnd len="med" w="med" type="triangle"/>
          </a:ln>
        </p:spPr>
      </p:cxnSp>
      <p:cxnSp>
        <p:nvCxnSpPr>
          <p:cNvPr id="263" name="Google Shape;263;p22"/>
          <p:cNvCxnSpPr>
            <a:stCxn id="259" idx="3"/>
            <a:endCxn id="260" idx="1"/>
          </p:cNvCxnSpPr>
          <p:nvPr/>
        </p:nvCxnSpPr>
        <p:spPr>
          <a:xfrm>
            <a:off x="4490633" y="3333575"/>
            <a:ext cx="429600" cy="0"/>
          </a:xfrm>
          <a:prstGeom prst="straightConnector1">
            <a:avLst/>
          </a:prstGeom>
          <a:noFill/>
          <a:ln cap="flat" cmpd="sng" w="9525">
            <a:solidFill>
              <a:srgbClr val="FFFF00"/>
            </a:solidFill>
            <a:prstDash val="solid"/>
            <a:round/>
            <a:headEnd len="sm" w="sm" type="none"/>
            <a:tailEnd len="med" w="med" type="triangle"/>
          </a:ln>
        </p:spPr>
      </p:cxnSp>
      <p:cxnSp>
        <p:nvCxnSpPr>
          <p:cNvPr id="264" name="Google Shape;264;p22"/>
          <p:cNvCxnSpPr>
            <a:stCxn id="260" idx="3"/>
            <a:endCxn id="261" idx="1"/>
          </p:cNvCxnSpPr>
          <p:nvPr/>
        </p:nvCxnSpPr>
        <p:spPr>
          <a:xfrm>
            <a:off x="6390892" y="3333575"/>
            <a:ext cx="429600" cy="0"/>
          </a:xfrm>
          <a:prstGeom prst="straightConnector1">
            <a:avLst/>
          </a:prstGeom>
          <a:noFill/>
          <a:ln cap="flat" cmpd="sng" w="9525">
            <a:solidFill>
              <a:srgbClr val="FFFF00"/>
            </a:solidFill>
            <a:prstDash val="solid"/>
            <a:round/>
            <a:headEnd len="sm" w="sm" type="none"/>
            <a:tailEnd len="med" w="med" type="triangle"/>
          </a:ln>
        </p:spPr>
      </p:cxnSp>
      <p:pic>
        <p:nvPicPr>
          <p:cNvPr descr="Voice outline" id="265" name="Google Shape;265;p22"/>
          <p:cNvPicPr preferRelativeResize="0"/>
          <p:nvPr/>
        </p:nvPicPr>
        <p:blipFill rotWithShape="1">
          <a:blip r:embed="rId4">
            <a:alphaModFix/>
          </a:blip>
          <a:srcRect b="0" l="0" r="0" t="0"/>
          <a:stretch/>
        </p:blipFill>
        <p:spPr>
          <a:xfrm flipH="1">
            <a:off x="226502" y="3649325"/>
            <a:ext cx="914400" cy="643017"/>
          </a:xfrm>
          <a:prstGeom prst="rect">
            <a:avLst/>
          </a:prstGeom>
          <a:noFill/>
          <a:ln>
            <a:noFill/>
          </a:ln>
        </p:spPr>
      </p:pic>
      <p:sp>
        <p:nvSpPr>
          <p:cNvPr id="266" name="Google Shape;266;p22"/>
          <p:cNvSpPr/>
          <p:nvPr/>
        </p:nvSpPr>
        <p:spPr>
          <a:xfrm>
            <a:off x="1433575" y="4363115"/>
            <a:ext cx="127093" cy="272232"/>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67" name="Google Shape;267;p22"/>
          <p:cNvSpPr/>
          <p:nvPr/>
        </p:nvSpPr>
        <p:spPr>
          <a:xfrm>
            <a:off x="1585975" y="4363115"/>
            <a:ext cx="127093" cy="272232"/>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68" name="Google Shape;268;p22"/>
          <p:cNvSpPr/>
          <p:nvPr/>
        </p:nvSpPr>
        <p:spPr>
          <a:xfrm>
            <a:off x="1738375" y="4363115"/>
            <a:ext cx="127093" cy="272232"/>
          </a:xfrm>
          <a:prstGeom prst="rect">
            <a:avLst/>
          </a:prstGeom>
          <a:solidFill>
            <a:srgbClr val="92D05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69" name="Google Shape;269;p22"/>
          <p:cNvSpPr/>
          <p:nvPr/>
        </p:nvSpPr>
        <p:spPr>
          <a:xfrm>
            <a:off x="1890775" y="4363115"/>
            <a:ext cx="127093" cy="272232"/>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70" name="Google Shape;270;p22"/>
          <p:cNvSpPr/>
          <p:nvPr/>
        </p:nvSpPr>
        <p:spPr>
          <a:xfrm>
            <a:off x="2043175" y="4363115"/>
            <a:ext cx="127093" cy="272232"/>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71" name="Google Shape;271;p22"/>
          <p:cNvSpPr/>
          <p:nvPr/>
        </p:nvSpPr>
        <p:spPr>
          <a:xfrm>
            <a:off x="2195575" y="4363115"/>
            <a:ext cx="127093" cy="272232"/>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72" name="Google Shape;272;p22"/>
          <p:cNvSpPr/>
          <p:nvPr/>
        </p:nvSpPr>
        <p:spPr>
          <a:xfrm>
            <a:off x="3274713" y="3846174"/>
            <a:ext cx="127093" cy="156582"/>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73" name="Google Shape;273;p22"/>
          <p:cNvSpPr/>
          <p:nvPr/>
        </p:nvSpPr>
        <p:spPr>
          <a:xfrm>
            <a:off x="3741969" y="3772031"/>
            <a:ext cx="127093" cy="156582"/>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74" name="Google Shape;274;p22"/>
          <p:cNvSpPr/>
          <p:nvPr/>
        </p:nvSpPr>
        <p:spPr>
          <a:xfrm>
            <a:off x="3484504" y="4007664"/>
            <a:ext cx="127093" cy="156583"/>
          </a:xfrm>
          <a:prstGeom prst="rect">
            <a:avLst/>
          </a:prstGeom>
          <a:solidFill>
            <a:srgbClr val="92D05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75" name="Google Shape;275;p22"/>
          <p:cNvSpPr/>
          <p:nvPr/>
        </p:nvSpPr>
        <p:spPr>
          <a:xfrm>
            <a:off x="3354374" y="3784075"/>
            <a:ext cx="127093" cy="156582"/>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76" name="Google Shape;276;p22"/>
          <p:cNvSpPr/>
          <p:nvPr/>
        </p:nvSpPr>
        <p:spPr>
          <a:xfrm>
            <a:off x="3311562" y="3899556"/>
            <a:ext cx="127093" cy="156582"/>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77" name="Google Shape;277;p22"/>
          <p:cNvSpPr/>
          <p:nvPr/>
        </p:nvSpPr>
        <p:spPr>
          <a:xfrm>
            <a:off x="3796204" y="3855231"/>
            <a:ext cx="127093" cy="156582"/>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78" name="Google Shape;278;p22"/>
          <p:cNvSpPr/>
          <p:nvPr/>
        </p:nvSpPr>
        <p:spPr>
          <a:xfrm>
            <a:off x="3539337" y="3924464"/>
            <a:ext cx="127093" cy="156583"/>
          </a:xfrm>
          <a:prstGeom prst="rect">
            <a:avLst/>
          </a:prstGeom>
          <a:solidFill>
            <a:srgbClr val="92D05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79" name="Google Shape;279;p22"/>
          <p:cNvSpPr/>
          <p:nvPr/>
        </p:nvSpPr>
        <p:spPr>
          <a:xfrm>
            <a:off x="5319689" y="3894050"/>
            <a:ext cx="127093" cy="153566"/>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80" name="Google Shape;280;p22"/>
          <p:cNvSpPr/>
          <p:nvPr/>
        </p:nvSpPr>
        <p:spPr>
          <a:xfrm>
            <a:off x="5537255" y="3894050"/>
            <a:ext cx="127093" cy="153566"/>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81" name="Google Shape;281;p22"/>
          <p:cNvSpPr/>
          <p:nvPr/>
        </p:nvSpPr>
        <p:spPr>
          <a:xfrm>
            <a:off x="5754821" y="3894050"/>
            <a:ext cx="127093" cy="153566"/>
          </a:xfrm>
          <a:prstGeom prst="rect">
            <a:avLst/>
          </a:prstGeom>
          <a:solidFill>
            <a:srgbClr val="92D05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descr="Voice outline" id="282" name="Google Shape;282;p22"/>
          <p:cNvPicPr preferRelativeResize="0"/>
          <p:nvPr/>
        </p:nvPicPr>
        <p:blipFill rotWithShape="1">
          <a:blip r:embed="rId5">
            <a:alphaModFix/>
          </a:blip>
          <a:srcRect b="0" l="0" r="0" t="0"/>
          <a:stretch/>
        </p:blipFill>
        <p:spPr>
          <a:xfrm>
            <a:off x="203698" y="4212881"/>
            <a:ext cx="914400" cy="572700"/>
          </a:xfrm>
          <a:prstGeom prst="rect">
            <a:avLst/>
          </a:prstGeom>
          <a:noFill/>
          <a:ln>
            <a:noFill/>
          </a:ln>
        </p:spPr>
      </p:pic>
      <p:pic>
        <p:nvPicPr>
          <p:cNvPr descr="Voice outline" id="283" name="Google Shape;283;p22"/>
          <p:cNvPicPr preferRelativeResize="0"/>
          <p:nvPr/>
        </p:nvPicPr>
        <p:blipFill rotWithShape="1">
          <a:blip r:embed="rId4">
            <a:alphaModFix/>
          </a:blip>
          <a:srcRect b="0" l="0" r="0" t="0"/>
          <a:stretch/>
        </p:blipFill>
        <p:spPr>
          <a:xfrm>
            <a:off x="228239" y="3731516"/>
            <a:ext cx="914400" cy="478634"/>
          </a:xfrm>
          <a:prstGeom prst="rect">
            <a:avLst/>
          </a:prstGeom>
          <a:noFill/>
          <a:ln>
            <a:noFill/>
          </a:ln>
        </p:spPr>
      </p:pic>
      <p:sp>
        <p:nvSpPr>
          <p:cNvPr id="284" name="Google Shape;284;p22"/>
          <p:cNvSpPr/>
          <p:nvPr/>
        </p:nvSpPr>
        <p:spPr>
          <a:xfrm>
            <a:off x="1433575" y="3834717"/>
            <a:ext cx="127093" cy="272232"/>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85" name="Google Shape;285;p22"/>
          <p:cNvSpPr/>
          <p:nvPr/>
        </p:nvSpPr>
        <p:spPr>
          <a:xfrm>
            <a:off x="1585975" y="3834717"/>
            <a:ext cx="127093" cy="272232"/>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86" name="Google Shape;286;p22"/>
          <p:cNvSpPr/>
          <p:nvPr/>
        </p:nvSpPr>
        <p:spPr>
          <a:xfrm>
            <a:off x="1738375" y="3834717"/>
            <a:ext cx="127093" cy="272232"/>
          </a:xfrm>
          <a:prstGeom prst="rect">
            <a:avLst/>
          </a:prstGeom>
          <a:solidFill>
            <a:srgbClr val="92D05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87" name="Google Shape;287;p22"/>
          <p:cNvSpPr/>
          <p:nvPr/>
        </p:nvSpPr>
        <p:spPr>
          <a:xfrm>
            <a:off x="1890775" y="3834717"/>
            <a:ext cx="127093" cy="272232"/>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88" name="Google Shape;288;p22"/>
          <p:cNvSpPr/>
          <p:nvPr/>
        </p:nvSpPr>
        <p:spPr>
          <a:xfrm>
            <a:off x="2043175" y="3834717"/>
            <a:ext cx="127093" cy="272232"/>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89" name="Google Shape;289;p22"/>
          <p:cNvSpPr/>
          <p:nvPr/>
        </p:nvSpPr>
        <p:spPr>
          <a:xfrm>
            <a:off x="2195575" y="3834717"/>
            <a:ext cx="127093" cy="272232"/>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90" name="Google Shape;290;p22"/>
          <p:cNvSpPr/>
          <p:nvPr/>
        </p:nvSpPr>
        <p:spPr>
          <a:xfrm>
            <a:off x="3388873" y="4474159"/>
            <a:ext cx="127093" cy="156583"/>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91" name="Google Shape;291;p22"/>
          <p:cNvSpPr/>
          <p:nvPr/>
        </p:nvSpPr>
        <p:spPr>
          <a:xfrm>
            <a:off x="3338575" y="4394009"/>
            <a:ext cx="127093" cy="156583"/>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92" name="Google Shape;292;p22"/>
          <p:cNvSpPr/>
          <p:nvPr/>
        </p:nvSpPr>
        <p:spPr>
          <a:xfrm>
            <a:off x="3830143" y="4446859"/>
            <a:ext cx="127093" cy="156583"/>
          </a:xfrm>
          <a:prstGeom prst="rect">
            <a:avLst/>
          </a:prstGeom>
          <a:solidFill>
            <a:srgbClr val="92D05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93" name="Google Shape;293;p22"/>
          <p:cNvSpPr/>
          <p:nvPr/>
        </p:nvSpPr>
        <p:spPr>
          <a:xfrm>
            <a:off x="3590478" y="4345842"/>
            <a:ext cx="127093" cy="156583"/>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94" name="Google Shape;294;p22"/>
          <p:cNvSpPr/>
          <p:nvPr/>
        </p:nvSpPr>
        <p:spPr>
          <a:xfrm>
            <a:off x="3369785" y="4375010"/>
            <a:ext cx="127093" cy="156583"/>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95" name="Google Shape;295;p22"/>
          <p:cNvSpPr/>
          <p:nvPr/>
        </p:nvSpPr>
        <p:spPr>
          <a:xfrm>
            <a:off x="3623968" y="4394009"/>
            <a:ext cx="127093" cy="156583"/>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96" name="Google Shape;296;p22"/>
          <p:cNvSpPr/>
          <p:nvPr/>
        </p:nvSpPr>
        <p:spPr>
          <a:xfrm>
            <a:off x="5754821" y="4420940"/>
            <a:ext cx="127093" cy="156583"/>
          </a:xfrm>
          <a:prstGeom prst="rect">
            <a:avLst/>
          </a:prstGeom>
          <a:solidFill>
            <a:srgbClr val="92D05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97" name="Google Shape;297;p22"/>
          <p:cNvSpPr/>
          <p:nvPr/>
        </p:nvSpPr>
        <p:spPr>
          <a:xfrm>
            <a:off x="5331106" y="4420940"/>
            <a:ext cx="127093" cy="156583"/>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98" name="Google Shape;298;p22"/>
          <p:cNvSpPr/>
          <p:nvPr/>
        </p:nvSpPr>
        <p:spPr>
          <a:xfrm>
            <a:off x="5542964" y="4420940"/>
            <a:ext cx="127093" cy="156583"/>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299" name="Google Shape;299;p22"/>
          <p:cNvCxnSpPr/>
          <p:nvPr/>
        </p:nvCxnSpPr>
        <p:spPr>
          <a:xfrm>
            <a:off x="2590375" y="3940657"/>
            <a:ext cx="429600" cy="0"/>
          </a:xfrm>
          <a:prstGeom prst="straightConnector1">
            <a:avLst/>
          </a:prstGeom>
          <a:noFill/>
          <a:ln cap="flat" cmpd="sng" w="9525">
            <a:solidFill>
              <a:srgbClr val="FFFF00"/>
            </a:solidFill>
            <a:prstDash val="solid"/>
            <a:round/>
            <a:headEnd len="sm" w="sm" type="none"/>
            <a:tailEnd len="med" w="med" type="triangle"/>
          </a:ln>
        </p:spPr>
      </p:cxnSp>
      <p:cxnSp>
        <p:nvCxnSpPr>
          <p:cNvPr id="300" name="Google Shape;300;p22"/>
          <p:cNvCxnSpPr/>
          <p:nvPr/>
        </p:nvCxnSpPr>
        <p:spPr>
          <a:xfrm>
            <a:off x="4490633" y="3940657"/>
            <a:ext cx="429600" cy="0"/>
          </a:xfrm>
          <a:prstGeom prst="straightConnector1">
            <a:avLst/>
          </a:prstGeom>
          <a:noFill/>
          <a:ln cap="flat" cmpd="sng" w="9525">
            <a:solidFill>
              <a:srgbClr val="FFFF00"/>
            </a:solidFill>
            <a:prstDash val="solid"/>
            <a:round/>
            <a:headEnd len="sm" w="sm" type="none"/>
            <a:tailEnd len="med" w="med" type="triangle"/>
          </a:ln>
        </p:spPr>
      </p:cxnSp>
      <p:cxnSp>
        <p:nvCxnSpPr>
          <p:cNvPr id="301" name="Google Shape;301;p22"/>
          <p:cNvCxnSpPr/>
          <p:nvPr/>
        </p:nvCxnSpPr>
        <p:spPr>
          <a:xfrm>
            <a:off x="2590375" y="4507605"/>
            <a:ext cx="429600" cy="0"/>
          </a:xfrm>
          <a:prstGeom prst="straightConnector1">
            <a:avLst/>
          </a:prstGeom>
          <a:noFill/>
          <a:ln cap="flat" cmpd="sng" w="9525">
            <a:solidFill>
              <a:srgbClr val="FFFF00"/>
            </a:solidFill>
            <a:prstDash val="solid"/>
            <a:round/>
            <a:headEnd len="sm" w="sm" type="none"/>
            <a:tailEnd len="med" w="med" type="triangle"/>
          </a:ln>
        </p:spPr>
      </p:cxnSp>
      <p:cxnSp>
        <p:nvCxnSpPr>
          <p:cNvPr id="302" name="Google Shape;302;p22"/>
          <p:cNvCxnSpPr/>
          <p:nvPr/>
        </p:nvCxnSpPr>
        <p:spPr>
          <a:xfrm>
            <a:off x="4490633" y="4507605"/>
            <a:ext cx="429600" cy="0"/>
          </a:xfrm>
          <a:prstGeom prst="straightConnector1">
            <a:avLst/>
          </a:prstGeom>
          <a:noFill/>
          <a:ln cap="flat" cmpd="sng" w="9525">
            <a:solidFill>
              <a:srgbClr val="FFFF00"/>
            </a:solidFill>
            <a:prstDash val="solid"/>
            <a:round/>
            <a:headEnd len="sm" w="sm" type="none"/>
            <a:tailEnd len="med" w="med" type="triangle"/>
          </a:ln>
        </p:spPr>
      </p:cxnSp>
      <p:cxnSp>
        <p:nvCxnSpPr>
          <p:cNvPr id="303" name="Google Shape;303;p22"/>
          <p:cNvCxnSpPr/>
          <p:nvPr/>
        </p:nvCxnSpPr>
        <p:spPr>
          <a:xfrm>
            <a:off x="6390892" y="4237056"/>
            <a:ext cx="429600" cy="0"/>
          </a:xfrm>
          <a:prstGeom prst="straightConnector1">
            <a:avLst/>
          </a:prstGeom>
          <a:noFill/>
          <a:ln cap="flat" cmpd="sng" w="9525">
            <a:solidFill>
              <a:srgbClr val="FFFF00"/>
            </a:solidFill>
            <a:prstDash val="solid"/>
            <a:round/>
            <a:headEnd len="sm" w="sm" type="none"/>
            <a:tailEnd len="med" w="med" type="triangle"/>
          </a:ln>
        </p:spPr>
      </p:cxnSp>
      <p:sp>
        <p:nvSpPr>
          <p:cNvPr id="304" name="Google Shape;304;p22"/>
          <p:cNvSpPr/>
          <p:nvPr/>
        </p:nvSpPr>
        <p:spPr>
          <a:xfrm>
            <a:off x="7116869" y="4085973"/>
            <a:ext cx="127093" cy="153566"/>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05" name="Google Shape;305;p22"/>
          <p:cNvSpPr/>
          <p:nvPr/>
        </p:nvSpPr>
        <p:spPr>
          <a:xfrm>
            <a:off x="7340248" y="4047616"/>
            <a:ext cx="127093" cy="153566"/>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06" name="Google Shape;306;p22"/>
          <p:cNvSpPr/>
          <p:nvPr/>
        </p:nvSpPr>
        <p:spPr>
          <a:xfrm>
            <a:off x="7524246" y="4215559"/>
            <a:ext cx="127093" cy="153566"/>
          </a:xfrm>
          <a:prstGeom prst="rect">
            <a:avLst/>
          </a:prstGeom>
          <a:solidFill>
            <a:srgbClr val="92D05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07" name="Google Shape;307;p22"/>
          <p:cNvSpPr/>
          <p:nvPr/>
        </p:nvSpPr>
        <p:spPr>
          <a:xfrm>
            <a:off x="7559010" y="4277805"/>
            <a:ext cx="127093" cy="156583"/>
          </a:xfrm>
          <a:prstGeom prst="rect">
            <a:avLst/>
          </a:prstGeom>
          <a:solidFill>
            <a:srgbClr val="92D05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08" name="Google Shape;308;p22"/>
          <p:cNvSpPr/>
          <p:nvPr/>
        </p:nvSpPr>
        <p:spPr>
          <a:xfrm>
            <a:off x="7067019" y="4147366"/>
            <a:ext cx="127093" cy="156583"/>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09" name="Google Shape;309;p22"/>
          <p:cNvSpPr/>
          <p:nvPr/>
        </p:nvSpPr>
        <p:spPr>
          <a:xfrm>
            <a:off x="7227869" y="4356097"/>
            <a:ext cx="127093" cy="156583"/>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descr="A shelf with files on it&#10;&#10;Description automatically generated" id="314" name="Google Shape;314;p23"/>
          <p:cNvPicPr preferRelativeResize="0"/>
          <p:nvPr/>
        </p:nvPicPr>
        <p:blipFill rotWithShape="1">
          <a:blip r:embed="rId3">
            <a:alphaModFix/>
          </a:blip>
          <a:srcRect b="0" l="0" r="58041" t="0"/>
          <a:stretch/>
        </p:blipFill>
        <p:spPr>
          <a:xfrm rot="5400000">
            <a:off x="1986311" y="-1986310"/>
            <a:ext cx="5171380" cy="9144001"/>
          </a:xfrm>
          <a:prstGeom prst="rect">
            <a:avLst/>
          </a:prstGeom>
          <a:noFill/>
          <a:ln>
            <a:noFill/>
          </a:ln>
        </p:spPr>
      </p:pic>
      <p:sp>
        <p:nvSpPr>
          <p:cNvPr id="315" name="Google Shape;315;p23"/>
          <p:cNvSpPr/>
          <p:nvPr/>
        </p:nvSpPr>
        <p:spPr>
          <a:xfrm>
            <a:off x="-29660" y="1"/>
            <a:ext cx="9203320" cy="5171380"/>
          </a:xfrm>
          <a:prstGeom prst="rect">
            <a:avLst/>
          </a:prstGeom>
          <a:solidFill>
            <a:schemeClr val="lt1">
              <a:alpha val="67058"/>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16" name="Google Shape;316;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dk1"/>
                </a:solidFill>
              </a:rPr>
              <a:t>Unsupervised Speaker Attribution</a:t>
            </a:r>
            <a:endParaRPr>
              <a:solidFill>
                <a:schemeClr val="dk1"/>
              </a:solidFill>
            </a:endParaRPr>
          </a:p>
        </p:txBody>
      </p:sp>
      <p:sp>
        <p:nvSpPr>
          <p:cNvPr id="317" name="Google Shape;317;p23"/>
          <p:cNvSpPr txBox="1"/>
          <p:nvPr>
            <p:ph idx="1" type="body"/>
          </p:nvPr>
        </p:nvSpPr>
        <p:spPr>
          <a:xfrm>
            <a:off x="311700" y="1152475"/>
            <a:ext cx="8520600" cy="3806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800"/>
              <a:buNone/>
            </a:pPr>
            <a:r>
              <a:rPr lang="en">
                <a:solidFill>
                  <a:schemeClr val="dk1"/>
                </a:solidFill>
              </a:rPr>
              <a:t>Speakers In The Wild dataset (McLaren et al., 2016)</a:t>
            </a:r>
            <a:endParaRPr>
              <a:solidFill>
                <a:schemeClr val="dk1"/>
              </a:solidFill>
            </a:endParaRPr>
          </a:p>
          <a:p>
            <a:pPr indent="457200" lvl="0" marL="0" rtl="0" algn="l">
              <a:lnSpc>
                <a:spcPct val="100000"/>
              </a:lnSpc>
              <a:spcBef>
                <a:spcPts val="0"/>
              </a:spcBef>
              <a:spcAft>
                <a:spcPts val="0"/>
              </a:spcAft>
              <a:buSzPts val="1800"/>
              <a:buNone/>
            </a:pPr>
            <a:r>
              <a:rPr lang="en">
                <a:solidFill>
                  <a:schemeClr val="dk1"/>
                </a:solidFill>
              </a:rPr>
              <a:t>Unique Target Speakers DEV 119, EVAL 180 </a:t>
            </a:r>
            <a:endParaRPr>
              <a:solidFill>
                <a:schemeClr val="dk1"/>
              </a:solidFill>
            </a:endParaRPr>
          </a:p>
          <a:p>
            <a:pPr indent="0" lvl="0" marL="0" rtl="0" algn="l">
              <a:lnSpc>
                <a:spcPct val="100000"/>
              </a:lnSpc>
              <a:spcBef>
                <a:spcPts val="0"/>
              </a:spcBef>
              <a:spcAft>
                <a:spcPts val="0"/>
              </a:spcAft>
              <a:buSzPts val="1800"/>
              <a:buNone/>
            </a:pPr>
            <a:r>
              <a:rPr lang="en">
                <a:solidFill>
                  <a:schemeClr val="dk1"/>
                </a:solidFill>
              </a:rPr>
              <a:t>Embeddings: WeSpeaker ResNet32 with Large Margin (Wang et al., 2023)</a:t>
            </a:r>
            <a:endParaRPr/>
          </a:p>
          <a:p>
            <a:pPr indent="0" lvl="0" marL="0" rtl="0" algn="l">
              <a:lnSpc>
                <a:spcPct val="100000"/>
              </a:lnSpc>
              <a:spcBef>
                <a:spcPts val="0"/>
              </a:spcBef>
              <a:spcAft>
                <a:spcPts val="0"/>
              </a:spcAft>
              <a:buSzPts val="1800"/>
              <a:buNone/>
            </a:pPr>
            <a:r>
              <a:rPr lang="en">
                <a:solidFill>
                  <a:schemeClr val="dk1"/>
                </a:solidFill>
              </a:rPr>
              <a:t>Clustering: DBSCAN (Ester et al. 1996)</a:t>
            </a:r>
            <a:endParaRPr/>
          </a:p>
          <a:p>
            <a:pPr indent="457200" lvl="0" marL="0" rtl="0" algn="l">
              <a:lnSpc>
                <a:spcPct val="115000"/>
              </a:lnSpc>
              <a:spcBef>
                <a:spcPts val="1200"/>
              </a:spcBef>
              <a:spcAft>
                <a:spcPts val="0"/>
              </a:spcAft>
              <a:buSzPts val="1800"/>
              <a:buNone/>
            </a:pPr>
            <a:r>
              <a:t/>
            </a:r>
            <a:endParaRPr>
              <a:solidFill>
                <a:schemeClr val="dk1"/>
              </a:solidFill>
            </a:endParaRPr>
          </a:p>
          <a:p>
            <a:pPr indent="0" lvl="0" marL="0" rtl="0" algn="l">
              <a:lnSpc>
                <a:spcPct val="115000"/>
              </a:lnSpc>
              <a:spcBef>
                <a:spcPts val="1200"/>
              </a:spcBef>
              <a:spcAft>
                <a:spcPts val="0"/>
              </a:spcAft>
              <a:buSzPts val="1800"/>
              <a:buNone/>
            </a:pPr>
            <a:r>
              <a:t/>
            </a:r>
            <a:endParaRPr>
              <a:solidFill>
                <a:schemeClr val="dk1"/>
              </a:solidFill>
            </a:endParaRPr>
          </a:p>
          <a:p>
            <a:pPr indent="0" lvl="0" marL="0" rtl="0" algn="l">
              <a:lnSpc>
                <a:spcPct val="115000"/>
              </a:lnSpc>
              <a:spcBef>
                <a:spcPts val="1200"/>
              </a:spcBef>
              <a:spcAft>
                <a:spcPts val="0"/>
              </a:spcAft>
              <a:buSzPts val="1800"/>
              <a:buNone/>
            </a:pPr>
            <a:r>
              <a:t/>
            </a:r>
            <a:endParaRPr>
              <a:solidFill>
                <a:schemeClr val="dk1"/>
              </a:solidFill>
            </a:endParaRPr>
          </a:p>
          <a:p>
            <a:pPr indent="0" lvl="0" marL="0" rtl="0" algn="l">
              <a:lnSpc>
                <a:spcPct val="115000"/>
              </a:lnSpc>
              <a:spcBef>
                <a:spcPts val="1200"/>
              </a:spcBef>
              <a:spcAft>
                <a:spcPts val="0"/>
              </a:spcAft>
              <a:buSzPts val="1800"/>
              <a:buNone/>
            </a:pPr>
            <a:r>
              <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sp>
        <p:nvSpPr>
          <p:cNvPr id="318" name="Google Shape;318;p23"/>
          <p:cNvSpPr/>
          <p:nvPr/>
        </p:nvSpPr>
        <p:spPr>
          <a:xfrm>
            <a:off x="1119775" y="3017825"/>
            <a:ext cx="1470600" cy="6315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Extract embeddings</a:t>
            </a:r>
            <a:endParaRPr b="0" i="0" sz="1400" u="none" cap="none" strike="noStrike">
              <a:solidFill>
                <a:schemeClr val="dk1"/>
              </a:solidFill>
              <a:latin typeface="Arial"/>
              <a:ea typeface="Arial"/>
              <a:cs typeface="Arial"/>
              <a:sym typeface="Arial"/>
            </a:endParaRPr>
          </a:p>
        </p:txBody>
      </p:sp>
      <p:sp>
        <p:nvSpPr>
          <p:cNvPr id="319" name="Google Shape;319;p23"/>
          <p:cNvSpPr/>
          <p:nvPr/>
        </p:nvSpPr>
        <p:spPr>
          <a:xfrm>
            <a:off x="3020033" y="3017825"/>
            <a:ext cx="1470600" cy="6315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Cluster file embeddings</a:t>
            </a:r>
            <a:endParaRPr b="0" i="0" sz="1400" u="none" cap="none" strike="noStrike">
              <a:solidFill>
                <a:schemeClr val="dk1"/>
              </a:solidFill>
              <a:latin typeface="Arial"/>
              <a:ea typeface="Arial"/>
              <a:cs typeface="Arial"/>
              <a:sym typeface="Arial"/>
            </a:endParaRPr>
          </a:p>
        </p:txBody>
      </p:sp>
      <p:sp>
        <p:nvSpPr>
          <p:cNvPr id="320" name="Google Shape;320;p23"/>
          <p:cNvSpPr/>
          <p:nvPr/>
        </p:nvSpPr>
        <p:spPr>
          <a:xfrm>
            <a:off x="4920292" y="3017825"/>
            <a:ext cx="1470600" cy="6315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Average each cluster</a:t>
            </a:r>
            <a:endParaRPr b="0" i="0" sz="1400" u="none" cap="none" strike="noStrike">
              <a:solidFill>
                <a:schemeClr val="dk1"/>
              </a:solidFill>
              <a:latin typeface="Arial"/>
              <a:ea typeface="Arial"/>
              <a:cs typeface="Arial"/>
              <a:sym typeface="Arial"/>
            </a:endParaRPr>
          </a:p>
        </p:txBody>
      </p:sp>
      <p:sp>
        <p:nvSpPr>
          <p:cNvPr id="321" name="Google Shape;321;p23"/>
          <p:cNvSpPr/>
          <p:nvPr/>
        </p:nvSpPr>
        <p:spPr>
          <a:xfrm>
            <a:off x="6820550" y="3017825"/>
            <a:ext cx="1470600" cy="6315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Cluster across files</a:t>
            </a:r>
            <a:endParaRPr b="0" i="0" sz="1400" u="none" cap="none" strike="noStrike">
              <a:solidFill>
                <a:schemeClr val="dk1"/>
              </a:solidFill>
              <a:latin typeface="Arial"/>
              <a:ea typeface="Arial"/>
              <a:cs typeface="Arial"/>
              <a:sym typeface="Arial"/>
            </a:endParaRPr>
          </a:p>
        </p:txBody>
      </p:sp>
      <p:cxnSp>
        <p:nvCxnSpPr>
          <p:cNvPr id="322" name="Google Shape;322;p23"/>
          <p:cNvCxnSpPr>
            <a:stCxn id="318" idx="3"/>
            <a:endCxn id="319" idx="1"/>
          </p:cNvCxnSpPr>
          <p:nvPr/>
        </p:nvCxnSpPr>
        <p:spPr>
          <a:xfrm>
            <a:off x="2590375" y="3333575"/>
            <a:ext cx="429600" cy="0"/>
          </a:xfrm>
          <a:prstGeom prst="straightConnector1">
            <a:avLst/>
          </a:prstGeom>
          <a:noFill/>
          <a:ln cap="flat" cmpd="sng" w="9525">
            <a:solidFill>
              <a:schemeClr val="dk1"/>
            </a:solidFill>
            <a:prstDash val="solid"/>
            <a:round/>
            <a:headEnd len="sm" w="sm" type="none"/>
            <a:tailEnd len="med" w="med" type="triangle"/>
          </a:ln>
        </p:spPr>
      </p:cxnSp>
      <p:cxnSp>
        <p:nvCxnSpPr>
          <p:cNvPr id="323" name="Google Shape;323;p23"/>
          <p:cNvCxnSpPr>
            <a:stCxn id="319" idx="3"/>
            <a:endCxn id="320" idx="1"/>
          </p:cNvCxnSpPr>
          <p:nvPr/>
        </p:nvCxnSpPr>
        <p:spPr>
          <a:xfrm>
            <a:off x="4490633" y="3333575"/>
            <a:ext cx="429600" cy="0"/>
          </a:xfrm>
          <a:prstGeom prst="straightConnector1">
            <a:avLst/>
          </a:prstGeom>
          <a:noFill/>
          <a:ln cap="flat" cmpd="sng" w="9525">
            <a:solidFill>
              <a:schemeClr val="dk1"/>
            </a:solidFill>
            <a:prstDash val="solid"/>
            <a:round/>
            <a:headEnd len="sm" w="sm" type="none"/>
            <a:tailEnd len="med" w="med" type="triangle"/>
          </a:ln>
        </p:spPr>
      </p:cxnSp>
      <p:cxnSp>
        <p:nvCxnSpPr>
          <p:cNvPr id="324" name="Google Shape;324;p23"/>
          <p:cNvCxnSpPr>
            <a:stCxn id="320" idx="3"/>
            <a:endCxn id="321" idx="1"/>
          </p:cNvCxnSpPr>
          <p:nvPr/>
        </p:nvCxnSpPr>
        <p:spPr>
          <a:xfrm>
            <a:off x="6390892" y="3333575"/>
            <a:ext cx="429600" cy="0"/>
          </a:xfrm>
          <a:prstGeom prst="straightConnector1">
            <a:avLst/>
          </a:prstGeom>
          <a:noFill/>
          <a:ln cap="flat" cmpd="sng" w="9525">
            <a:solidFill>
              <a:schemeClr val="dk1"/>
            </a:solidFill>
            <a:prstDash val="solid"/>
            <a:round/>
            <a:headEnd len="sm" w="sm" type="none"/>
            <a:tailEnd len="med" w="med" type="triangle"/>
          </a:ln>
        </p:spPr>
      </p:cxnSp>
      <p:pic>
        <p:nvPicPr>
          <p:cNvPr descr="Voice outline" id="325" name="Google Shape;325;p23"/>
          <p:cNvPicPr preferRelativeResize="0"/>
          <p:nvPr/>
        </p:nvPicPr>
        <p:blipFill rotWithShape="1">
          <a:blip r:embed="rId4">
            <a:alphaModFix/>
          </a:blip>
          <a:srcRect b="0" l="0" r="0" t="0"/>
          <a:stretch/>
        </p:blipFill>
        <p:spPr>
          <a:xfrm flipH="1">
            <a:off x="226502" y="3649325"/>
            <a:ext cx="914400" cy="643017"/>
          </a:xfrm>
          <a:prstGeom prst="rect">
            <a:avLst/>
          </a:prstGeom>
          <a:noFill/>
          <a:ln>
            <a:noFill/>
          </a:ln>
        </p:spPr>
      </p:pic>
      <p:sp>
        <p:nvSpPr>
          <p:cNvPr id="326" name="Google Shape;326;p23"/>
          <p:cNvSpPr/>
          <p:nvPr/>
        </p:nvSpPr>
        <p:spPr>
          <a:xfrm>
            <a:off x="1433575" y="4363115"/>
            <a:ext cx="127093" cy="272232"/>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27" name="Google Shape;327;p23"/>
          <p:cNvSpPr/>
          <p:nvPr/>
        </p:nvSpPr>
        <p:spPr>
          <a:xfrm>
            <a:off x="1585975" y="4363115"/>
            <a:ext cx="127093" cy="272232"/>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28" name="Google Shape;328;p23"/>
          <p:cNvSpPr/>
          <p:nvPr/>
        </p:nvSpPr>
        <p:spPr>
          <a:xfrm>
            <a:off x="1738375" y="4363115"/>
            <a:ext cx="127093" cy="272232"/>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29" name="Google Shape;329;p23"/>
          <p:cNvSpPr/>
          <p:nvPr/>
        </p:nvSpPr>
        <p:spPr>
          <a:xfrm>
            <a:off x="1890775" y="4363115"/>
            <a:ext cx="127093" cy="272232"/>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30" name="Google Shape;330;p23"/>
          <p:cNvSpPr/>
          <p:nvPr/>
        </p:nvSpPr>
        <p:spPr>
          <a:xfrm>
            <a:off x="2043175" y="4363115"/>
            <a:ext cx="127093" cy="272232"/>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31" name="Google Shape;331;p23"/>
          <p:cNvSpPr/>
          <p:nvPr/>
        </p:nvSpPr>
        <p:spPr>
          <a:xfrm>
            <a:off x="2195575" y="4363115"/>
            <a:ext cx="127093" cy="272232"/>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32" name="Google Shape;332;p23"/>
          <p:cNvSpPr/>
          <p:nvPr/>
        </p:nvSpPr>
        <p:spPr>
          <a:xfrm>
            <a:off x="3274713" y="3846174"/>
            <a:ext cx="127093" cy="156582"/>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33" name="Google Shape;333;p23"/>
          <p:cNvSpPr/>
          <p:nvPr/>
        </p:nvSpPr>
        <p:spPr>
          <a:xfrm>
            <a:off x="3741969" y="3772031"/>
            <a:ext cx="127093" cy="156582"/>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34" name="Google Shape;334;p23"/>
          <p:cNvSpPr/>
          <p:nvPr/>
        </p:nvSpPr>
        <p:spPr>
          <a:xfrm>
            <a:off x="3484504" y="4007664"/>
            <a:ext cx="127093" cy="156583"/>
          </a:xfrm>
          <a:prstGeom prst="rect">
            <a:avLst/>
          </a:prstGeom>
          <a:solidFill>
            <a:srgbClr val="92D05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35" name="Google Shape;335;p23"/>
          <p:cNvSpPr/>
          <p:nvPr/>
        </p:nvSpPr>
        <p:spPr>
          <a:xfrm>
            <a:off x="3354374" y="3784075"/>
            <a:ext cx="127093" cy="156582"/>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36" name="Google Shape;336;p23"/>
          <p:cNvSpPr/>
          <p:nvPr/>
        </p:nvSpPr>
        <p:spPr>
          <a:xfrm>
            <a:off x="3311562" y="3899556"/>
            <a:ext cx="127093" cy="156582"/>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37" name="Google Shape;337;p23"/>
          <p:cNvSpPr/>
          <p:nvPr/>
        </p:nvSpPr>
        <p:spPr>
          <a:xfrm>
            <a:off x="3796204" y="3855231"/>
            <a:ext cx="127093" cy="156582"/>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38" name="Google Shape;338;p23"/>
          <p:cNvSpPr/>
          <p:nvPr/>
        </p:nvSpPr>
        <p:spPr>
          <a:xfrm>
            <a:off x="3539337" y="3924464"/>
            <a:ext cx="127093" cy="156583"/>
          </a:xfrm>
          <a:prstGeom prst="rect">
            <a:avLst/>
          </a:prstGeom>
          <a:solidFill>
            <a:srgbClr val="92D05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39" name="Google Shape;339;p23"/>
          <p:cNvSpPr/>
          <p:nvPr/>
        </p:nvSpPr>
        <p:spPr>
          <a:xfrm>
            <a:off x="5319689" y="3894050"/>
            <a:ext cx="127093" cy="153566"/>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40" name="Google Shape;340;p23"/>
          <p:cNvSpPr/>
          <p:nvPr/>
        </p:nvSpPr>
        <p:spPr>
          <a:xfrm>
            <a:off x="5537255" y="3894050"/>
            <a:ext cx="127093" cy="153566"/>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41" name="Google Shape;341;p23"/>
          <p:cNvSpPr/>
          <p:nvPr/>
        </p:nvSpPr>
        <p:spPr>
          <a:xfrm>
            <a:off x="5754821" y="3894050"/>
            <a:ext cx="127093" cy="153566"/>
          </a:xfrm>
          <a:prstGeom prst="rect">
            <a:avLst/>
          </a:prstGeom>
          <a:solidFill>
            <a:srgbClr val="92D05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descr="Voice outline" id="342" name="Google Shape;342;p23"/>
          <p:cNvPicPr preferRelativeResize="0"/>
          <p:nvPr/>
        </p:nvPicPr>
        <p:blipFill rotWithShape="1">
          <a:blip r:embed="rId5">
            <a:alphaModFix/>
          </a:blip>
          <a:srcRect b="0" l="0" r="0" t="0"/>
          <a:stretch/>
        </p:blipFill>
        <p:spPr>
          <a:xfrm>
            <a:off x="203698" y="4212881"/>
            <a:ext cx="914400" cy="572700"/>
          </a:xfrm>
          <a:prstGeom prst="rect">
            <a:avLst/>
          </a:prstGeom>
          <a:noFill/>
          <a:ln>
            <a:noFill/>
          </a:ln>
        </p:spPr>
      </p:pic>
      <p:pic>
        <p:nvPicPr>
          <p:cNvPr descr="Voice outline" id="343" name="Google Shape;343;p23"/>
          <p:cNvPicPr preferRelativeResize="0"/>
          <p:nvPr/>
        </p:nvPicPr>
        <p:blipFill rotWithShape="1">
          <a:blip r:embed="rId4">
            <a:alphaModFix/>
          </a:blip>
          <a:srcRect b="0" l="0" r="0" t="0"/>
          <a:stretch/>
        </p:blipFill>
        <p:spPr>
          <a:xfrm>
            <a:off x="228239" y="3731516"/>
            <a:ext cx="914400" cy="478634"/>
          </a:xfrm>
          <a:prstGeom prst="rect">
            <a:avLst/>
          </a:prstGeom>
          <a:noFill/>
          <a:ln>
            <a:noFill/>
          </a:ln>
        </p:spPr>
      </p:pic>
      <p:sp>
        <p:nvSpPr>
          <p:cNvPr id="344" name="Google Shape;344;p23"/>
          <p:cNvSpPr/>
          <p:nvPr/>
        </p:nvSpPr>
        <p:spPr>
          <a:xfrm>
            <a:off x="1433575" y="3834717"/>
            <a:ext cx="127093" cy="272232"/>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45" name="Google Shape;345;p23"/>
          <p:cNvSpPr/>
          <p:nvPr/>
        </p:nvSpPr>
        <p:spPr>
          <a:xfrm>
            <a:off x="1585975" y="3834717"/>
            <a:ext cx="127093" cy="272232"/>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46" name="Google Shape;346;p23"/>
          <p:cNvSpPr/>
          <p:nvPr/>
        </p:nvSpPr>
        <p:spPr>
          <a:xfrm>
            <a:off x="1738375" y="3834717"/>
            <a:ext cx="127093" cy="272232"/>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47" name="Google Shape;347;p23"/>
          <p:cNvSpPr/>
          <p:nvPr/>
        </p:nvSpPr>
        <p:spPr>
          <a:xfrm>
            <a:off x="1890775" y="3834717"/>
            <a:ext cx="127093" cy="272232"/>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48" name="Google Shape;348;p23"/>
          <p:cNvSpPr/>
          <p:nvPr/>
        </p:nvSpPr>
        <p:spPr>
          <a:xfrm>
            <a:off x="2043175" y="3834717"/>
            <a:ext cx="127093" cy="272232"/>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49" name="Google Shape;349;p23"/>
          <p:cNvSpPr/>
          <p:nvPr/>
        </p:nvSpPr>
        <p:spPr>
          <a:xfrm>
            <a:off x="2195575" y="3834717"/>
            <a:ext cx="127093" cy="272232"/>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50" name="Google Shape;350;p23"/>
          <p:cNvSpPr/>
          <p:nvPr/>
        </p:nvSpPr>
        <p:spPr>
          <a:xfrm>
            <a:off x="3388873" y="4474159"/>
            <a:ext cx="127093" cy="156583"/>
          </a:xfrm>
          <a:prstGeom prst="rect">
            <a:avLst/>
          </a:prstGeom>
          <a:solidFill>
            <a:srgbClr val="FFC0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51" name="Google Shape;351;p23"/>
          <p:cNvSpPr/>
          <p:nvPr/>
        </p:nvSpPr>
        <p:spPr>
          <a:xfrm>
            <a:off x="3338575" y="4394009"/>
            <a:ext cx="127093" cy="156583"/>
          </a:xfrm>
          <a:prstGeom prst="rect">
            <a:avLst/>
          </a:prstGeom>
          <a:solidFill>
            <a:srgbClr val="FFC0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52" name="Google Shape;352;p23"/>
          <p:cNvSpPr/>
          <p:nvPr/>
        </p:nvSpPr>
        <p:spPr>
          <a:xfrm>
            <a:off x="3830143" y="4446859"/>
            <a:ext cx="127093" cy="156583"/>
          </a:xfrm>
          <a:prstGeom prst="rect">
            <a:avLst/>
          </a:prstGeom>
          <a:solidFill>
            <a:srgbClr val="75F2FF"/>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53" name="Google Shape;353;p23"/>
          <p:cNvSpPr/>
          <p:nvPr/>
        </p:nvSpPr>
        <p:spPr>
          <a:xfrm>
            <a:off x="3590478" y="4345842"/>
            <a:ext cx="127093" cy="156583"/>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54" name="Google Shape;354;p23"/>
          <p:cNvSpPr/>
          <p:nvPr/>
        </p:nvSpPr>
        <p:spPr>
          <a:xfrm>
            <a:off x="3369785" y="4375010"/>
            <a:ext cx="127093" cy="156583"/>
          </a:xfrm>
          <a:prstGeom prst="rect">
            <a:avLst/>
          </a:prstGeom>
          <a:solidFill>
            <a:srgbClr val="FFC0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55" name="Google Shape;355;p23"/>
          <p:cNvSpPr/>
          <p:nvPr/>
        </p:nvSpPr>
        <p:spPr>
          <a:xfrm>
            <a:off x="3623968" y="4394009"/>
            <a:ext cx="127093" cy="156583"/>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56" name="Google Shape;356;p23"/>
          <p:cNvSpPr/>
          <p:nvPr/>
        </p:nvSpPr>
        <p:spPr>
          <a:xfrm>
            <a:off x="5754821" y="4420940"/>
            <a:ext cx="127093" cy="156583"/>
          </a:xfrm>
          <a:prstGeom prst="rect">
            <a:avLst/>
          </a:prstGeom>
          <a:solidFill>
            <a:srgbClr val="75F2FF"/>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57" name="Google Shape;357;p23"/>
          <p:cNvSpPr/>
          <p:nvPr/>
        </p:nvSpPr>
        <p:spPr>
          <a:xfrm>
            <a:off x="5331106" y="4420940"/>
            <a:ext cx="127093" cy="156583"/>
          </a:xfrm>
          <a:prstGeom prst="rect">
            <a:avLst/>
          </a:prstGeom>
          <a:solidFill>
            <a:srgbClr val="FFC0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58" name="Google Shape;358;p23"/>
          <p:cNvSpPr/>
          <p:nvPr/>
        </p:nvSpPr>
        <p:spPr>
          <a:xfrm>
            <a:off x="5542964" y="4420940"/>
            <a:ext cx="127093" cy="156583"/>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359" name="Google Shape;359;p23"/>
          <p:cNvCxnSpPr/>
          <p:nvPr/>
        </p:nvCxnSpPr>
        <p:spPr>
          <a:xfrm>
            <a:off x="2590375" y="3940657"/>
            <a:ext cx="429600" cy="0"/>
          </a:xfrm>
          <a:prstGeom prst="straightConnector1">
            <a:avLst/>
          </a:prstGeom>
          <a:noFill/>
          <a:ln cap="flat" cmpd="sng" w="9525">
            <a:solidFill>
              <a:schemeClr val="dk1"/>
            </a:solidFill>
            <a:prstDash val="solid"/>
            <a:round/>
            <a:headEnd len="sm" w="sm" type="none"/>
            <a:tailEnd len="med" w="med" type="triangle"/>
          </a:ln>
        </p:spPr>
      </p:cxnSp>
      <p:cxnSp>
        <p:nvCxnSpPr>
          <p:cNvPr id="360" name="Google Shape;360;p23"/>
          <p:cNvCxnSpPr/>
          <p:nvPr/>
        </p:nvCxnSpPr>
        <p:spPr>
          <a:xfrm>
            <a:off x="4490633" y="3940657"/>
            <a:ext cx="429600" cy="0"/>
          </a:xfrm>
          <a:prstGeom prst="straightConnector1">
            <a:avLst/>
          </a:prstGeom>
          <a:noFill/>
          <a:ln cap="flat" cmpd="sng" w="9525">
            <a:solidFill>
              <a:schemeClr val="dk1"/>
            </a:solidFill>
            <a:prstDash val="solid"/>
            <a:round/>
            <a:headEnd len="sm" w="sm" type="none"/>
            <a:tailEnd len="med" w="med" type="triangle"/>
          </a:ln>
        </p:spPr>
      </p:cxnSp>
      <p:cxnSp>
        <p:nvCxnSpPr>
          <p:cNvPr id="361" name="Google Shape;361;p23"/>
          <p:cNvCxnSpPr/>
          <p:nvPr/>
        </p:nvCxnSpPr>
        <p:spPr>
          <a:xfrm>
            <a:off x="2590375" y="4507605"/>
            <a:ext cx="429600" cy="0"/>
          </a:xfrm>
          <a:prstGeom prst="straightConnector1">
            <a:avLst/>
          </a:prstGeom>
          <a:noFill/>
          <a:ln cap="flat" cmpd="sng" w="9525">
            <a:solidFill>
              <a:schemeClr val="dk1"/>
            </a:solidFill>
            <a:prstDash val="solid"/>
            <a:round/>
            <a:headEnd len="sm" w="sm" type="none"/>
            <a:tailEnd len="med" w="med" type="triangle"/>
          </a:ln>
        </p:spPr>
      </p:cxnSp>
      <p:cxnSp>
        <p:nvCxnSpPr>
          <p:cNvPr id="362" name="Google Shape;362;p23"/>
          <p:cNvCxnSpPr/>
          <p:nvPr/>
        </p:nvCxnSpPr>
        <p:spPr>
          <a:xfrm>
            <a:off x="4490633" y="4507605"/>
            <a:ext cx="429600" cy="0"/>
          </a:xfrm>
          <a:prstGeom prst="straightConnector1">
            <a:avLst/>
          </a:prstGeom>
          <a:noFill/>
          <a:ln cap="flat" cmpd="sng" w="9525">
            <a:solidFill>
              <a:schemeClr val="dk1"/>
            </a:solidFill>
            <a:prstDash val="solid"/>
            <a:round/>
            <a:headEnd len="sm" w="sm" type="none"/>
            <a:tailEnd len="med" w="med" type="triangle"/>
          </a:ln>
        </p:spPr>
      </p:cxnSp>
      <p:cxnSp>
        <p:nvCxnSpPr>
          <p:cNvPr id="363" name="Google Shape;363;p23"/>
          <p:cNvCxnSpPr/>
          <p:nvPr/>
        </p:nvCxnSpPr>
        <p:spPr>
          <a:xfrm>
            <a:off x="6390892" y="4237056"/>
            <a:ext cx="429600" cy="0"/>
          </a:xfrm>
          <a:prstGeom prst="straightConnector1">
            <a:avLst/>
          </a:prstGeom>
          <a:noFill/>
          <a:ln cap="flat" cmpd="sng" w="9525">
            <a:solidFill>
              <a:schemeClr val="dk1"/>
            </a:solidFill>
            <a:prstDash val="solid"/>
            <a:round/>
            <a:headEnd len="sm" w="sm" type="none"/>
            <a:tailEnd len="med" w="med" type="triangle"/>
          </a:ln>
        </p:spPr>
      </p:cxnSp>
      <p:sp>
        <p:nvSpPr>
          <p:cNvPr id="364" name="Google Shape;364;p23"/>
          <p:cNvSpPr/>
          <p:nvPr/>
        </p:nvSpPr>
        <p:spPr>
          <a:xfrm>
            <a:off x="6989041" y="4078221"/>
            <a:ext cx="127093" cy="153566"/>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65" name="Google Shape;365;p23"/>
          <p:cNvSpPr/>
          <p:nvPr/>
        </p:nvSpPr>
        <p:spPr>
          <a:xfrm>
            <a:off x="7212420" y="4039864"/>
            <a:ext cx="127093" cy="153566"/>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66" name="Google Shape;366;p23"/>
          <p:cNvSpPr/>
          <p:nvPr/>
        </p:nvSpPr>
        <p:spPr>
          <a:xfrm>
            <a:off x="7396418" y="4207807"/>
            <a:ext cx="127093" cy="153566"/>
          </a:xfrm>
          <a:prstGeom prst="rect">
            <a:avLst/>
          </a:prstGeom>
          <a:solidFill>
            <a:srgbClr val="75F2FF"/>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67" name="Google Shape;367;p23"/>
          <p:cNvSpPr/>
          <p:nvPr/>
        </p:nvSpPr>
        <p:spPr>
          <a:xfrm>
            <a:off x="7431182" y="4270053"/>
            <a:ext cx="127093" cy="156583"/>
          </a:xfrm>
          <a:prstGeom prst="rect">
            <a:avLst/>
          </a:prstGeom>
          <a:solidFill>
            <a:srgbClr val="92D05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68" name="Google Shape;368;p23"/>
          <p:cNvSpPr/>
          <p:nvPr/>
        </p:nvSpPr>
        <p:spPr>
          <a:xfrm>
            <a:off x="6939191" y="4139614"/>
            <a:ext cx="127093" cy="156583"/>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69" name="Google Shape;369;p23"/>
          <p:cNvSpPr/>
          <p:nvPr/>
        </p:nvSpPr>
        <p:spPr>
          <a:xfrm>
            <a:off x="7100041" y="4348345"/>
            <a:ext cx="127093" cy="156583"/>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70" name="Google Shape;370;p23"/>
          <p:cNvSpPr/>
          <p:nvPr/>
        </p:nvSpPr>
        <p:spPr>
          <a:xfrm>
            <a:off x="2347601" y="2695250"/>
            <a:ext cx="927112" cy="291526"/>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Diarize</a:t>
            </a:r>
            <a:endParaRPr b="0" i="0" sz="1400" u="none" cap="none" strike="noStrike">
              <a:solidFill>
                <a:schemeClr val="dk1"/>
              </a:solidFill>
              <a:latin typeface="Arial"/>
              <a:ea typeface="Arial"/>
              <a:cs typeface="Arial"/>
              <a:sym typeface="Arial"/>
            </a:endParaRPr>
          </a:p>
        </p:txBody>
      </p:sp>
      <p:sp>
        <p:nvSpPr>
          <p:cNvPr id="371" name="Google Shape;371;p23"/>
          <p:cNvSpPr/>
          <p:nvPr/>
        </p:nvSpPr>
        <p:spPr>
          <a:xfrm>
            <a:off x="8148962" y="4085973"/>
            <a:ext cx="127093" cy="153566"/>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72" name="Google Shape;372;p23"/>
          <p:cNvSpPr/>
          <p:nvPr/>
        </p:nvSpPr>
        <p:spPr>
          <a:xfrm>
            <a:off x="8372341" y="4047616"/>
            <a:ext cx="127093" cy="153566"/>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73" name="Google Shape;373;p23"/>
          <p:cNvSpPr/>
          <p:nvPr/>
        </p:nvSpPr>
        <p:spPr>
          <a:xfrm>
            <a:off x="8556339" y="4215559"/>
            <a:ext cx="127093" cy="153566"/>
          </a:xfrm>
          <a:prstGeom prst="rect">
            <a:avLst/>
          </a:prstGeom>
          <a:solidFill>
            <a:srgbClr val="92D05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74" name="Google Shape;374;p23"/>
          <p:cNvSpPr/>
          <p:nvPr/>
        </p:nvSpPr>
        <p:spPr>
          <a:xfrm>
            <a:off x="8591103" y="4277805"/>
            <a:ext cx="127093" cy="156583"/>
          </a:xfrm>
          <a:prstGeom prst="rect">
            <a:avLst/>
          </a:prstGeom>
          <a:solidFill>
            <a:srgbClr val="92D05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75" name="Google Shape;375;p23"/>
          <p:cNvSpPr/>
          <p:nvPr/>
        </p:nvSpPr>
        <p:spPr>
          <a:xfrm>
            <a:off x="8099112" y="4147366"/>
            <a:ext cx="127093" cy="156583"/>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76" name="Google Shape;376;p23"/>
          <p:cNvSpPr/>
          <p:nvPr/>
        </p:nvSpPr>
        <p:spPr>
          <a:xfrm>
            <a:off x="8259962" y="4356097"/>
            <a:ext cx="127093" cy="156583"/>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377" name="Google Shape;377;p23"/>
          <p:cNvCxnSpPr/>
          <p:nvPr/>
        </p:nvCxnSpPr>
        <p:spPr>
          <a:xfrm>
            <a:off x="7609322" y="4239539"/>
            <a:ext cx="429600" cy="0"/>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381" name="Shape 381"/>
        <p:cNvGrpSpPr/>
        <p:nvPr/>
      </p:nvGrpSpPr>
      <p:grpSpPr>
        <a:xfrm>
          <a:off x="0" y="0"/>
          <a:ext cx="0" cy="0"/>
          <a:chOff x="0" y="0"/>
          <a:chExt cx="0" cy="0"/>
        </a:xfrm>
      </p:grpSpPr>
      <p:pic>
        <p:nvPicPr>
          <p:cNvPr descr="A shelf with files on it&#10;&#10;Description automatically generated" id="382" name="Google Shape;382;p24"/>
          <p:cNvPicPr preferRelativeResize="0"/>
          <p:nvPr/>
        </p:nvPicPr>
        <p:blipFill rotWithShape="1">
          <a:blip r:embed="rId3">
            <a:alphaModFix/>
          </a:blip>
          <a:srcRect b="0" l="0" r="0" t="25000"/>
          <a:stretch/>
        </p:blipFill>
        <p:spPr>
          <a:xfrm>
            <a:off x="0" y="0"/>
            <a:ext cx="9144000" cy="5143500"/>
          </a:xfrm>
          <a:prstGeom prst="rect">
            <a:avLst/>
          </a:prstGeom>
          <a:noFill/>
          <a:ln>
            <a:noFill/>
          </a:ln>
        </p:spPr>
      </p:pic>
      <p:sp>
        <p:nvSpPr>
          <p:cNvPr id="383" name="Google Shape;383;p24"/>
          <p:cNvSpPr/>
          <p:nvPr/>
        </p:nvSpPr>
        <p:spPr>
          <a:xfrm>
            <a:off x="0" y="0"/>
            <a:ext cx="9144000" cy="5143500"/>
          </a:xfrm>
          <a:prstGeom prst="rect">
            <a:avLst/>
          </a:prstGeom>
          <a:solidFill>
            <a:srgbClr val="F8F8F8">
              <a:alpha val="6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84" name="Google Shape;384;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dk1"/>
                </a:solidFill>
              </a:rPr>
              <a:t>Unsupervised Speaker Attribution</a:t>
            </a:r>
            <a:endParaRPr>
              <a:solidFill>
                <a:schemeClr val="dk1"/>
              </a:solidFill>
            </a:endParaRPr>
          </a:p>
        </p:txBody>
      </p:sp>
      <p:sp>
        <p:nvSpPr>
          <p:cNvPr id="385" name="Google Shape;385;p24"/>
          <p:cNvSpPr txBox="1"/>
          <p:nvPr>
            <p:ph idx="1" type="body"/>
          </p:nvPr>
        </p:nvSpPr>
        <p:spPr>
          <a:xfrm>
            <a:off x="311700" y="1152475"/>
            <a:ext cx="8520600" cy="3806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a:solidFill>
                  <a:schemeClr val="dk1"/>
                </a:solidFill>
              </a:rPr>
              <a:t>Metrics:</a:t>
            </a:r>
            <a:endParaRPr b="1">
              <a:solidFill>
                <a:schemeClr val="dk1"/>
              </a:solidFill>
            </a:endParaRPr>
          </a:p>
          <a:p>
            <a:pPr indent="0" lvl="0" marL="0" rtl="0" algn="l">
              <a:lnSpc>
                <a:spcPct val="115000"/>
              </a:lnSpc>
              <a:spcBef>
                <a:spcPts val="1200"/>
              </a:spcBef>
              <a:spcAft>
                <a:spcPts val="0"/>
              </a:spcAft>
              <a:buSzPts val="1800"/>
              <a:buNone/>
            </a:pPr>
            <a:r>
              <a:rPr lang="en">
                <a:solidFill>
                  <a:schemeClr val="dk1"/>
                </a:solidFill>
              </a:rPr>
              <a:t>Adjusted Mutual Information (AMI):</a:t>
            </a:r>
            <a:endParaRPr/>
          </a:p>
          <a:p>
            <a:pPr indent="0" lvl="0" marL="0" rtl="0" algn="l">
              <a:lnSpc>
                <a:spcPct val="115000"/>
              </a:lnSpc>
              <a:spcBef>
                <a:spcPts val="1200"/>
              </a:spcBef>
              <a:spcAft>
                <a:spcPts val="0"/>
              </a:spcAft>
              <a:buSzPts val="1800"/>
              <a:buNone/>
            </a:pPr>
            <a:r>
              <a:rPr i="1" lang="en">
                <a:solidFill>
                  <a:schemeClr val="dk1"/>
                </a:solidFill>
              </a:rPr>
              <a:t>	How well do the cluster labels match the file-level speaker labels?</a:t>
            </a:r>
            <a:endParaRPr i="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Per-file speaker count</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	</a:t>
            </a:r>
            <a:r>
              <a:rPr i="1" lang="en">
                <a:solidFill>
                  <a:schemeClr val="dk1"/>
                </a:solidFill>
              </a:rPr>
              <a:t>Does the clustering generate the same number of clusters as there are people in each file?</a:t>
            </a:r>
            <a:endParaRPr i="1">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9" name="Shape 389"/>
        <p:cNvGrpSpPr/>
        <p:nvPr/>
      </p:nvGrpSpPr>
      <p:grpSpPr>
        <a:xfrm>
          <a:off x="0" y="0"/>
          <a:ext cx="0" cy="0"/>
          <a:chOff x="0" y="0"/>
          <a:chExt cx="0" cy="0"/>
        </a:xfrm>
      </p:grpSpPr>
      <p:pic>
        <p:nvPicPr>
          <p:cNvPr descr="A shelf with files on it&#10;&#10;Description automatically generated" id="390" name="Google Shape;390;p25"/>
          <p:cNvPicPr preferRelativeResize="0"/>
          <p:nvPr/>
        </p:nvPicPr>
        <p:blipFill rotWithShape="1">
          <a:blip r:embed="rId3">
            <a:alphaModFix/>
          </a:blip>
          <a:srcRect b="0" l="0" r="0" t="25000"/>
          <a:stretch/>
        </p:blipFill>
        <p:spPr>
          <a:xfrm>
            <a:off x="0" y="0"/>
            <a:ext cx="9144000" cy="5143500"/>
          </a:xfrm>
          <a:prstGeom prst="rect">
            <a:avLst/>
          </a:prstGeom>
          <a:noFill/>
          <a:ln>
            <a:noFill/>
          </a:ln>
        </p:spPr>
      </p:pic>
      <p:sp>
        <p:nvSpPr>
          <p:cNvPr id="391" name="Google Shape;391;p25"/>
          <p:cNvSpPr/>
          <p:nvPr/>
        </p:nvSpPr>
        <p:spPr>
          <a:xfrm>
            <a:off x="0" y="0"/>
            <a:ext cx="9144000" cy="5143500"/>
          </a:xfrm>
          <a:prstGeom prst="rect">
            <a:avLst/>
          </a:prstGeom>
          <a:solidFill>
            <a:srgbClr val="F8F8F8">
              <a:alpha val="6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92" name="Google Shape;392;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dk1"/>
                </a:solidFill>
              </a:rPr>
              <a:t>Unsupervised Speaker Attribution</a:t>
            </a:r>
            <a:endParaRPr>
              <a:solidFill>
                <a:schemeClr val="dk1"/>
              </a:solidFill>
            </a:endParaRPr>
          </a:p>
        </p:txBody>
      </p:sp>
      <p:sp>
        <p:nvSpPr>
          <p:cNvPr id="393" name="Google Shape;393;p25"/>
          <p:cNvSpPr txBox="1"/>
          <p:nvPr>
            <p:ph idx="1" type="body"/>
          </p:nvPr>
        </p:nvSpPr>
        <p:spPr>
          <a:xfrm>
            <a:off x="311700" y="1152475"/>
            <a:ext cx="8520600" cy="38061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108108"/>
              <a:buNone/>
            </a:pPr>
            <a:r>
              <a:rPr lang="en">
                <a:solidFill>
                  <a:schemeClr val="dk1"/>
                </a:solidFill>
              </a:rPr>
              <a:t>No timestamp labeled segments (Can’t do Attribution Error Rate)</a:t>
            </a:r>
            <a:endParaRPr>
              <a:solidFill>
                <a:schemeClr val="dk1"/>
              </a:solidFill>
            </a:endParaRPr>
          </a:p>
          <a:p>
            <a:pPr indent="0" lvl="0" marL="0" rtl="0" algn="l">
              <a:lnSpc>
                <a:spcPct val="115000"/>
              </a:lnSpc>
              <a:spcBef>
                <a:spcPts val="1200"/>
              </a:spcBef>
              <a:spcAft>
                <a:spcPts val="0"/>
              </a:spcAft>
              <a:buClr>
                <a:schemeClr val="dk1"/>
              </a:buClr>
              <a:buSzPct val="66066"/>
              <a:buFont typeface="Arial"/>
              <a:buNone/>
            </a:pPr>
            <a:r>
              <a:rPr b="1" lang="en">
                <a:solidFill>
                  <a:schemeClr val="dk1"/>
                </a:solidFill>
              </a:rPr>
              <a:t>Unsupervised metrics:</a:t>
            </a:r>
            <a:endParaRPr b="1">
              <a:solidFill>
                <a:schemeClr val="dk1"/>
              </a:solidFill>
            </a:endParaRPr>
          </a:p>
          <a:p>
            <a:pPr indent="0" lvl="0" marL="0" rtl="0" algn="l">
              <a:lnSpc>
                <a:spcPct val="115000"/>
              </a:lnSpc>
              <a:spcBef>
                <a:spcPts val="1200"/>
              </a:spcBef>
              <a:spcAft>
                <a:spcPts val="0"/>
              </a:spcAft>
              <a:buSzPct val="108108"/>
              <a:buNone/>
            </a:pPr>
            <a:r>
              <a:rPr lang="en">
                <a:solidFill>
                  <a:schemeClr val="dk1"/>
                </a:solidFill>
              </a:rPr>
              <a:t>Adjusted Mutual Information (AMI):</a:t>
            </a:r>
            <a:endParaRPr/>
          </a:p>
          <a:p>
            <a:pPr indent="0" lvl="0" marL="0" rtl="0" algn="l">
              <a:lnSpc>
                <a:spcPct val="115000"/>
              </a:lnSpc>
              <a:spcBef>
                <a:spcPts val="1200"/>
              </a:spcBef>
              <a:spcAft>
                <a:spcPts val="0"/>
              </a:spcAft>
              <a:buSzPct val="108108"/>
              <a:buNone/>
            </a:pPr>
            <a:r>
              <a:rPr i="1" lang="en">
                <a:solidFill>
                  <a:schemeClr val="dk1"/>
                </a:solidFill>
              </a:rPr>
              <a:t>	How well do the cluster labels match the file-level speaker labels?</a:t>
            </a:r>
            <a:endParaRPr i="1">
              <a:solidFill>
                <a:schemeClr val="dk1"/>
              </a:solidFill>
            </a:endParaRPr>
          </a:p>
          <a:p>
            <a:pPr indent="0" lvl="0" marL="0" rtl="0" algn="l">
              <a:lnSpc>
                <a:spcPct val="115000"/>
              </a:lnSpc>
              <a:spcBef>
                <a:spcPts val="1200"/>
              </a:spcBef>
              <a:spcAft>
                <a:spcPts val="0"/>
              </a:spcAft>
              <a:buSzPct val="108108"/>
              <a:buNone/>
            </a:pPr>
            <a:r>
              <a:rPr lang="en">
                <a:solidFill>
                  <a:schemeClr val="dk1"/>
                </a:solidFill>
              </a:rPr>
              <a:t>AMI for single-speaker files</a:t>
            </a:r>
            <a:endParaRPr>
              <a:solidFill>
                <a:schemeClr val="dk1"/>
              </a:solidFill>
            </a:endParaRPr>
          </a:p>
          <a:p>
            <a:pPr indent="0" lvl="0" marL="0" rtl="0" algn="l">
              <a:lnSpc>
                <a:spcPct val="115000"/>
              </a:lnSpc>
              <a:spcBef>
                <a:spcPts val="1200"/>
              </a:spcBef>
              <a:spcAft>
                <a:spcPts val="0"/>
              </a:spcAft>
              <a:buSzPct val="108108"/>
              <a:buNone/>
            </a:pPr>
            <a:r>
              <a:rPr i="1" lang="en">
                <a:solidFill>
                  <a:schemeClr val="dk1"/>
                </a:solidFill>
              </a:rPr>
              <a:t>	For files with only one known speaker how well do they match?</a:t>
            </a:r>
            <a:endParaRPr i="1">
              <a:solidFill>
                <a:schemeClr val="dk1"/>
              </a:solidFill>
            </a:endParaRPr>
          </a:p>
          <a:p>
            <a:pPr indent="0" lvl="0" marL="0" rtl="0" algn="l">
              <a:lnSpc>
                <a:spcPct val="115000"/>
              </a:lnSpc>
              <a:spcBef>
                <a:spcPts val="1200"/>
              </a:spcBef>
              <a:spcAft>
                <a:spcPts val="0"/>
              </a:spcAft>
              <a:buClr>
                <a:schemeClr val="dk1"/>
              </a:buClr>
              <a:buSzPct val="66066"/>
              <a:buFont typeface="Arial"/>
              <a:buNone/>
            </a:pPr>
            <a:r>
              <a:rPr lang="en">
                <a:solidFill>
                  <a:schemeClr val="dk1"/>
                </a:solidFill>
              </a:rPr>
              <a:t>Per-file speaker count</a:t>
            </a:r>
            <a:endParaRPr>
              <a:solidFill>
                <a:schemeClr val="dk1"/>
              </a:solidFill>
            </a:endParaRPr>
          </a:p>
          <a:p>
            <a:pPr indent="0" lvl="0" marL="0" rtl="0" algn="l">
              <a:lnSpc>
                <a:spcPct val="115000"/>
              </a:lnSpc>
              <a:spcBef>
                <a:spcPts val="1200"/>
              </a:spcBef>
              <a:spcAft>
                <a:spcPts val="1200"/>
              </a:spcAft>
              <a:buSzPct val="108108"/>
              <a:buNone/>
            </a:pPr>
            <a:r>
              <a:rPr lang="en">
                <a:solidFill>
                  <a:schemeClr val="dk1"/>
                </a:solidFill>
              </a:rPr>
              <a:t>	</a:t>
            </a:r>
            <a:r>
              <a:rPr i="1" lang="en">
                <a:solidFill>
                  <a:schemeClr val="dk1"/>
                </a:solidFill>
              </a:rPr>
              <a:t>Does the clustering generate the same number of clusters as there are people in each file?</a:t>
            </a:r>
            <a:endParaRPr i="1">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CFE2F3"/>
        </a:solidFill>
      </p:bgPr>
    </p:bg>
    <p:spTree>
      <p:nvGrpSpPr>
        <p:cNvPr id="397" name="Shape 397"/>
        <p:cNvGrpSpPr/>
        <p:nvPr/>
      </p:nvGrpSpPr>
      <p:grpSpPr>
        <a:xfrm>
          <a:off x="0" y="0"/>
          <a:ext cx="0" cy="0"/>
          <a:chOff x="0" y="0"/>
          <a:chExt cx="0" cy="0"/>
        </a:xfrm>
      </p:grpSpPr>
      <p:pic>
        <p:nvPicPr>
          <p:cNvPr id="398" name="Google Shape;398;p26"/>
          <p:cNvPicPr preferRelativeResize="0"/>
          <p:nvPr/>
        </p:nvPicPr>
        <p:blipFill rotWithShape="1">
          <a:blip r:embed="rId3">
            <a:alphaModFix/>
          </a:blip>
          <a:srcRect b="25000" l="0" r="0" t="0"/>
          <a:stretch/>
        </p:blipFill>
        <p:spPr>
          <a:xfrm>
            <a:off x="0" y="0"/>
            <a:ext cx="9144000" cy="5143500"/>
          </a:xfrm>
          <a:prstGeom prst="rect">
            <a:avLst/>
          </a:prstGeom>
          <a:noFill/>
          <a:ln>
            <a:noFill/>
          </a:ln>
        </p:spPr>
      </p:pic>
      <p:sp>
        <p:nvSpPr>
          <p:cNvPr id="399" name="Google Shape;399;p26"/>
          <p:cNvSpPr/>
          <p:nvPr/>
        </p:nvSpPr>
        <p:spPr>
          <a:xfrm>
            <a:off x="0" y="0"/>
            <a:ext cx="9144000" cy="5143500"/>
          </a:xfrm>
          <a:prstGeom prst="rect">
            <a:avLst/>
          </a:prstGeom>
          <a:solidFill>
            <a:srgbClr val="F8F8F8">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00" name="Google Shape;400;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
                <a:solidFill>
                  <a:schemeClr val="dk1"/>
                </a:solidFill>
              </a:rPr>
              <a:t>Unsupervised Indexing Exploratory Work</a:t>
            </a:r>
            <a:endParaRPr>
              <a:solidFill>
                <a:schemeClr val="dk1"/>
              </a:solidFill>
            </a:endParaRPr>
          </a:p>
          <a:p>
            <a:pPr indent="0" lvl="0" marL="0" rtl="0" algn="l">
              <a:lnSpc>
                <a:spcPct val="100000"/>
              </a:lnSpc>
              <a:spcBef>
                <a:spcPts val="0"/>
              </a:spcBef>
              <a:spcAft>
                <a:spcPts val="0"/>
              </a:spcAft>
              <a:buSzPct val="111111"/>
              <a:buNone/>
            </a:pPr>
            <a:r>
              <a:t/>
            </a:r>
            <a:endParaRPr>
              <a:solidFill>
                <a:schemeClr val="dk1"/>
              </a:solidFill>
            </a:endParaRPr>
          </a:p>
        </p:txBody>
      </p:sp>
      <p:sp>
        <p:nvSpPr>
          <p:cNvPr id="401" name="Google Shape;401;p26"/>
          <p:cNvSpPr txBox="1"/>
          <p:nvPr>
            <p:ph idx="1" type="body"/>
          </p:nvPr>
        </p:nvSpPr>
        <p:spPr>
          <a:xfrm>
            <a:off x="311700" y="1152475"/>
            <a:ext cx="8520600" cy="3806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Clustering:    (Evaluated algorithms that don’t need to know number of clusters)  </a:t>
            </a:r>
            <a:endParaRPr>
              <a:solidFill>
                <a:schemeClr val="dk1"/>
              </a:solidFill>
            </a:endParaRPr>
          </a:p>
          <a:p>
            <a:pPr indent="0" lvl="0" marL="0" rtl="0" algn="l">
              <a:lnSpc>
                <a:spcPct val="115000"/>
              </a:lnSpc>
              <a:spcBef>
                <a:spcPts val="1200"/>
              </a:spcBef>
              <a:spcAft>
                <a:spcPts val="0"/>
              </a:spcAft>
              <a:buSzPts val="1800"/>
              <a:buNone/>
            </a:pPr>
            <a:r>
              <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Mean Shift 	</a:t>
            </a:r>
            <a:endParaRPr/>
          </a:p>
          <a:p>
            <a:pPr indent="0" lvl="0" marL="0" rtl="0" algn="l">
              <a:lnSpc>
                <a:spcPct val="115000"/>
              </a:lnSpc>
              <a:spcBef>
                <a:spcPts val="1200"/>
              </a:spcBef>
              <a:spcAft>
                <a:spcPts val="0"/>
              </a:spcAft>
              <a:buSzPts val="1800"/>
              <a:buNone/>
            </a:pPr>
            <a:r>
              <a:rPr lang="en">
                <a:solidFill>
                  <a:schemeClr val="dk1"/>
                </a:solidFill>
              </a:rPr>
              <a:t>	iteratively move points to centers of clusters</a:t>
            </a:r>
            <a:endParaRPr/>
          </a:p>
          <a:p>
            <a:pPr indent="0" lvl="0" marL="0" rtl="0" algn="l">
              <a:lnSpc>
                <a:spcPct val="115000"/>
              </a:lnSpc>
              <a:spcBef>
                <a:spcPts val="1200"/>
              </a:spcBef>
              <a:spcAft>
                <a:spcPts val="0"/>
              </a:spcAft>
              <a:buSzPts val="1800"/>
              <a:buNone/>
            </a:pPr>
            <a:r>
              <a:rPr lang="en">
                <a:solidFill>
                  <a:schemeClr val="dk1"/>
                </a:solidFill>
              </a:rPr>
              <a:t>Density based spatial clustering (</a:t>
            </a:r>
            <a:r>
              <a:rPr b="1" lang="en">
                <a:solidFill>
                  <a:schemeClr val="dk1"/>
                </a:solidFill>
              </a:rPr>
              <a:t>DBSCAN</a:t>
            </a:r>
            <a:r>
              <a:rPr lang="en">
                <a:solidFill>
                  <a:schemeClr val="dk1"/>
                </a:solidFill>
              </a:rPr>
              <a:t>)</a:t>
            </a:r>
            <a:endParaRPr/>
          </a:p>
          <a:p>
            <a:pPr indent="0" lvl="0" marL="0" rtl="0" algn="l">
              <a:lnSpc>
                <a:spcPct val="115000"/>
              </a:lnSpc>
              <a:spcBef>
                <a:spcPts val="1200"/>
              </a:spcBef>
              <a:spcAft>
                <a:spcPts val="0"/>
              </a:spcAft>
              <a:buSzPts val="1800"/>
              <a:buNone/>
            </a:pPr>
            <a:r>
              <a:rPr lang="en">
                <a:solidFill>
                  <a:schemeClr val="dk1"/>
                </a:solidFill>
              </a:rPr>
              <a:t>	form clusters around densest regions</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Hierarchical DBSCAN (</a:t>
            </a:r>
            <a:r>
              <a:rPr b="1" lang="en">
                <a:solidFill>
                  <a:schemeClr val="dk1"/>
                </a:solidFill>
              </a:rPr>
              <a:t>HDBSCAN</a:t>
            </a:r>
            <a:r>
              <a:rPr lang="en">
                <a:solidFill>
                  <a:schemeClr val="dk1"/>
                </a:solidFill>
              </a:rPr>
              <a:t>)   </a:t>
            </a:r>
            <a:endParaRPr/>
          </a:p>
          <a:p>
            <a:pPr indent="0" lvl="0" marL="0" rtl="0" algn="l">
              <a:lnSpc>
                <a:spcPct val="115000"/>
              </a:lnSpc>
              <a:spcBef>
                <a:spcPts val="1200"/>
              </a:spcBef>
              <a:spcAft>
                <a:spcPts val="0"/>
              </a:spcAft>
              <a:buSzPts val="1800"/>
              <a:buNone/>
            </a:pPr>
            <a:r>
              <a:rPr lang="en">
                <a:solidFill>
                  <a:schemeClr val="dk1"/>
                </a:solidFill>
              </a:rPr>
              <a:t>	automaticaly search DBSCAN hyperparameter</a:t>
            </a:r>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405" name="Shape 405"/>
        <p:cNvGrpSpPr/>
        <p:nvPr/>
      </p:nvGrpSpPr>
      <p:grpSpPr>
        <a:xfrm>
          <a:off x="0" y="0"/>
          <a:ext cx="0" cy="0"/>
          <a:chOff x="0" y="0"/>
          <a:chExt cx="0" cy="0"/>
        </a:xfrm>
      </p:grpSpPr>
      <p:pic>
        <p:nvPicPr>
          <p:cNvPr descr="A room with a lot of boxes and a television&#10;&#10;Description automatically generated with medium confidence" id="406" name="Google Shape;406;p27"/>
          <p:cNvPicPr preferRelativeResize="0"/>
          <p:nvPr/>
        </p:nvPicPr>
        <p:blipFill rotWithShape="1">
          <a:blip r:embed="rId3">
            <a:alphaModFix/>
          </a:blip>
          <a:srcRect b="0" l="0" r="0" t="25000"/>
          <a:stretch/>
        </p:blipFill>
        <p:spPr>
          <a:xfrm>
            <a:off x="0" y="0"/>
            <a:ext cx="9144000" cy="5143500"/>
          </a:xfrm>
          <a:prstGeom prst="rect">
            <a:avLst/>
          </a:prstGeom>
          <a:noFill/>
          <a:ln>
            <a:noFill/>
          </a:ln>
        </p:spPr>
      </p:pic>
      <p:sp>
        <p:nvSpPr>
          <p:cNvPr id="407" name="Google Shape;407;p27"/>
          <p:cNvSpPr/>
          <p:nvPr/>
        </p:nvSpPr>
        <p:spPr>
          <a:xfrm>
            <a:off x="0" y="0"/>
            <a:ext cx="9144000" cy="5143500"/>
          </a:xfrm>
          <a:prstGeom prst="rect">
            <a:avLst/>
          </a:prstGeom>
          <a:solidFill>
            <a:srgbClr val="F8F8F8">
              <a:alpha val="6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08" name="Google Shape;408;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
                <a:solidFill>
                  <a:schemeClr val="dk1"/>
                </a:solidFill>
              </a:rPr>
              <a:t>Unsupervised Speaker Attribution</a:t>
            </a:r>
            <a:endParaRPr>
              <a:solidFill>
                <a:schemeClr val="dk1"/>
              </a:solidFill>
            </a:endParaRPr>
          </a:p>
        </p:txBody>
      </p:sp>
      <p:sp>
        <p:nvSpPr>
          <p:cNvPr id="409" name="Google Shape;409;p27"/>
          <p:cNvSpPr txBox="1"/>
          <p:nvPr>
            <p:ph idx="1" type="body"/>
          </p:nvPr>
        </p:nvSpPr>
        <p:spPr>
          <a:xfrm>
            <a:off x="311700" y="1152475"/>
            <a:ext cx="3852201" cy="3806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800"/>
              <a:buNone/>
            </a:pPr>
            <a:r>
              <a:rPr lang="en">
                <a:solidFill>
                  <a:schemeClr val="dk1"/>
                </a:solidFill>
              </a:rPr>
              <a:t>DBSCAN w/ loose initial clusters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Speaker count acc 0.41</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AMI 0.83</a:t>
            </a:r>
            <a:endParaRPr>
              <a:solidFill>
                <a:schemeClr val="dk1"/>
              </a:solidFill>
            </a:endParaRPr>
          </a:p>
        </p:txBody>
      </p:sp>
      <p:pic>
        <p:nvPicPr>
          <p:cNvPr id="410" name="Google Shape;410;p27"/>
          <p:cNvPicPr preferRelativeResize="0"/>
          <p:nvPr/>
        </p:nvPicPr>
        <p:blipFill rotWithShape="1">
          <a:blip r:embed="rId4">
            <a:alphaModFix/>
          </a:blip>
          <a:srcRect b="0" l="0" r="0" t="0"/>
          <a:stretch/>
        </p:blipFill>
        <p:spPr>
          <a:xfrm>
            <a:off x="4163901" y="1152476"/>
            <a:ext cx="4833825" cy="3734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pic>
        <p:nvPicPr>
          <p:cNvPr descr="A room with a lot of boxes and a television&#10;&#10;Description automatically generated with medium confidence" id="415" name="Google Shape;415;p28"/>
          <p:cNvPicPr preferRelativeResize="0"/>
          <p:nvPr/>
        </p:nvPicPr>
        <p:blipFill rotWithShape="1">
          <a:blip r:embed="rId3">
            <a:alphaModFix/>
          </a:blip>
          <a:srcRect b="0" l="0" r="0" t="25000"/>
          <a:stretch/>
        </p:blipFill>
        <p:spPr>
          <a:xfrm>
            <a:off x="0" y="0"/>
            <a:ext cx="9144000" cy="5143500"/>
          </a:xfrm>
          <a:prstGeom prst="rect">
            <a:avLst/>
          </a:prstGeom>
          <a:noFill/>
          <a:ln>
            <a:noFill/>
          </a:ln>
        </p:spPr>
      </p:pic>
      <p:sp>
        <p:nvSpPr>
          <p:cNvPr id="416" name="Google Shape;416;p28"/>
          <p:cNvSpPr/>
          <p:nvPr/>
        </p:nvSpPr>
        <p:spPr>
          <a:xfrm>
            <a:off x="0" y="0"/>
            <a:ext cx="9144000" cy="5143500"/>
          </a:xfrm>
          <a:prstGeom prst="rect">
            <a:avLst/>
          </a:prstGeom>
          <a:solidFill>
            <a:srgbClr val="F8F8F8">
              <a:alpha val="6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17" name="Google Shape;417;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
                <a:solidFill>
                  <a:schemeClr val="dk1"/>
                </a:solidFill>
              </a:rPr>
              <a:t>Unsupervised Speaker Attribution</a:t>
            </a:r>
            <a:endParaRPr>
              <a:solidFill>
                <a:schemeClr val="dk1"/>
              </a:solidFill>
            </a:endParaRPr>
          </a:p>
        </p:txBody>
      </p:sp>
      <p:sp>
        <p:nvSpPr>
          <p:cNvPr id="418" name="Google Shape;418;p28"/>
          <p:cNvSpPr txBox="1"/>
          <p:nvPr>
            <p:ph idx="1" type="body"/>
          </p:nvPr>
        </p:nvSpPr>
        <p:spPr>
          <a:xfrm>
            <a:off x="311700" y="1152475"/>
            <a:ext cx="3852201" cy="3806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800"/>
              <a:buNone/>
            </a:pPr>
            <a:r>
              <a:rPr lang="en">
                <a:solidFill>
                  <a:schemeClr val="dk1"/>
                </a:solidFill>
              </a:rPr>
              <a:t>DBSCAN w/ loose initial clusters</a:t>
            </a:r>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Speaker count acc 0.41</a:t>
            </a:r>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AMI 0.83</a:t>
            </a:r>
            <a:endParaRPr/>
          </a:p>
        </p:txBody>
      </p:sp>
      <p:pic>
        <p:nvPicPr>
          <p:cNvPr id="419" name="Google Shape;419;p28"/>
          <p:cNvPicPr preferRelativeResize="0"/>
          <p:nvPr/>
        </p:nvPicPr>
        <p:blipFill rotWithShape="1">
          <a:blip r:embed="rId4">
            <a:alphaModFix/>
          </a:blip>
          <a:srcRect b="0" l="0" r="0" t="0"/>
          <a:stretch/>
        </p:blipFill>
        <p:spPr>
          <a:xfrm>
            <a:off x="4163901" y="1152476"/>
            <a:ext cx="4833825" cy="3734875"/>
          </a:xfrm>
          <a:prstGeom prst="rect">
            <a:avLst/>
          </a:prstGeom>
          <a:noFill/>
          <a:ln>
            <a:noFill/>
          </a:ln>
        </p:spPr>
      </p:pic>
      <p:sp>
        <p:nvSpPr>
          <p:cNvPr id="420" name="Google Shape;420;p28"/>
          <p:cNvSpPr/>
          <p:nvPr/>
        </p:nvSpPr>
        <p:spPr>
          <a:xfrm>
            <a:off x="6019800" y="2413000"/>
            <a:ext cx="1638300" cy="1219200"/>
          </a:xfrm>
          <a:prstGeom prst="ellipse">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424" name="Shape 424"/>
        <p:cNvGrpSpPr/>
        <p:nvPr/>
      </p:nvGrpSpPr>
      <p:grpSpPr>
        <a:xfrm>
          <a:off x="0" y="0"/>
          <a:ext cx="0" cy="0"/>
          <a:chOff x="0" y="0"/>
          <a:chExt cx="0" cy="0"/>
        </a:xfrm>
      </p:grpSpPr>
      <p:pic>
        <p:nvPicPr>
          <p:cNvPr id="425" name="Google Shape;425;p29"/>
          <p:cNvPicPr preferRelativeResize="0"/>
          <p:nvPr/>
        </p:nvPicPr>
        <p:blipFill rotWithShape="1">
          <a:blip r:embed="rId3">
            <a:alphaModFix/>
          </a:blip>
          <a:srcRect b="9342" l="0" r="0" t="16460"/>
          <a:stretch/>
        </p:blipFill>
        <p:spPr>
          <a:xfrm>
            <a:off x="-49475" y="0"/>
            <a:ext cx="9242950" cy="5143500"/>
          </a:xfrm>
          <a:prstGeom prst="rect">
            <a:avLst/>
          </a:prstGeom>
          <a:noFill/>
          <a:ln>
            <a:noFill/>
          </a:ln>
        </p:spPr>
      </p:pic>
      <p:sp>
        <p:nvSpPr>
          <p:cNvPr id="426" name="Google Shape;426;p29"/>
          <p:cNvSpPr/>
          <p:nvPr/>
        </p:nvSpPr>
        <p:spPr>
          <a:xfrm>
            <a:off x="-49475" y="0"/>
            <a:ext cx="9242950" cy="5143500"/>
          </a:xfrm>
          <a:prstGeom prst="rect">
            <a:avLst/>
          </a:prstGeom>
          <a:solidFill>
            <a:srgbClr val="F8F8F8">
              <a:alpha val="654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27" name="Google Shape;427;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dk1"/>
                </a:solidFill>
              </a:rPr>
              <a:t>Next steps</a:t>
            </a:r>
            <a:endParaRPr>
              <a:solidFill>
                <a:schemeClr val="dk1"/>
              </a:solidFill>
            </a:endParaRPr>
          </a:p>
        </p:txBody>
      </p:sp>
      <p:sp>
        <p:nvSpPr>
          <p:cNvPr id="428" name="Google Shape;428;p29"/>
          <p:cNvSpPr txBox="1"/>
          <p:nvPr>
            <p:ph idx="1" type="body"/>
          </p:nvPr>
        </p:nvSpPr>
        <p:spPr>
          <a:xfrm>
            <a:off x="311700" y="1152475"/>
            <a:ext cx="8188800" cy="3806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a:solidFill>
                  <a:schemeClr val="dk1"/>
                </a:solidFill>
              </a:rPr>
              <a:t>To diarize or not?</a:t>
            </a:r>
            <a:endParaRPr b="1">
              <a:solidFill>
                <a:schemeClr val="dk1"/>
              </a:solidFill>
            </a:endParaRPr>
          </a:p>
          <a:p>
            <a:pPr indent="0" lvl="0" marL="0" rtl="0" algn="l">
              <a:lnSpc>
                <a:spcPct val="115000"/>
              </a:lnSpc>
              <a:spcBef>
                <a:spcPts val="1200"/>
              </a:spcBef>
              <a:spcAft>
                <a:spcPts val="0"/>
              </a:spcAft>
              <a:buSzPts val="1800"/>
              <a:buNone/>
            </a:pPr>
            <a:r>
              <a:rPr lang="en">
                <a:solidFill>
                  <a:schemeClr val="dk1"/>
                </a:solidFill>
              </a:rPr>
              <a:t>    Diarization seems well justified, but loose clustering has an advantage of ensuring enough samples for each speaker.</a:t>
            </a:r>
            <a:endParaRPr>
              <a:solidFill>
                <a:schemeClr val="dk1"/>
              </a:solidFill>
            </a:endParaRPr>
          </a:p>
          <a:p>
            <a:pPr indent="0" lvl="0" marL="0" rtl="0" algn="l">
              <a:lnSpc>
                <a:spcPct val="115000"/>
              </a:lnSpc>
              <a:spcBef>
                <a:spcPts val="1200"/>
              </a:spcBef>
              <a:spcAft>
                <a:spcPts val="0"/>
              </a:spcAft>
              <a:buSzPts val="1800"/>
              <a:buNone/>
            </a:pPr>
            <a:r>
              <a:rPr b="1" lang="en">
                <a:solidFill>
                  <a:schemeClr val="dk1"/>
                </a:solidFill>
              </a:rPr>
              <a:t>Need for Uniform metrics:</a:t>
            </a:r>
            <a:endParaRPr b="1">
              <a:solidFill>
                <a:schemeClr val="dk1"/>
              </a:solidFill>
            </a:endParaRPr>
          </a:p>
          <a:p>
            <a:pPr indent="0" lvl="0" marL="0" rtl="0" algn="l">
              <a:lnSpc>
                <a:spcPct val="115000"/>
              </a:lnSpc>
              <a:spcBef>
                <a:spcPts val="1200"/>
              </a:spcBef>
              <a:spcAft>
                <a:spcPts val="0"/>
              </a:spcAft>
              <a:buSzPts val="1800"/>
              <a:buNone/>
            </a:pPr>
            <a:r>
              <a:rPr lang="en">
                <a:solidFill>
                  <a:schemeClr val="dk1"/>
                </a:solidFill>
              </a:rPr>
              <a:t>    Speaker Attribution Error rate: </a:t>
            </a:r>
            <a:r>
              <a:rPr lang="en">
                <a:solidFill>
                  <a:srgbClr val="FF0000"/>
                </a:solidFill>
              </a:rPr>
              <a:t>Requires timestamped speaker labels</a:t>
            </a:r>
            <a:endParaRPr/>
          </a:p>
          <a:p>
            <a:pPr indent="0" lvl="0" marL="0" rtl="0" algn="l">
              <a:lnSpc>
                <a:spcPct val="115000"/>
              </a:lnSpc>
              <a:spcBef>
                <a:spcPts val="1200"/>
              </a:spcBef>
              <a:spcAft>
                <a:spcPts val="0"/>
              </a:spcAft>
              <a:buSzPts val="1800"/>
              <a:buNone/>
            </a:pPr>
            <a:r>
              <a:rPr lang="en">
                <a:solidFill>
                  <a:schemeClr val="dk1"/>
                </a:solidFill>
              </a:rPr>
              <a:t>    Single Speaker Adjusted Mutual Information: Least effort but doesn’t verify mixed speaker recordings.</a:t>
            </a:r>
            <a:endParaRPr/>
          </a:p>
          <a:p>
            <a:pPr indent="0" lvl="0" marL="0" rtl="0" algn="l">
              <a:lnSpc>
                <a:spcPct val="115000"/>
              </a:lnSpc>
              <a:spcBef>
                <a:spcPts val="1200"/>
              </a:spcBef>
              <a:spcAft>
                <a:spcPts val="0"/>
              </a:spcAft>
              <a:buSzPts val="1800"/>
              <a:buNone/>
            </a:pPr>
            <a:r>
              <a:rPr lang="en">
                <a:solidFill>
                  <a:schemeClr val="dk1"/>
                </a:solidFill>
              </a:rPr>
              <a:t>    Adjusted Mutual Information: Appears to be a useful proxy in the face of noisy labels.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descr="A picture containing text, library, scene, room&#10;&#10;Description automatically generated" id="76" name="Google Shape;76;p3"/>
          <p:cNvPicPr preferRelativeResize="0"/>
          <p:nvPr/>
        </p:nvPicPr>
        <p:blipFill rotWithShape="1">
          <a:blip r:embed="rId3">
            <a:alphaModFix/>
          </a:blip>
          <a:srcRect b="25000" l="0" r="0" t="0"/>
          <a:stretch/>
        </p:blipFill>
        <p:spPr>
          <a:xfrm>
            <a:off x="0" y="-1"/>
            <a:ext cx="9144000" cy="5143501"/>
          </a:xfrm>
          <a:prstGeom prst="rect">
            <a:avLst/>
          </a:prstGeom>
          <a:noFill/>
          <a:ln>
            <a:noFill/>
          </a:ln>
        </p:spPr>
      </p:pic>
      <p:sp>
        <p:nvSpPr>
          <p:cNvPr id="77" name="Google Shape;77;p3"/>
          <p:cNvSpPr/>
          <p:nvPr/>
        </p:nvSpPr>
        <p:spPr>
          <a:xfrm>
            <a:off x="-62982" y="0"/>
            <a:ext cx="9206982" cy="5143500"/>
          </a:xfrm>
          <a:prstGeom prst="rect">
            <a:avLst/>
          </a:prstGeom>
          <a:solidFill>
            <a:srgbClr val="FFFFFF">
              <a:alpha val="60000"/>
            </a:srgbClr>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venir"/>
              <a:ea typeface="Avenir"/>
              <a:cs typeface="Avenir"/>
              <a:sym typeface="Avenir"/>
            </a:endParaRPr>
          </a:p>
        </p:txBody>
      </p:sp>
      <p:sp>
        <p:nvSpPr>
          <p:cNvPr id="78" name="Google Shape;78;p3"/>
          <p:cNvSpPr txBox="1"/>
          <p:nvPr>
            <p:ph type="title"/>
          </p:nvPr>
        </p:nvSpPr>
        <p:spPr>
          <a:xfrm>
            <a:off x="366202" y="497114"/>
            <a:ext cx="6400800" cy="1130300"/>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SzPts val="4400"/>
              <a:buNone/>
            </a:pPr>
            <a:r>
              <a:rPr lang="en"/>
              <a:t>Archives At A Glance</a:t>
            </a:r>
            <a:endParaRPr/>
          </a:p>
        </p:txBody>
      </p:sp>
      <p:sp>
        <p:nvSpPr>
          <p:cNvPr id="79" name="Google Shape;79;p3"/>
          <p:cNvSpPr txBox="1"/>
          <p:nvPr>
            <p:ph idx="1" type="body"/>
          </p:nvPr>
        </p:nvSpPr>
        <p:spPr>
          <a:xfrm>
            <a:off x="230470" y="1675595"/>
            <a:ext cx="8106286" cy="3817098"/>
          </a:xfrm>
          <a:prstGeom prst="rect">
            <a:avLst/>
          </a:prstGeom>
          <a:noFill/>
          <a:ln>
            <a:noFill/>
          </a:ln>
        </p:spPr>
        <p:txBody>
          <a:bodyPr anchorCtr="0" anchor="t" bIns="34275" lIns="68550" spcFirstLastPara="1" rIns="68550" wrap="square" tIns="34275">
            <a:normAutofit/>
          </a:bodyPr>
          <a:lstStyle/>
          <a:p>
            <a:pPr indent="0" lvl="0" marL="0" rtl="0" algn="l">
              <a:lnSpc>
                <a:spcPct val="90000"/>
              </a:lnSpc>
              <a:spcBef>
                <a:spcPts val="0"/>
              </a:spcBef>
              <a:spcAft>
                <a:spcPts val="0"/>
              </a:spcAft>
              <a:buSzPts val="2800"/>
              <a:buNone/>
            </a:pPr>
            <a:r>
              <a:rPr b="1" lang="en">
                <a:solidFill>
                  <a:schemeClr val="dk1"/>
                </a:solidFill>
              </a:rPr>
              <a:t>Size: ~16,000 Recordings  (~1000 described)</a:t>
            </a:r>
            <a:endParaRPr/>
          </a:p>
        </p:txBody>
      </p:sp>
      <p:sp>
        <p:nvSpPr>
          <p:cNvPr id="80" name="Google Shape;80;p3"/>
          <p:cNvSpPr txBox="1"/>
          <p:nvPr/>
        </p:nvSpPr>
        <p:spPr>
          <a:xfrm>
            <a:off x="8635183" y="4708479"/>
            <a:ext cx="409433" cy="435022"/>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None/>
            </a:pPr>
            <a:fld id="{00000000-1234-1234-1234-123412341234}" type="slidenum">
              <a:rPr b="0" i="0" lang="en" sz="1350" u="none" cap="none" strike="noStrike">
                <a:solidFill>
                  <a:schemeClr val="dk1"/>
                </a:solidFill>
                <a:latin typeface="Avenir"/>
                <a:ea typeface="Avenir"/>
                <a:cs typeface="Avenir"/>
                <a:sym typeface="Avenir"/>
              </a:rPr>
              <a:t>‹#›</a:t>
            </a:fld>
            <a:endParaRPr b="0" i="0" sz="1350" u="none" cap="none" strike="noStrike">
              <a:solidFill>
                <a:schemeClr val="dk1"/>
              </a:solidFill>
              <a:latin typeface="Avenir"/>
              <a:ea typeface="Avenir"/>
              <a:cs typeface="Avenir"/>
              <a:sym typeface="Aveni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432" name="Shape 432"/>
        <p:cNvGrpSpPr/>
        <p:nvPr/>
      </p:nvGrpSpPr>
      <p:grpSpPr>
        <a:xfrm>
          <a:off x="0" y="0"/>
          <a:ext cx="0" cy="0"/>
          <a:chOff x="0" y="0"/>
          <a:chExt cx="0" cy="0"/>
        </a:xfrm>
      </p:grpSpPr>
      <p:pic>
        <p:nvPicPr>
          <p:cNvPr id="433" name="Google Shape;433;p30"/>
          <p:cNvPicPr preferRelativeResize="0"/>
          <p:nvPr/>
        </p:nvPicPr>
        <p:blipFill rotWithShape="1">
          <a:blip r:embed="rId3">
            <a:alphaModFix/>
          </a:blip>
          <a:srcRect b="9342" l="0" r="0" t="16460"/>
          <a:stretch/>
        </p:blipFill>
        <p:spPr>
          <a:xfrm>
            <a:off x="-49475" y="0"/>
            <a:ext cx="9242950" cy="5143500"/>
          </a:xfrm>
          <a:prstGeom prst="rect">
            <a:avLst/>
          </a:prstGeom>
          <a:noFill/>
          <a:ln>
            <a:noFill/>
          </a:ln>
        </p:spPr>
      </p:pic>
      <p:sp>
        <p:nvSpPr>
          <p:cNvPr id="434" name="Google Shape;434;p30"/>
          <p:cNvSpPr/>
          <p:nvPr/>
        </p:nvSpPr>
        <p:spPr>
          <a:xfrm>
            <a:off x="-98950" y="0"/>
            <a:ext cx="9346078" cy="5143500"/>
          </a:xfrm>
          <a:prstGeom prst="rect">
            <a:avLst/>
          </a:prstGeom>
          <a:solidFill>
            <a:srgbClr val="F8F8F8">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35" name="Google Shape;435;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dk1"/>
                </a:solidFill>
              </a:rPr>
              <a:t>Next steps</a:t>
            </a:r>
            <a:endParaRPr>
              <a:solidFill>
                <a:schemeClr val="dk1"/>
              </a:solidFill>
            </a:endParaRPr>
          </a:p>
        </p:txBody>
      </p:sp>
      <p:sp>
        <p:nvSpPr>
          <p:cNvPr id="436" name="Google Shape;436;p30"/>
          <p:cNvSpPr txBox="1"/>
          <p:nvPr>
            <p:ph idx="1" type="body"/>
          </p:nvPr>
        </p:nvSpPr>
        <p:spPr>
          <a:xfrm>
            <a:off x="311700" y="1152475"/>
            <a:ext cx="8188800" cy="3806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800"/>
              <a:buNone/>
            </a:pPr>
            <a:r>
              <a:rPr b="1" lang="en">
                <a:solidFill>
                  <a:schemeClr val="dk1"/>
                </a:solidFill>
              </a:rPr>
              <a:t>Prepping UNESCO dataset for speaker indexing:</a:t>
            </a:r>
            <a:endParaRPr/>
          </a:p>
          <a:p>
            <a:pPr indent="0" lvl="0" marL="0" rtl="0" algn="l">
              <a:lnSpc>
                <a:spcPct val="115000"/>
              </a:lnSpc>
              <a:spcBef>
                <a:spcPts val="1200"/>
              </a:spcBef>
              <a:spcAft>
                <a:spcPts val="0"/>
              </a:spcAft>
              <a:buSzPts val="1800"/>
              <a:buNone/>
            </a:pPr>
            <a:r>
              <a:rPr lang="en">
                <a:solidFill>
                  <a:schemeClr val="dk1"/>
                </a:solidFill>
              </a:rPr>
              <a:t>Need to consider: gender, time span, languages</a:t>
            </a:r>
            <a:endParaRPr/>
          </a:p>
          <a:p>
            <a:pPr indent="0" lvl="0" marL="0" rtl="0" algn="l">
              <a:lnSpc>
                <a:spcPct val="115000"/>
              </a:lnSpc>
              <a:spcBef>
                <a:spcPts val="1200"/>
              </a:spcBef>
              <a:spcAft>
                <a:spcPts val="0"/>
              </a:spcAft>
              <a:buSzPts val="1800"/>
              <a:buNone/>
            </a:pPr>
            <a:r>
              <a:rPr lang="en">
                <a:solidFill>
                  <a:schemeClr val="dk1"/>
                </a:solidFill>
              </a:rPr>
              <a:t>Threshold number of recordings</a:t>
            </a:r>
            <a:endParaRPr/>
          </a:p>
          <a:p>
            <a:pPr indent="0" lvl="0" marL="0" rtl="0" algn="l">
              <a:lnSpc>
                <a:spcPct val="115000"/>
              </a:lnSpc>
              <a:spcBef>
                <a:spcPts val="1200"/>
              </a:spcBef>
              <a:spcAft>
                <a:spcPts val="0"/>
              </a:spcAft>
              <a:buSzPts val="1800"/>
              <a:buNone/>
            </a:pPr>
            <a:r>
              <a:rPr lang="en">
                <a:solidFill>
                  <a:schemeClr val="dk1"/>
                </a:solidFill>
              </a:rPr>
              <a:t>UNESCO core recordings vs. supplementary recordings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31"/>
          <p:cNvPicPr preferRelativeResize="0"/>
          <p:nvPr/>
        </p:nvPicPr>
        <p:blipFill rotWithShape="1">
          <a:blip r:embed="rId3">
            <a:alphaModFix/>
          </a:blip>
          <a:srcRect b="9342" l="0" r="0" t="16460"/>
          <a:stretch/>
        </p:blipFill>
        <p:spPr>
          <a:xfrm>
            <a:off x="-49475" y="0"/>
            <a:ext cx="9242950" cy="5143500"/>
          </a:xfrm>
          <a:prstGeom prst="rect">
            <a:avLst/>
          </a:prstGeom>
          <a:noFill/>
          <a:ln>
            <a:noFill/>
          </a:ln>
        </p:spPr>
      </p:pic>
      <p:sp>
        <p:nvSpPr>
          <p:cNvPr id="442" name="Google Shape;442;p31"/>
          <p:cNvSpPr/>
          <p:nvPr/>
        </p:nvSpPr>
        <p:spPr>
          <a:xfrm>
            <a:off x="-98950" y="0"/>
            <a:ext cx="9346078" cy="5143500"/>
          </a:xfrm>
          <a:prstGeom prst="rect">
            <a:avLst/>
          </a:prstGeom>
          <a:solidFill>
            <a:srgbClr val="F8F8F8">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43" name="Google Shape;443;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dk1"/>
                </a:solidFill>
              </a:rPr>
              <a:t>Citations</a:t>
            </a:r>
            <a:endParaRPr>
              <a:solidFill>
                <a:schemeClr val="dk1"/>
              </a:solidFill>
            </a:endParaRPr>
          </a:p>
        </p:txBody>
      </p:sp>
      <p:sp>
        <p:nvSpPr>
          <p:cNvPr id="444" name="Google Shape;444;p31"/>
          <p:cNvSpPr txBox="1"/>
          <p:nvPr>
            <p:ph idx="1" type="body"/>
          </p:nvPr>
        </p:nvSpPr>
        <p:spPr>
          <a:xfrm>
            <a:off x="311700" y="1152475"/>
            <a:ext cx="8188800" cy="38061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1200"/>
              </a:spcBef>
              <a:spcAft>
                <a:spcPts val="0"/>
              </a:spcAft>
              <a:buSzPct val="142857"/>
              <a:buNone/>
            </a:pPr>
            <a:r>
              <a:rPr lang="en"/>
              <a:t>Duranti, L. (1989). Diplomatics: New uses for an old science, Part I. </a:t>
            </a:r>
            <a:r>
              <a:rPr i="1" lang="en"/>
              <a:t>Archivaria</a:t>
            </a:r>
            <a:r>
              <a:rPr lang="en"/>
              <a:t>, 7-27.</a:t>
            </a:r>
            <a:endParaRPr/>
          </a:p>
          <a:p>
            <a:pPr indent="0" lvl="0" marL="0" rtl="0" algn="l">
              <a:lnSpc>
                <a:spcPct val="115000"/>
              </a:lnSpc>
              <a:spcBef>
                <a:spcPts val="1200"/>
              </a:spcBef>
              <a:spcAft>
                <a:spcPts val="0"/>
              </a:spcAft>
              <a:buSzPct val="142857"/>
              <a:buNone/>
            </a:pPr>
            <a:r>
              <a:rPr lang="en"/>
              <a:t>Ester, M., Kriegel, H. P., Sander, J., &amp; Xu, X. (1996, August). A density-based algorithm for discovering clusters in large spatial databases with noise. In </a:t>
            </a:r>
            <a:r>
              <a:rPr i="1" lang="en"/>
              <a:t>KDD</a:t>
            </a:r>
            <a:r>
              <a:rPr lang="en"/>
              <a:t> (Vol. 96, No. 34, pp. 226-231).</a:t>
            </a:r>
            <a:endParaRPr/>
          </a:p>
          <a:p>
            <a:pPr indent="0" lvl="0" marL="0" rtl="0" algn="l">
              <a:lnSpc>
                <a:spcPct val="115000"/>
              </a:lnSpc>
              <a:spcBef>
                <a:spcPts val="1200"/>
              </a:spcBef>
              <a:spcAft>
                <a:spcPts val="0"/>
              </a:spcAft>
              <a:buSzPct val="142857"/>
              <a:buNone/>
            </a:pPr>
            <a:r>
              <a:rPr lang="en"/>
              <a:t>McLaren, M., Ferrer, L., Castan, D., &amp; Lawson, A. (2016, September). The Speakers in the Wild (SITW) speaker recognition database. In </a:t>
            </a:r>
            <a:r>
              <a:rPr i="1" lang="en"/>
              <a:t>Interspeech</a:t>
            </a:r>
            <a:r>
              <a:rPr lang="en"/>
              <a:t> (pp. 818-822).</a:t>
            </a:r>
            <a:endParaRPr/>
          </a:p>
          <a:p>
            <a:pPr indent="0" lvl="0" marL="0" rtl="0" algn="l">
              <a:lnSpc>
                <a:spcPct val="115000"/>
              </a:lnSpc>
              <a:spcBef>
                <a:spcPts val="1200"/>
              </a:spcBef>
              <a:spcAft>
                <a:spcPts val="0"/>
              </a:spcAft>
              <a:buSzPct val="142857"/>
              <a:buNone/>
            </a:pPr>
            <a:r>
              <a:rPr lang="en"/>
              <a:t>Radford, A., Kim, J. W., Xu, T., Brockman, G., McLeavey, C., &amp; Sutskever, I. (2023, July). Robust speech recognition via large-scale weak supervision. In </a:t>
            </a:r>
            <a:r>
              <a:rPr i="1" lang="en"/>
              <a:t>International conference on machine learning</a:t>
            </a:r>
            <a:r>
              <a:rPr lang="en"/>
              <a:t> (pp. 28492-28518). PMLR.</a:t>
            </a:r>
            <a:endParaRPr/>
          </a:p>
          <a:p>
            <a:pPr indent="0" lvl="0" marL="0" rtl="0" algn="l">
              <a:lnSpc>
                <a:spcPct val="115000"/>
              </a:lnSpc>
              <a:spcBef>
                <a:spcPts val="1200"/>
              </a:spcBef>
              <a:spcAft>
                <a:spcPts val="0"/>
              </a:spcAft>
              <a:buSzPct val="142857"/>
              <a:buNone/>
            </a:pPr>
            <a:r>
              <a:rPr lang="en"/>
              <a:t>Sullivan, P. &amp; Abdul-Mageed, M. (2024). On Barriers to Archival Audio Processing. </a:t>
            </a:r>
            <a:r>
              <a:rPr i="1" lang="en"/>
              <a:t>International Conference on Natural Language and Speech Processing 2024</a:t>
            </a:r>
            <a:r>
              <a:rPr lang="en"/>
              <a:t>.</a:t>
            </a:r>
            <a:endParaRPr/>
          </a:p>
          <a:p>
            <a:pPr indent="0" lvl="0" marL="0" rtl="0" algn="l">
              <a:lnSpc>
                <a:spcPct val="115000"/>
              </a:lnSpc>
              <a:spcBef>
                <a:spcPts val="1200"/>
              </a:spcBef>
              <a:spcAft>
                <a:spcPts val="0"/>
              </a:spcAft>
              <a:buSzPct val="142857"/>
              <a:buNone/>
            </a:pPr>
            <a:r>
              <a:rPr lang="en"/>
              <a:t>Wang, H., Liang, C., Wang, S., Chen, Z., Zhang, B., Xiang, X., ... &amp; Qian, Y. (2023, June). Wespeaker: A research and production oriented speaker embedding learning toolkit. In </a:t>
            </a:r>
            <a:r>
              <a:rPr i="1" lang="en"/>
              <a:t>ICASSP 2023-2023 IEEE International Conference on Acoustics, Speech and Signal Processing (ICASSP)</a:t>
            </a:r>
            <a:r>
              <a:rPr lang="en"/>
              <a:t> (pp. 1-5). IEEE.</a:t>
            </a:r>
            <a:endParaRPr/>
          </a:p>
          <a:p>
            <a:pPr indent="0" lvl="0" marL="0" rtl="0" algn="l">
              <a:lnSpc>
                <a:spcPct val="115000"/>
              </a:lnSpc>
              <a:spcBef>
                <a:spcPts val="1200"/>
              </a:spcBef>
              <a:spcAft>
                <a:spcPts val="0"/>
              </a:spcAft>
              <a:buSzPct val="142857"/>
              <a:buNone/>
            </a:pPr>
            <a:r>
              <a:t/>
            </a:r>
            <a:endParaRPr/>
          </a:p>
          <a:p>
            <a:pPr indent="0" lvl="0" marL="0" rtl="0" algn="l">
              <a:lnSpc>
                <a:spcPct val="115000"/>
              </a:lnSpc>
              <a:spcBef>
                <a:spcPts val="1200"/>
              </a:spcBef>
              <a:spcAft>
                <a:spcPts val="0"/>
              </a:spcAft>
              <a:buSzPct val="142857"/>
              <a:buNone/>
            </a:pPr>
            <a:r>
              <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descr="A picture containing text, library, scene, room&#10;&#10;Description automatically generated" id="85" name="Google Shape;85;p4"/>
          <p:cNvPicPr preferRelativeResize="0"/>
          <p:nvPr/>
        </p:nvPicPr>
        <p:blipFill rotWithShape="1">
          <a:blip r:embed="rId3">
            <a:alphaModFix/>
          </a:blip>
          <a:srcRect b="25000" l="0" r="0" t="0"/>
          <a:stretch/>
        </p:blipFill>
        <p:spPr>
          <a:xfrm>
            <a:off x="0" y="-1"/>
            <a:ext cx="9144000" cy="5143501"/>
          </a:xfrm>
          <a:prstGeom prst="rect">
            <a:avLst/>
          </a:prstGeom>
          <a:noFill/>
          <a:ln>
            <a:noFill/>
          </a:ln>
        </p:spPr>
      </p:pic>
      <p:sp>
        <p:nvSpPr>
          <p:cNvPr id="86" name="Google Shape;86;p4"/>
          <p:cNvSpPr/>
          <p:nvPr/>
        </p:nvSpPr>
        <p:spPr>
          <a:xfrm>
            <a:off x="-62982" y="0"/>
            <a:ext cx="9206982" cy="5143500"/>
          </a:xfrm>
          <a:prstGeom prst="rect">
            <a:avLst/>
          </a:prstGeom>
          <a:solidFill>
            <a:srgbClr val="FFFFFF">
              <a:alpha val="60000"/>
            </a:srgbClr>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venir"/>
              <a:ea typeface="Avenir"/>
              <a:cs typeface="Avenir"/>
              <a:sym typeface="Avenir"/>
            </a:endParaRPr>
          </a:p>
        </p:txBody>
      </p:sp>
      <p:sp>
        <p:nvSpPr>
          <p:cNvPr id="87" name="Google Shape;87;p4"/>
          <p:cNvSpPr txBox="1"/>
          <p:nvPr>
            <p:ph type="title"/>
          </p:nvPr>
        </p:nvSpPr>
        <p:spPr>
          <a:xfrm>
            <a:off x="366202" y="497114"/>
            <a:ext cx="6400800" cy="1130300"/>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SzPts val="4400"/>
              <a:buNone/>
            </a:pPr>
            <a:r>
              <a:rPr lang="en"/>
              <a:t>Archives At A Glance</a:t>
            </a:r>
            <a:endParaRPr/>
          </a:p>
        </p:txBody>
      </p:sp>
      <p:sp>
        <p:nvSpPr>
          <p:cNvPr id="88" name="Google Shape;88;p4"/>
          <p:cNvSpPr txBox="1"/>
          <p:nvPr>
            <p:ph idx="1" type="body"/>
          </p:nvPr>
        </p:nvSpPr>
        <p:spPr>
          <a:xfrm>
            <a:off x="230470" y="1675595"/>
            <a:ext cx="8106286" cy="3817098"/>
          </a:xfrm>
          <a:prstGeom prst="rect">
            <a:avLst/>
          </a:prstGeom>
          <a:noFill/>
          <a:ln>
            <a:noFill/>
          </a:ln>
        </p:spPr>
        <p:txBody>
          <a:bodyPr anchorCtr="0" anchor="t" bIns="34275" lIns="68550" spcFirstLastPara="1" rIns="68550" wrap="square" tIns="34275">
            <a:normAutofit/>
          </a:bodyPr>
          <a:lstStyle/>
          <a:p>
            <a:pPr indent="0" lvl="0" marL="0" rtl="0" algn="l">
              <a:lnSpc>
                <a:spcPct val="90000"/>
              </a:lnSpc>
              <a:spcBef>
                <a:spcPts val="0"/>
              </a:spcBef>
              <a:spcAft>
                <a:spcPts val="0"/>
              </a:spcAft>
              <a:buSzPts val="2800"/>
              <a:buNone/>
            </a:pPr>
            <a:r>
              <a:rPr lang="en">
                <a:solidFill>
                  <a:schemeClr val="dk1"/>
                </a:solidFill>
              </a:rPr>
              <a:t>Size: ~16,000 Recordings  (~1000 described)</a:t>
            </a:r>
            <a:endParaRPr/>
          </a:p>
          <a:p>
            <a:pPr indent="0" lvl="0" marL="0" rtl="0" algn="l">
              <a:lnSpc>
                <a:spcPct val="90000"/>
              </a:lnSpc>
              <a:spcBef>
                <a:spcPts val="750"/>
              </a:spcBef>
              <a:spcAft>
                <a:spcPts val="0"/>
              </a:spcAft>
              <a:buSzPts val="2800"/>
              <a:buNone/>
            </a:pPr>
            <a:r>
              <a:rPr b="1" lang="en">
                <a:solidFill>
                  <a:schemeClr val="dk1"/>
                </a:solidFill>
              </a:rPr>
              <a:t>Time: 1950s – 1980s</a:t>
            </a:r>
            <a:endParaRPr/>
          </a:p>
        </p:txBody>
      </p:sp>
      <p:sp>
        <p:nvSpPr>
          <p:cNvPr id="89" name="Google Shape;89;p4"/>
          <p:cNvSpPr txBox="1"/>
          <p:nvPr/>
        </p:nvSpPr>
        <p:spPr>
          <a:xfrm>
            <a:off x="8635183" y="4708479"/>
            <a:ext cx="409433" cy="435022"/>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None/>
            </a:pPr>
            <a:fld id="{00000000-1234-1234-1234-123412341234}" type="slidenum">
              <a:rPr b="0" i="0" lang="en" sz="1350" u="none" cap="none" strike="noStrike">
                <a:solidFill>
                  <a:schemeClr val="dk1"/>
                </a:solidFill>
                <a:latin typeface="Avenir"/>
                <a:ea typeface="Avenir"/>
                <a:cs typeface="Avenir"/>
                <a:sym typeface="Avenir"/>
              </a:rPr>
              <a:t>‹#›</a:t>
            </a:fld>
            <a:endParaRPr b="0" i="0" sz="1350" u="none" cap="none" strike="noStrike">
              <a:solidFill>
                <a:schemeClr val="dk1"/>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descr="A picture containing text, library, scene, room&#10;&#10;Description automatically generated" id="94" name="Google Shape;94;p5"/>
          <p:cNvPicPr preferRelativeResize="0"/>
          <p:nvPr/>
        </p:nvPicPr>
        <p:blipFill rotWithShape="1">
          <a:blip r:embed="rId3">
            <a:alphaModFix/>
          </a:blip>
          <a:srcRect b="25000" l="0" r="0" t="0"/>
          <a:stretch/>
        </p:blipFill>
        <p:spPr>
          <a:xfrm>
            <a:off x="0" y="-1"/>
            <a:ext cx="9144000" cy="5143501"/>
          </a:xfrm>
          <a:prstGeom prst="rect">
            <a:avLst/>
          </a:prstGeom>
          <a:noFill/>
          <a:ln>
            <a:noFill/>
          </a:ln>
        </p:spPr>
      </p:pic>
      <p:sp>
        <p:nvSpPr>
          <p:cNvPr id="95" name="Google Shape;95;p5"/>
          <p:cNvSpPr/>
          <p:nvPr/>
        </p:nvSpPr>
        <p:spPr>
          <a:xfrm>
            <a:off x="-62982" y="0"/>
            <a:ext cx="9206982" cy="5143500"/>
          </a:xfrm>
          <a:prstGeom prst="rect">
            <a:avLst/>
          </a:prstGeom>
          <a:solidFill>
            <a:srgbClr val="FFFFFF">
              <a:alpha val="60000"/>
            </a:srgbClr>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venir"/>
              <a:ea typeface="Avenir"/>
              <a:cs typeface="Avenir"/>
              <a:sym typeface="Avenir"/>
            </a:endParaRPr>
          </a:p>
        </p:txBody>
      </p:sp>
      <p:sp>
        <p:nvSpPr>
          <p:cNvPr id="96" name="Google Shape;96;p5"/>
          <p:cNvSpPr txBox="1"/>
          <p:nvPr>
            <p:ph type="title"/>
          </p:nvPr>
        </p:nvSpPr>
        <p:spPr>
          <a:xfrm>
            <a:off x="366202" y="497114"/>
            <a:ext cx="6400800" cy="1130300"/>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SzPts val="4400"/>
              <a:buNone/>
            </a:pPr>
            <a:r>
              <a:rPr lang="en"/>
              <a:t>Archives At A Glance</a:t>
            </a:r>
            <a:endParaRPr/>
          </a:p>
        </p:txBody>
      </p:sp>
      <p:sp>
        <p:nvSpPr>
          <p:cNvPr id="97" name="Google Shape;97;p5"/>
          <p:cNvSpPr txBox="1"/>
          <p:nvPr>
            <p:ph idx="1" type="body"/>
          </p:nvPr>
        </p:nvSpPr>
        <p:spPr>
          <a:xfrm>
            <a:off x="230470" y="1675595"/>
            <a:ext cx="8106286" cy="3817098"/>
          </a:xfrm>
          <a:prstGeom prst="rect">
            <a:avLst/>
          </a:prstGeom>
          <a:noFill/>
          <a:ln>
            <a:noFill/>
          </a:ln>
        </p:spPr>
        <p:txBody>
          <a:bodyPr anchorCtr="0" anchor="t" bIns="34275" lIns="68550" spcFirstLastPara="1" rIns="68550" wrap="square" tIns="34275">
            <a:normAutofit/>
          </a:bodyPr>
          <a:lstStyle/>
          <a:p>
            <a:pPr indent="0" lvl="0" marL="0" rtl="0" algn="l">
              <a:lnSpc>
                <a:spcPct val="90000"/>
              </a:lnSpc>
              <a:spcBef>
                <a:spcPts val="0"/>
              </a:spcBef>
              <a:spcAft>
                <a:spcPts val="0"/>
              </a:spcAft>
              <a:buSzPts val="2800"/>
              <a:buNone/>
            </a:pPr>
            <a:r>
              <a:rPr lang="en">
                <a:solidFill>
                  <a:schemeClr val="dk1"/>
                </a:solidFill>
              </a:rPr>
              <a:t>Size: ~16,000 Recordings  (~1000 described)</a:t>
            </a:r>
            <a:endParaRPr/>
          </a:p>
          <a:p>
            <a:pPr indent="0" lvl="0" marL="0" rtl="0" algn="l">
              <a:lnSpc>
                <a:spcPct val="90000"/>
              </a:lnSpc>
              <a:spcBef>
                <a:spcPts val="750"/>
              </a:spcBef>
              <a:spcAft>
                <a:spcPts val="0"/>
              </a:spcAft>
              <a:buSzPts val="2800"/>
              <a:buNone/>
            </a:pPr>
            <a:r>
              <a:rPr lang="en">
                <a:solidFill>
                  <a:schemeClr val="dk1"/>
                </a:solidFill>
              </a:rPr>
              <a:t>Time: 1950s – 1980s</a:t>
            </a:r>
            <a:endParaRPr b="1">
              <a:solidFill>
                <a:schemeClr val="dk1"/>
              </a:solidFill>
            </a:endParaRPr>
          </a:p>
          <a:p>
            <a:pPr indent="0" lvl="0" marL="0" rtl="0" algn="l">
              <a:lnSpc>
                <a:spcPct val="90000"/>
              </a:lnSpc>
              <a:spcBef>
                <a:spcPts val="750"/>
              </a:spcBef>
              <a:spcAft>
                <a:spcPts val="0"/>
              </a:spcAft>
              <a:buSzPts val="2800"/>
              <a:buNone/>
            </a:pPr>
            <a:r>
              <a:rPr b="1" lang="en">
                <a:solidFill>
                  <a:schemeClr val="dk1"/>
                </a:solidFill>
              </a:rPr>
              <a:t>Languages: 70+ (Including multilingual)</a:t>
            </a:r>
            <a:endParaRPr/>
          </a:p>
        </p:txBody>
      </p:sp>
      <p:sp>
        <p:nvSpPr>
          <p:cNvPr id="98" name="Google Shape;98;p5"/>
          <p:cNvSpPr txBox="1"/>
          <p:nvPr/>
        </p:nvSpPr>
        <p:spPr>
          <a:xfrm>
            <a:off x="8635183" y="4708479"/>
            <a:ext cx="409433" cy="435022"/>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None/>
            </a:pPr>
            <a:fld id="{00000000-1234-1234-1234-123412341234}" type="slidenum">
              <a:rPr b="0" i="0" lang="en" sz="1350" u="none" cap="none" strike="noStrike">
                <a:solidFill>
                  <a:schemeClr val="dk1"/>
                </a:solidFill>
                <a:latin typeface="Avenir"/>
                <a:ea typeface="Avenir"/>
                <a:cs typeface="Avenir"/>
                <a:sym typeface="Avenir"/>
              </a:rPr>
              <a:t>‹#›</a:t>
            </a:fld>
            <a:endParaRPr b="0" i="0" sz="1350" u="none" cap="none" strike="noStrike">
              <a:solidFill>
                <a:schemeClr val="dk1"/>
              </a:solidFill>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A picture containing text, library, scene, room&#10;&#10;Description automatically generated" id="103" name="Google Shape;103;p6"/>
          <p:cNvPicPr preferRelativeResize="0"/>
          <p:nvPr/>
        </p:nvPicPr>
        <p:blipFill rotWithShape="1">
          <a:blip r:embed="rId3">
            <a:alphaModFix/>
          </a:blip>
          <a:srcRect b="25000" l="0" r="0" t="0"/>
          <a:stretch/>
        </p:blipFill>
        <p:spPr>
          <a:xfrm>
            <a:off x="0" y="-1"/>
            <a:ext cx="9144000" cy="5143501"/>
          </a:xfrm>
          <a:prstGeom prst="rect">
            <a:avLst/>
          </a:prstGeom>
          <a:noFill/>
          <a:ln>
            <a:noFill/>
          </a:ln>
        </p:spPr>
      </p:pic>
      <p:sp>
        <p:nvSpPr>
          <p:cNvPr id="104" name="Google Shape;104;p6"/>
          <p:cNvSpPr/>
          <p:nvPr/>
        </p:nvSpPr>
        <p:spPr>
          <a:xfrm>
            <a:off x="-62982" y="0"/>
            <a:ext cx="9206982" cy="5143500"/>
          </a:xfrm>
          <a:prstGeom prst="rect">
            <a:avLst/>
          </a:prstGeom>
          <a:solidFill>
            <a:srgbClr val="FFFFFF">
              <a:alpha val="60000"/>
            </a:srgbClr>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venir"/>
              <a:ea typeface="Avenir"/>
              <a:cs typeface="Avenir"/>
              <a:sym typeface="Avenir"/>
            </a:endParaRPr>
          </a:p>
        </p:txBody>
      </p:sp>
      <p:sp>
        <p:nvSpPr>
          <p:cNvPr id="105" name="Google Shape;105;p6"/>
          <p:cNvSpPr txBox="1"/>
          <p:nvPr>
            <p:ph type="title"/>
          </p:nvPr>
        </p:nvSpPr>
        <p:spPr>
          <a:xfrm>
            <a:off x="366202" y="497114"/>
            <a:ext cx="6400800" cy="1130300"/>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SzPts val="4400"/>
              <a:buNone/>
            </a:pPr>
            <a:r>
              <a:rPr lang="en"/>
              <a:t>Archives At A Glance</a:t>
            </a:r>
            <a:endParaRPr/>
          </a:p>
        </p:txBody>
      </p:sp>
      <p:sp>
        <p:nvSpPr>
          <p:cNvPr id="106" name="Google Shape;106;p6"/>
          <p:cNvSpPr txBox="1"/>
          <p:nvPr>
            <p:ph idx="1" type="body"/>
          </p:nvPr>
        </p:nvSpPr>
        <p:spPr>
          <a:xfrm>
            <a:off x="230470" y="1675595"/>
            <a:ext cx="8106286" cy="3817098"/>
          </a:xfrm>
          <a:prstGeom prst="rect">
            <a:avLst/>
          </a:prstGeom>
          <a:noFill/>
          <a:ln>
            <a:noFill/>
          </a:ln>
        </p:spPr>
        <p:txBody>
          <a:bodyPr anchorCtr="0" anchor="t" bIns="34275" lIns="68550" spcFirstLastPara="1" rIns="68550" wrap="square" tIns="34275">
            <a:normAutofit/>
          </a:bodyPr>
          <a:lstStyle/>
          <a:p>
            <a:pPr indent="0" lvl="0" marL="0" rtl="0" algn="l">
              <a:lnSpc>
                <a:spcPct val="90000"/>
              </a:lnSpc>
              <a:spcBef>
                <a:spcPts val="0"/>
              </a:spcBef>
              <a:spcAft>
                <a:spcPts val="0"/>
              </a:spcAft>
              <a:buSzPts val="2800"/>
              <a:buNone/>
            </a:pPr>
            <a:r>
              <a:rPr lang="en">
                <a:solidFill>
                  <a:schemeClr val="dk1"/>
                </a:solidFill>
              </a:rPr>
              <a:t>Size: ~16,000 Recordings  (~1000 described)</a:t>
            </a:r>
            <a:endParaRPr/>
          </a:p>
          <a:p>
            <a:pPr indent="0" lvl="0" marL="0" rtl="0" algn="l">
              <a:lnSpc>
                <a:spcPct val="90000"/>
              </a:lnSpc>
              <a:spcBef>
                <a:spcPts val="750"/>
              </a:spcBef>
              <a:spcAft>
                <a:spcPts val="0"/>
              </a:spcAft>
              <a:buSzPts val="2800"/>
              <a:buNone/>
            </a:pPr>
            <a:r>
              <a:rPr lang="en">
                <a:solidFill>
                  <a:schemeClr val="dk1"/>
                </a:solidFill>
              </a:rPr>
              <a:t>Time: 1950s – 1980s</a:t>
            </a:r>
            <a:endParaRPr/>
          </a:p>
          <a:p>
            <a:pPr indent="0" lvl="0" marL="0" rtl="0" algn="l">
              <a:lnSpc>
                <a:spcPct val="90000"/>
              </a:lnSpc>
              <a:spcBef>
                <a:spcPts val="750"/>
              </a:spcBef>
              <a:spcAft>
                <a:spcPts val="0"/>
              </a:spcAft>
              <a:buSzPts val="2800"/>
              <a:buNone/>
            </a:pPr>
            <a:r>
              <a:rPr lang="en">
                <a:solidFill>
                  <a:schemeClr val="dk1"/>
                </a:solidFill>
              </a:rPr>
              <a:t>Languages: 70+ (Including multilingual)</a:t>
            </a:r>
            <a:endParaRPr/>
          </a:p>
          <a:p>
            <a:pPr indent="0" lvl="0" marL="0" rtl="0" algn="l">
              <a:lnSpc>
                <a:spcPct val="90000"/>
              </a:lnSpc>
              <a:spcBef>
                <a:spcPts val="750"/>
              </a:spcBef>
              <a:spcAft>
                <a:spcPts val="0"/>
              </a:spcAft>
              <a:buSzPts val="2800"/>
              <a:buNone/>
            </a:pPr>
            <a:r>
              <a:rPr b="1" lang="en">
                <a:solidFill>
                  <a:schemeClr val="dk1"/>
                </a:solidFill>
              </a:rPr>
              <a:t>Topic Coverage: </a:t>
            </a:r>
            <a:endParaRPr/>
          </a:p>
          <a:p>
            <a:pPr indent="0" lvl="0" marL="0" rtl="0" algn="l">
              <a:lnSpc>
                <a:spcPct val="90000"/>
              </a:lnSpc>
              <a:spcBef>
                <a:spcPts val="750"/>
              </a:spcBef>
              <a:spcAft>
                <a:spcPts val="0"/>
              </a:spcAft>
              <a:buSzPts val="2800"/>
              <a:buNone/>
            </a:pPr>
            <a:r>
              <a:rPr b="1" lang="en">
                <a:solidFill>
                  <a:schemeClr val="dk1"/>
                </a:solidFill>
              </a:rPr>
              <a:t>Education, Culture, Natural Sciences, Communication and Information</a:t>
            </a:r>
            <a:endParaRPr/>
          </a:p>
          <a:p>
            <a:pPr indent="0" lvl="0" marL="0" rtl="0" algn="l">
              <a:lnSpc>
                <a:spcPct val="90000"/>
              </a:lnSpc>
              <a:spcBef>
                <a:spcPts val="750"/>
              </a:spcBef>
              <a:spcAft>
                <a:spcPts val="0"/>
              </a:spcAft>
              <a:buSzPts val="2800"/>
              <a:buNone/>
            </a:pPr>
            <a:r>
              <a:rPr b="1" lang="en">
                <a:solidFill>
                  <a:schemeClr val="dk1"/>
                </a:solidFill>
              </a:rPr>
              <a:t>Social and Human Sciences, UNESCO History</a:t>
            </a:r>
            <a:endParaRPr/>
          </a:p>
        </p:txBody>
      </p:sp>
      <p:sp>
        <p:nvSpPr>
          <p:cNvPr id="107" name="Google Shape;107;p6"/>
          <p:cNvSpPr txBox="1"/>
          <p:nvPr/>
        </p:nvSpPr>
        <p:spPr>
          <a:xfrm>
            <a:off x="8635183" y="4708479"/>
            <a:ext cx="409433" cy="435022"/>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None/>
            </a:pPr>
            <a:fld id="{00000000-1234-1234-1234-123412341234}" type="slidenum">
              <a:rPr b="0" i="0" lang="en" sz="1350" u="none" cap="none" strike="noStrike">
                <a:solidFill>
                  <a:schemeClr val="dk1"/>
                </a:solidFill>
                <a:latin typeface="Avenir"/>
                <a:ea typeface="Avenir"/>
                <a:cs typeface="Avenir"/>
                <a:sym typeface="Avenir"/>
              </a:rPr>
              <a:t>‹#›</a:t>
            </a:fld>
            <a:endParaRPr b="0" i="0" sz="1350" u="none" cap="none" strike="noStrike">
              <a:solidFill>
                <a:schemeClr val="dk1"/>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A picture containing text, library, scene, room&#10;&#10;Description automatically generated" id="112" name="Google Shape;112;p7"/>
          <p:cNvPicPr preferRelativeResize="0"/>
          <p:nvPr/>
        </p:nvPicPr>
        <p:blipFill rotWithShape="1">
          <a:blip r:embed="rId3">
            <a:alphaModFix/>
          </a:blip>
          <a:srcRect b="25000" l="0" r="0" t="0"/>
          <a:stretch/>
        </p:blipFill>
        <p:spPr>
          <a:xfrm>
            <a:off x="0" y="-1"/>
            <a:ext cx="9144000" cy="5143501"/>
          </a:xfrm>
          <a:prstGeom prst="rect">
            <a:avLst/>
          </a:prstGeom>
          <a:noFill/>
          <a:ln>
            <a:noFill/>
          </a:ln>
        </p:spPr>
      </p:pic>
      <p:sp>
        <p:nvSpPr>
          <p:cNvPr id="113" name="Google Shape;113;p7"/>
          <p:cNvSpPr/>
          <p:nvPr/>
        </p:nvSpPr>
        <p:spPr>
          <a:xfrm>
            <a:off x="-62982" y="0"/>
            <a:ext cx="9206982" cy="5143500"/>
          </a:xfrm>
          <a:prstGeom prst="rect">
            <a:avLst/>
          </a:prstGeom>
          <a:solidFill>
            <a:srgbClr val="FFFFFF">
              <a:alpha val="60000"/>
            </a:srgbClr>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venir"/>
              <a:ea typeface="Avenir"/>
              <a:cs typeface="Avenir"/>
              <a:sym typeface="Avenir"/>
            </a:endParaRPr>
          </a:p>
        </p:txBody>
      </p:sp>
      <p:sp>
        <p:nvSpPr>
          <p:cNvPr id="114" name="Google Shape;114;p7"/>
          <p:cNvSpPr txBox="1"/>
          <p:nvPr>
            <p:ph type="title"/>
          </p:nvPr>
        </p:nvSpPr>
        <p:spPr>
          <a:xfrm>
            <a:off x="366202" y="497114"/>
            <a:ext cx="6400800" cy="1130300"/>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SzPts val="4400"/>
              <a:buNone/>
            </a:pPr>
            <a:r>
              <a:rPr lang="en"/>
              <a:t>Archives At A Glance</a:t>
            </a:r>
            <a:endParaRPr/>
          </a:p>
        </p:txBody>
      </p:sp>
      <p:sp>
        <p:nvSpPr>
          <p:cNvPr id="115" name="Google Shape;115;p7"/>
          <p:cNvSpPr txBox="1"/>
          <p:nvPr>
            <p:ph idx="1" type="body"/>
          </p:nvPr>
        </p:nvSpPr>
        <p:spPr>
          <a:xfrm>
            <a:off x="230470" y="1675595"/>
            <a:ext cx="8106286" cy="3817098"/>
          </a:xfrm>
          <a:prstGeom prst="rect">
            <a:avLst/>
          </a:prstGeom>
          <a:noFill/>
          <a:ln>
            <a:noFill/>
          </a:ln>
        </p:spPr>
        <p:txBody>
          <a:bodyPr anchorCtr="0" anchor="t" bIns="34275" lIns="68550" spcFirstLastPara="1" rIns="68550" wrap="square" tIns="34275">
            <a:normAutofit/>
          </a:bodyPr>
          <a:lstStyle/>
          <a:p>
            <a:pPr indent="0" lvl="0" marL="0" rtl="0" algn="l">
              <a:lnSpc>
                <a:spcPct val="90000"/>
              </a:lnSpc>
              <a:spcBef>
                <a:spcPts val="0"/>
              </a:spcBef>
              <a:spcAft>
                <a:spcPts val="0"/>
              </a:spcAft>
              <a:buSzPts val="2800"/>
              <a:buNone/>
            </a:pPr>
            <a:r>
              <a:rPr lang="en">
                <a:solidFill>
                  <a:schemeClr val="dk1"/>
                </a:solidFill>
              </a:rPr>
              <a:t>Size: ~16,000 Recordings  (~1000 described)</a:t>
            </a:r>
            <a:endParaRPr/>
          </a:p>
          <a:p>
            <a:pPr indent="0" lvl="0" marL="0" rtl="0" algn="l">
              <a:lnSpc>
                <a:spcPct val="90000"/>
              </a:lnSpc>
              <a:spcBef>
                <a:spcPts val="750"/>
              </a:spcBef>
              <a:spcAft>
                <a:spcPts val="0"/>
              </a:spcAft>
              <a:buSzPts val="2800"/>
              <a:buNone/>
            </a:pPr>
            <a:r>
              <a:rPr lang="en">
                <a:solidFill>
                  <a:schemeClr val="dk1"/>
                </a:solidFill>
              </a:rPr>
              <a:t>Time: 1950s – 1980s</a:t>
            </a:r>
            <a:endParaRPr/>
          </a:p>
          <a:p>
            <a:pPr indent="0" lvl="0" marL="0" rtl="0" algn="l">
              <a:lnSpc>
                <a:spcPct val="90000"/>
              </a:lnSpc>
              <a:spcBef>
                <a:spcPts val="750"/>
              </a:spcBef>
              <a:spcAft>
                <a:spcPts val="0"/>
              </a:spcAft>
              <a:buSzPts val="2800"/>
              <a:buNone/>
            </a:pPr>
            <a:r>
              <a:rPr lang="en">
                <a:solidFill>
                  <a:schemeClr val="dk1"/>
                </a:solidFill>
              </a:rPr>
              <a:t>Languages: 70+ (Including multilingual)</a:t>
            </a:r>
            <a:endParaRPr/>
          </a:p>
          <a:p>
            <a:pPr indent="0" lvl="0" marL="0" rtl="0" algn="l">
              <a:lnSpc>
                <a:spcPct val="90000"/>
              </a:lnSpc>
              <a:spcBef>
                <a:spcPts val="750"/>
              </a:spcBef>
              <a:spcAft>
                <a:spcPts val="0"/>
              </a:spcAft>
              <a:buSzPts val="2800"/>
              <a:buNone/>
            </a:pPr>
            <a:r>
              <a:rPr lang="en">
                <a:solidFill>
                  <a:schemeClr val="dk1"/>
                </a:solidFill>
              </a:rPr>
              <a:t>Topic Coverage: </a:t>
            </a:r>
            <a:endParaRPr/>
          </a:p>
          <a:p>
            <a:pPr indent="0" lvl="0" marL="0" rtl="0" algn="l">
              <a:lnSpc>
                <a:spcPct val="90000"/>
              </a:lnSpc>
              <a:spcBef>
                <a:spcPts val="750"/>
              </a:spcBef>
              <a:spcAft>
                <a:spcPts val="0"/>
              </a:spcAft>
              <a:buSzPts val="2800"/>
              <a:buNone/>
            </a:pPr>
            <a:r>
              <a:rPr lang="en">
                <a:solidFill>
                  <a:schemeClr val="dk1"/>
                </a:solidFill>
              </a:rPr>
              <a:t>Education, Culture, Natural Sciences, Communication and Information</a:t>
            </a:r>
            <a:endParaRPr/>
          </a:p>
          <a:p>
            <a:pPr indent="0" lvl="0" marL="0" rtl="0" algn="l">
              <a:lnSpc>
                <a:spcPct val="90000"/>
              </a:lnSpc>
              <a:spcBef>
                <a:spcPts val="750"/>
              </a:spcBef>
              <a:spcAft>
                <a:spcPts val="0"/>
              </a:spcAft>
              <a:buSzPts val="2800"/>
              <a:buNone/>
            </a:pPr>
            <a:r>
              <a:rPr lang="en">
                <a:solidFill>
                  <a:schemeClr val="dk1"/>
                </a:solidFill>
              </a:rPr>
              <a:t>Social and Human Sciences, UNESCO History</a:t>
            </a:r>
            <a:endParaRPr/>
          </a:p>
          <a:p>
            <a:pPr indent="0" lvl="0" marL="0" rtl="0" algn="l">
              <a:lnSpc>
                <a:spcPct val="90000"/>
              </a:lnSpc>
              <a:spcBef>
                <a:spcPts val="750"/>
              </a:spcBef>
              <a:spcAft>
                <a:spcPts val="0"/>
              </a:spcAft>
              <a:buSzPts val="2800"/>
              <a:buNone/>
            </a:pPr>
            <a:r>
              <a:rPr b="1" lang="en">
                <a:solidFill>
                  <a:schemeClr val="dk1"/>
                </a:solidFill>
              </a:rPr>
              <a:t>Genre: Interviews	Speeches		Educational Program</a:t>
            </a:r>
            <a:endParaRPr/>
          </a:p>
        </p:txBody>
      </p:sp>
      <p:sp>
        <p:nvSpPr>
          <p:cNvPr id="116" name="Google Shape;116;p7"/>
          <p:cNvSpPr txBox="1"/>
          <p:nvPr/>
        </p:nvSpPr>
        <p:spPr>
          <a:xfrm>
            <a:off x="8635183" y="4708479"/>
            <a:ext cx="409433" cy="435022"/>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None/>
            </a:pPr>
            <a:fld id="{00000000-1234-1234-1234-123412341234}" type="slidenum">
              <a:rPr b="0" i="0" lang="en" sz="1350" u="none" cap="none" strike="noStrike">
                <a:solidFill>
                  <a:schemeClr val="dk1"/>
                </a:solidFill>
                <a:latin typeface="Avenir"/>
                <a:ea typeface="Avenir"/>
                <a:cs typeface="Avenir"/>
                <a:sym typeface="Avenir"/>
              </a:rPr>
              <a:t>‹#›</a:t>
            </a:fld>
            <a:endParaRPr b="0" i="0" sz="1350" u="none" cap="none" strike="noStrike">
              <a:solidFill>
                <a:schemeClr val="dk1"/>
              </a:solidFill>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20" name="Shape 120"/>
        <p:cNvGrpSpPr/>
        <p:nvPr/>
      </p:nvGrpSpPr>
      <p:grpSpPr>
        <a:xfrm>
          <a:off x="0" y="0"/>
          <a:ext cx="0" cy="0"/>
          <a:chOff x="0" y="0"/>
          <a:chExt cx="0" cy="0"/>
        </a:xfrm>
      </p:grpSpPr>
      <p:pic>
        <p:nvPicPr>
          <p:cNvPr descr="A room with a lot of boxes and a television&#10;&#10;Description automatically generated with medium confidence" id="121" name="Google Shape;121;p8"/>
          <p:cNvPicPr preferRelativeResize="0"/>
          <p:nvPr/>
        </p:nvPicPr>
        <p:blipFill rotWithShape="1">
          <a:blip r:embed="rId3">
            <a:alphaModFix/>
          </a:blip>
          <a:srcRect b="25000" l="0" r="0" t="0"/>
          <a:stretch/>
        </p:blipFill>
        <p:spPr>
          <a:xfrm>
            <a:off x="0" y="0"/>
            <a:ext cx="9144000" cy="5143500"/>
          </a:xfrm>
          <a:prstGeom prst="rect">
            <a:avLst/>
          </a:prstGeom>
          <a:noFill/>
          <a:ln>
            <a:noFill/>
          </a:ln>
        </p:spPr>
      </p:pic>
      <p:sp>
        <p:nvSpPr>
          <p:cNvPr id="122" name="Google Shape;122;p8"/>
          <p:cNvSpPr/>
          <p:nvPr/>
        </p:nvSpPr>
        <p:spPr>
          <a:xfrm>
            <a:off x="0" y="0"/>
            <a:ext cx="9144000" cy="5143500"/>
          </a:xfrm>
          <a:prstGeom prst="rect">
            <a:avLst/>
          </a:prstGeom>
          <a:solidFill>
            <a:srgbClr val="F8F8F8">
              <a:alpha val="7058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23" name="Google Shape;123;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dk1"/>
                </a:solidFill>
              </a:rPr>
              <a:t>Overarching Goal</a:t>
            </a:r>
            <a:endParaRPr>
              <a:solidFill>
                <a:schemeClr val="dk1"/>
              </a:solidFill>
            </a:endParaRPr>
          </a:p>
        </p:txBody>
      </p:sp>
      <p:sp>
        <p:nvSpPr>
          <p:cNvPr id="124" name="Google Shape;124;p8"/>
          <p:cNvSpPr txBox="1"/>
          <p:nvPr>
            <p:ph idx="1" type="body"/>
          </p:nvPr>
        </p:nvSpPr>
        <p:spPr>
          <a:xfrm>
            <a:off x="311700" y="1152475"/>
            <a:ext cx="8520600" cy="3806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a:solidFill>
                  <a:schemeClr val="dk1"/>
                </a:solidFill>
              </a:rPr>
              <a:t>Problem: </a:t>
            </a:r>
            <a:r>
              <a:rPr lang="en">
                <a:solidFill>
                  <a:schemeClr val="dk1"/>
                </a:solidFill>
              </a:rPr>
              <a:t>Missing / incomplete metadata for audio records hinder discoverability</a:t>
            </a:r>
            <a:endParaRPr>
              <a:solidFill>
                <a:schemeClr val="dk1"/>
              </a:solidFill>
            </a:endParaRPr>
          </a:p>
          <a:p>
            <a:pPr indent="0" lvl="0" marL="0" rtl="0" algn="l">
              <a:lnSpc>
                <a:spcPct val="115000"/>
              </a:lnSpc>
              <a:spcBef>
                <a:spcPts val="1200"/>
              </a:spcBef>
              <a:spcAft>
                <a:spcPts val="0"/>
              </a:spcAft>
              <a:buSzPts val="1800"/>
              <a:buNone/>
            </a:pPr>
            <a:r>
              <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AI tools show potential for </a:t>
            </a:r>
            <a:r>
              <a:rPr b="1" lang="en">
                <a:solidFill>
                  <a:schemeClr val="dk1"/>
                </a:solidFill>
              </a:rPr>
              <a:t>language ID, speaker recognition</a:t>
            </a:r>
            <a:r>
              <a:rPr lang="en">
                <a:solidFill>
                  <a:schemeClr val="dk1"/>
                </a:solidFill>
              </a:rPr>
              <a:t>, and generating </a:t>
            </a:r>
            <a:r>
              <a:rPr b="1" lang="en">
                <a:solidFill>
                  <a:schemeClr val="dk1"/>
                </a:solidFill>
              </a:rPr>
              <a:t>descriptions</a:t>
            </a:r>
            <a:r>
              <a:rPr lang="en">
                <a:solidFill>
                  <a:schemeClr val="dk1"/>
                </a:solidFill>
              </a:rPr>
              <a:t>.</a:t>
            </a:r>
            <a:endParaRPr i="1">
              <a:solidFill>
                <a:schemeClr val="dk1"/>
              </a:solidFill>
            </a:endParaRPr>
          </a:p>
          <a:p>
            <a:pPr indent="0" lvl="0" marL="0" rtl="0" algn="l">
              <a:lnSpc>
                <a:spcPct val="115000"/>
              </a:lnSpc>
              <a:spcBef>
                <a:spcPts val="1200"/>
              </a:spcBef>
              <a:spcAft>
                <a:spcPts val="0"/>
              </a:spcAft>
              <a:buSzPts val="1800"/>
              <a:buNone/>
            </a:pPr>
            <a:r>
              <a:rPr i="1" lang="en">
                <a:solidFill>
                  <a:schemeClr val="dk1"/>
                </a:solidFill>
              </a:rPr>
              <a:t>	</a:t>
            </a:r>
            <a:endParaRPr i="1">
              <a:solidFill>
                <a:schemeClr val="dk1"/>
              </a:solidFill>
            </a:endParaRPr>
          </a:p>
          <a:p>
            <a:pPr indent="0" lvl="0" marL="0" rtl="0" algn="l">
              <a:lnSpc>
                <a:spcPct val="115000"/>
              </a:lnSpc>
              <a:spcBef>
                <a:spcPts val="1200"/>
              </a:spcBef>
              <a:spcAft>
                <a:spcPts val="1200"/>
              </a:spcAft>
              <a:buSzPts val="1800"/>
              <a:buNone/>
            </a:pPr>
            <a:r>
              <a:rPr i="1" lang="en" sz="2400">
                <a:solidFill>
                  <a:schemeClr val="dk1"/>
                </a:solidFill>
              </a:rPr>
              <a:t>How can AI enable better description of archival audio?</a:t>
            </a:r>
            <a:endParaRPr sz="24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A stack of files on a shelf&#10;&#10;Description automatically generated" id="129" name="Google Shape;129;p9"/>
          <p:cNvPicPr preferRelativeResize="0"/>
          <p:nvPr/>
        </p:nvPicPr>
        <p:blipFill rotWithShape="1">
          <a:blip r:embed="rId3">
            <a:alphaModFix/>
          </a:blip>
          <a:srcRect b="25000" l="0" r="0" t="0"/>
          <a:stretch/>
        </p:blipFill>
        <p:spPr>
          <a:xfrm>
            <a:off x="0" y="0"/>
            <a:ext cx="9144000" cy="5143500"/>
          </a:xfrm>
          <a:prstGeom prst="rect">
            <a:avLst/>
          </a:prstGeom>
          <a:noFill/>
          <a:ln>
            <a:noFill/>
          </a:ln>
        </p:spPr>
      </p:pic>
      <p:sp>
        <p:nvSpPr>
          <p:cNvPr id="130" name="Google Shape;130;p9"/>
          <p:cNvSpPr/>
          <p:nvPr/>
        </p:nvSpPr>
        <p:spPr>
          <a:xfrm>
            <a:off x="0" y="0"/>
            <a:ext cx="9144000" cy="5143500"/>
          </a:xfrm>
          <a:prstGeom prst="rect">
            <a:avLst/>
          </a:prstGeom>
          <a:solidFill>
            <a:srgbClr val="F8F8F8">
              <a:alpha val="7058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31" name="Google Shape;131;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dk1"/>
                </a:solidFill>
              </a:rPr>
              <a:t>The story so far…</a:t>
            </a:r>
            <a:endParaRPr>
              <a:solidFill>
                <a:schemeClr val="dk1"/>
              </a:solidFill>
            </a:endParaRPr>
          </a:p>
        </p:txBody>
      </p:sp>
      <p:sp>
        <p:nvSpPr>
          <p:cNvPr id="132" name="Google Shape;132;p9"/>
          <p:cNvSpPr/>
          <p:nvPr/>
        </p:nvSpPr>
        <p:spPr>
          <a:xfrm>
            <a:off x="534548" y="1636725"/>
            <a:ext cx="6514241" cy="935025"/>
          </a:xfrm>
          <a:prstGeom prst="rightArrow">
            <a:avLst>
              <a:gd fmla="val 50000" name="adj1"/>
              <a:gd fmla="val 50000" name="adj2"/>
            </a:avLst>
          </a:prstGeom>
          <a:solidFill>
            <a:srgbClr val="0C5A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3" name="Google Shape;133;p9"/>
          <p:cNvSpPr/>
          <p:nvPr/>
        </p:nvSpPr>
        <p:spPr>
          <a:xfrm>
            <a:off x="1490198" y="2198001"/>
            <a:ext cx="618767" cy="825023"/>
          </a:xfrm>
          <a:prstGeom prst="downArrow">
            <a:avLst>
              <a:gd fmla="val 50000" name="adj1"/>
              <a:gd fmla="val 50000" name="adj2"/>
            </a:avLst>
          </a:prstGeom>
          <a:solidFill>
            <a:srgbClr val="0C5A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4" name="Google Shape;134;p9"/>
          <p:cNvSpPr/>
          <p:nvPr/>
        </p:nvSpPr>
        <p:spPr>
          <a:xfrm>
            <a:off x="3484002" y="2205450"/>
            <a:ext cx="618767" cy="825023"/>
          </a:xfrm>
          <a:prstGeom prst="downArrow">
            <a:avLst>
              <a:gd fmla="val 50000" name="adj1"/>
              <a:gd fmla="val 50000" name="adj2"/>
            </a:avLst>
          </a:prstGeom>
          <a:solidFill>
            <a:srgbClr val="0C5A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5" name="Google Shape;135;p9"/>
          <p:cNvSpPr txBox="1"/>
          <p:nvPr/>
        </p:nvSpPr>
        <p:spPr>
          <a:xfrm>
            <a:off x="1053623" y="3087660"/>
            <a:ext cx="1491915"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Initial focus group analysis of transcripts</a:t>
            </a:r>
            <a:endParaRPr b="0" i="0" sz="1400" u="none" cap="none" strike="noStrike">
              <a:solidFill>
                <a:srgbClr val="000000"/>
              </a:solidFill>
              <a:latin typeface="Arial"/>
              <a:ea typeface="Arial"/>
              <a:cs typeface="Arial"/>
              <a:sym typeface="Arial"/>
            </a:endParaRPr>
          </a:p>
        </p:txBody>
      </p:sp>
      <p:sp>
        <p:nvSpPr>
          <p:cNvPr id="136" name="Google Shape;136;p9"/>
          <p:cNvSpPr txBox="1"/>
          <p:nvPr/>
        </p:nvSpPr>
        <p:spPr>
          <a:xfrm>
            <a:off x="2896172" y="3054833"/>
            <a:ext cx="1794426" cy="116955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Language ID and Speaker Embedding exploration </a:t>
            </a:r>
            <a:endParaRPr/>
          </a:p>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(Sullivan &amp; Abdul-Mageed, 2024)</a:t>
            </a:r>
            <a:endParaRPr b="0" i="0" sz="1400" u="none" cap="none" strike="noStrike">
              <a:solidFill>
                <a:srgbClr val="000000"/>
              </a:solidFill>
              <a:latin typeface="Arial"/>
              <a:ea typeface="Arial"/>
              <a:cs typeface="Arial"/>
              <a:sym typeface="Arial"/>
            </a:endParaRPr>
          </a:p>
        </p:txBody>
      </p:sp>
      <p:sp>
        <p:nvSpPr>
          <p:cNvPr id="137" name="Google Shape;137;p9"/>
          <p:cNvSpPr/>
          <p:nvPr/>
        </p:nvSpPr>
        <p:spPr>
          <a:xfrm rot="5400000">
            <a:off x="5148181" y="2163487"/>
            <a:ext cx="1866093" cy="1935122"/>
          </a:xfrm>
          <a:prstGeom prst="bentUpArrow">
            <a:avLst>
              <a:gd fmla="val 25000" name="adj1"/>
              <a:gd fmla="val 25000" name="adj2"/>
              <a:gd fmla="val 25000" name="adj3"/>
            </a:avLst>
          </a:prstGeom>
          <a:solidFill>
            <a:srgbClr val="0C5A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8" name="Google Shape;138;p9"/>
          <p:cNvSpPr txBox="1"/>
          <p:nvPr/>
        </p:nvSpPr>
        <p:spPr>
          <a:xfrm>
            <a:off x="7108222" y="3364805"/>
            <a:ext cx="179442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Speaker Attribution and Retrieval</a:t>
            </a:r>
            <a:endParaRPr b="0" i="0" sz="1400" u="none" cap="none" strike="noStrike">
              <a:solidFill>
                <a:srgbClr val="000000"/>
              </a:solidFill>
              <a:latin typeface="Arial"/>
              <a:ea typeface="Arial"/>
              <a:cs typeface="Arial"/>
              <a:sym typeface="Arial"/>
            </a:endParaRPr>
          </a:p>
        </p:txBody>
      </p:sp>
      <p:sp>
        <p:nvSpPr>
          <p:cNvPr id="139" name="Google Shape;139;p9"/>
          <p:cNvSpPr txBox="1"/>
          <p:nvPr/>
        </p:nvSpPr>
        <p:spPr>
          <a:xfrm>
            <a:off x="7037874" y="1842627"/>
            <a:ext cx="1935122"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 Diplomatics Analysis for Audio Description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Peter Sullivan</dc:creator>
</cp:coreProperties>
</file>