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4"/>
  </p:notesMasterIdLst>
  <p:sldIdLst>
    <p:sldId id="541" r:id="rId3"/>
    <p:sldId id="257" r:id="rId4"/>
    <p:sldId id="258" r:id="rId5"/>
    <p:sldId id="542" r:id="rId6"/>
    <p:sldId id="557" r:id="rId7"/>
    <p:sldId id="558" r:id="rId8"/>
    <p:sldId id="267" r:id="rId9"/>
    <p:sldId id="294" r:id="rId10"/>
    <p:sldId id="554" r:id="rId11"/>
    <p:sldId id="550" r:id="rId12"/>
    <p:sldId id="551" r:id="rId13"/>
    <p:sldId id="552" r:id="rId14"/>
    <p:sldId id="553" r:id="rId15"/>
    <p:sldId id="322" r:id="rId16"/>
    <p:sldId id="543" r:id="rId17"/>
    <p:sldId id="268" r:id="rId18"/>
    <p:sldId id="269" r:id="rId19"/>
    <p:sldId id="281" r:id="rId20"/>
    <p:sldId id="555" r:id="rId21"/>
    <p:sldId id="556" r:id="rId22"/>
    <p:sldId id="272" r:id="rId23"/>
    <p:sldId id="276" r:id="rId24"/>
    <p:sldId id="277" r:id="rId25"/>
    <p:sldId id="278" r:id="rId26"/>
    <p:sldId id="561" r:id="rId27"/>
    <p:sldId id="562" r:id="rId28"/>
    <p:sldId id="282" r:id="rId29"/>
    <p:sldId id="264" r:id="rId30"/>
    <p:sldId id="265" r:id="rId31"/>
    <p:sldId id="266" r:id="rId32"/>
    <p:sldId id="559" r:id="rId33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40"/>
  </p:normalViewPr>
  <p:slideViewPr>
    <p:cSldViewPr>
      <p:cViewPr varScale="1">
        <p:scale>
          <a:sx n="80" d="100"/>
          <a:sy n="80" d="100"/>
        </p:scale>
        <p:origin x="660" y="2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47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282E-D53A-4D1A-BBA4-1A02943C109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BA5E7-CC47-4734-9E3F-14B368D44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D165A-9A9D-47A3-BAA2-F855AED5268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0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BA5E7-CC47-4734-9E3F-14B368D444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BA5E7-CC47-4734-9E3F-14B368D444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9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97260"/>
            <a:ext cx="7772400" cy="2232248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9952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17E-BB60-4ACA-AA6D-2C265DDABE9F}" type="datetime1">
              <a:rPr lang="sr-Latn-CS" smtClean="0"/>
              <a:t>25.6.2026.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E69D-591B-44E3-8FBF-68681B4CF764}" type="datetime1">
              <a:rPr lang="sr-Latn-CS" smtClean="0"/>
              <a:t>25.6.2026.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96BF-0835-49C6-8590-FC0A09509F35}" type="datetime1">
              <a:rPr lang="hr-HR" smtClean="0"/>
              <a:t>25.6.2026.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14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9189"/>
            <a:ext cx="8928992" cy="100811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7300"/>
            <a:ext cx="8928992" cy="446449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3200"/>
            </a:lvl1pPr>
            <a:lvl2pPr>
              <a:spcBef>
                <a:spcPts val="0"/>
              </a:spcBef>
              <a:defRPr sz="28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0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521796"/>
            <a:ext cx="2133600" cy="193204"/>
          </a:xfrm>
        </p:spPr>
        <p:txBody>
          <a:bodyPr/>
          <a:lstStyle>
            <a:lvl1pPr>
              <a:defRPr sz="1000"/>
            </a:lvl1pPr>
          </a:lstStyle>
          <a:p>
            <a:fld id="{37A95CD3-F5C9-4CB4-8ABD-4FB86929BB72}" type="datetime1">
              <a:rPr lang="hr-HR" smtClean="0"/>
              <a:t>25.6.2026.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0896" y="5521796"/>
            <a:ext cx="6897488" cy="19320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Hrvoje Stančić, The Role of Blockchain and DLT in Times of Uncertainties, UNILISA 2023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7555" y="5521796"/>
            <a:ext cx="2133600" cy="191607"/>
          </a:xfrm>
        </p:spPr>
        <p:txBody>
          <a:bodyPr/>
          <a:lstStyle>
            <a:lvl1pPr>
              <a:defRPr sz="1000"/>
            </a:lvl1pPr>
          </a:lstStyle>
          <a:p>
            <a:fld id="{EB75E0A1-F052-40A1-949F-3C877D079DF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27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D1E7-F36C-4579-B9ED-6BD2A7ECF428}" type="datetime1">
              <a:rPr lang="hr-HR" smtClean="0"/>
              <a:t>25.6.2026.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87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C8DD-F1EF-4EED-8087-120C7BB3FD33}" type="datetime1">
              <a:rPr lang="hr-HR" smtClean="0"/>
              <a:t>25.6.2026.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3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0FE1-71D3-42AF-8F59-617C23C2A699}" type="datetime1">
              <a:rPr lang="hr-HR" smtClean="0"/>
              <a:t>25.6.2026.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8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DE6E-1239-414E-B330-5499B4B00A93}" type="datetime1">
              <a:rPr lang="hr-HR" smtClean="0"/>
              <a:t>25.6.2026.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75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99-6DF5-41BB-A88A-10922E291DDD}" type="datetime1">
              <a:rPr lang="hr-HR" smtClean="0"/>
              <a:t>25.6.2026.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38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A0C2-762B-4397-9F80-9108BD74DDD7}" type="datetime1">
              <a:rPr lang="hr-HR" smtClean="0"/>
              <a:t>25.6.2026.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668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45B-305F-4D6D-86C0-B0A8DB783EFD}" type="datetime1">
              <a:rPr lang="sr-Latn-CS" smtClean="0"/>
              <a:t>25.6.2026.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619C-D885-4C35-A2E3-D06C11556CCC}" type="datetime1">
              <a:rPr lang="hr-HR" smtClean="0"/>
              <a:t>25.6.2026.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63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E66B-5E1C-4F8F-82A3-E804AA06F2A9}" type="datetime1">
              <a:rPr lang="hr-HR" smtClean="0"/>
              <a:t>25.6.2026.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911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A77-A3CF-4A66-8E08-A9637B3D8321}" type="datetime1">
              <a:rPr lang="hr-HR" smtClean="0"/>
              <a:t>25.6.2026.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87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C982-C61D-4038-B39B-CE4EF57EB326}" type="datetime1">
              <a:rPr lang="sr-Latn-CS" smtClean="0"/>
              <a:t>25.6.2026.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DFA9-FE5F-4CD5-9DCB-5F8FB5B01DF5}" type="datetime1">
              <a:rPr lang="sr-Latn-CS" smtClean="0"/>
              <a:t>25.6.2026.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9F4D-0452-4A16-90F9-A46473E41A72}" type="datetime1">
              <a:rPr lang="sr-Latn-CS" smtClean="0"/>
              <a:t>25.6.2026.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A930-80AC-44EE-A1BF-B838458DAD4C}" type="datetime1">
              <a:rPr lang="sr-Latn-CS" smtClean="0"/>
              <a:t>25.6.2026.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C6F1-45CF-4010-8DA0-2F1294537C85}" type="datetime1">
              <a:rPr lang="sr-Latn-CS" smtClean="0"/>
              <a:t>25.6.2026.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9CF9-1777-47D4-8071-CB44CE2691F0}" type="datetime1">
              <a:rPr lang="sr-Latn-CS" smtClean="0"/>
              <a:t>25.6.2026.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B52B-E5D1-4F0F-935B-317D8E909373}" type="datetime1">
              <a:rPr lang="sr-Latn-CS" smtClean="0"/>
              <a:t>25.6.2026.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35496" y="24545"/>
            <a:ext cx="9073008" cy="74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5496" y="841276"/>
            <a:ext cx="907300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0" y="5563558"/>
            <a:ext cx="827584" cy="151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1995-1D8E-4C0B-B671-63BF3CAC737C}" type="datetime1">
              <a:rPr lang="sr-Latn-CS" smtClean="0"/>
              <a:t>25.6.2026.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755576" y="5563558"/>
            <a:ext cx="7704856" cy="151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532440" y="5563558"/>
            <a:ext cx="611560" cy="151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FE2D-5730-4935-AB36-3077C9521414}" type="datetime1">
              <a:rPr lang="hr-HR" smtClean="0"/>
              <a:t>25.6.2026.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Hrvoje Stančić, The Role of Blockchain and DLT in Times of Uncertainties, UNILISA 2023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E0A1-F052-40A1-949F-3C877D079D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364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stancic@ffzg.unizg.h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csds.org/publications/bluebooks/entry/3044/" TargetMode="External"/><Relationship Id="rId3" Type="http://schemas.openxmlformats.org/officeDocument/2006/relationships/hyperlink" Target="https://archivaria.ca/index.php/archivaria/article/view/11231" TargetMode="External"/><Relationship Id="rId7" Type="http://schemas.openxmlformats.org/officeDocument/2006/relationships/hyperlink" Target="https://doi.org/10.1145/3479010" TargetMode="External"/><Relationship Id="rId12" Type="http://schemas.openxmlformats.org/officeDocument/2006/relationships/hyperlink" Target="https://doi.org/10.1108/09565691011039852" TargetMode="External"/><Relationship Id="rId2" Type="http://schemas.openxmlformats.org/officeDocument/2006/relationships/hyperlink" Target="https://doi.org/10.1007/978-3-031-53946-6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4288/1.0438178" TargetMode="External"/><Relationship Id="rId11" Type="http://schemas.openxmlformats.org/officeDocument/2006/relationships/hyperlink" Target="https://doi.org/10.1023/A:1009025127463" TargetMode="External"/><Relationship Id="rId5" Type="http://schemas.openxmlformats.org/officeDocument/2006/relationships/hyperlink" Target="https://aisel.aisnet.org/ecis2009/161" TargetMode="External"/><Relationship Id="rId10" Type="http://schemas.openxmlformats.org/officeDocument/2006/relationships/hyperlink" Target="https://www.arhiv.hr/Portals/0/Specifikacija.pdf" TargetMode="External"/><Relationship Id="rId4" Type="http://schemas.openxmlformats.org/officeDocument/2006/relationships/hyperlink" Target="https://doi.org/10.23919/MIPRO57284.2023.10159780" TargetMode="External"/><Relationship Id="rId9" Type="http://schemas.openxmlformats.org/officeDocument/2006/relationships/hyperlink" Target="https://ccsds.org/publications/magentabooks/entry/3040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7207/twr14-02" TargetMode="External"/><Relationship Id="rId3" Type="http://schemas.openxmlformats.org/officeDocument/2006/relationships/hyperlink" Target="https://mpudt.gov.hr/o-ministarstvu/ustrojstvo-6300/uprava-za-politicki-sustav-i-opcu-upravu/uredsko-poslovanje-26231/26231" TargetMode="External"/><Relationship Id="rId7" Type="http://schemas.openxmlformats.org/officeDocument/2006/relationships/hyperlink" Target="https://www.iso.org/standard/87471.html" TargetMode="External"/><Relationship Id="rId2" Type="http://schemas.openxmlformats.org/officeDocument/2006/relationships/hyperlink" Target="https://eur-lex.europa.eu/eli/reg/2024/1183/oj/e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standard/53985.html" TargetMode="External"/><Relationship Id="rId5" Type="http://schemas.openxmlformats.org/officeDocument/2006/relationships/hyperlink" Target="https://www.ica.org/app/uploads/2023/12/RiC-CM-1.0.pdf" TargetMode="External"/><Relationship Id="rId10" Type="http://schemas.openxmlformats.org/officeDocument/2006/relationships/hyperlink" Target="https://doi.org/10.1109/BigData.2017.8258180" TargetMode="External"/><Relationship Id="rId4" Type="http://schemas.openxmlformats.org/officeDocument/2006/relationships/hyperlink" Target="https://doi.org/10.1108/RMJ-09-2019-0055" TargetMode="External"/><Relationship Id="rId9" Type="http://schemas.openxmlformats.org/officeDocument/2006/relationships/hyperlink" Target="https://doi.org/10.1108/RMJ-12-2015-00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ft.ffzg.unizg.hr/en/" TargetMode="External"/><Relationship Id="rId2" Type="http://schemas.openxmlformats.org/officeDocument/2006/relationships/hyperlink" Target="https://interparestrus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stancic@ffzg.unizg.h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cra.org/mat/mat/term/4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pers4u.com/2021/02/what-is-debenture-types-advantag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756E4B3-C6A2-48A1-B485-0D542E96C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Title 1">
            <a:extLst>
              <a:ext uri="{FF2B5EF4-FFF2-40B4-BE49-F238E27FC236}">
                <a16:creationId xmlns:a16="http://schemas.microsoft.com/office/drawing/2014/main" id="{002508F9-A990-3746-B170-4FB8900CE0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425452"/>
            <a:ext cx="9144000" cy="864096"/>
          </a:xfrm>
        </p:spPr>
        <p:txBody>
          <a:bodyPr anchor="t"/>
          <a:lstStyle/>
          <a:p>
            <a:pPr algn="ctr"/>
            <a:r>
              <a:rPr lang="en-GB" sz="4400" b="1" dirty="0">
                <a:solidFill>
                  <a:srgbClr val="2644A7"/>
                </a:solidFill>
              </a:rPr>
              <a:t>Blockchain and AI: A Perfect Match</a:t>
            </a:r>
            <a:endParaRPr lang="en-GB" altLang="en-US" sz="4800" dirty="0">
              <a:solidFill>
                <a:srgbClr val="2644A7"/>
              </a:solidFill>
              <a:latin typeface="Avenir Book" panose="02000503020000020003" pitchFamily="2" charset="0"/>
            </a:endParaRPr>
          </a:p>
        </p:txBody>
      </p:sp>
      <p:sp>
        <p:nvSpPr>
          <p:cNvPr id="8194" name="Subtitle 2">
            <a:extLst>
              <a:ext uri="{FF2B5EF4-FFF2-40B4-BE49-F238E27FC236}">
                <a16:creationId xmlns:a16="http://schemas.microsoft.com/office/drawing/2014/main" id="{1D580825-8838-3F4F-8496-B0F669E2B6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506192"/>
            <a:ext cx="9144000" cy="2208808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Dr.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 Hrvoje Stančić, professor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University of Zagreb, Faculty of Humanities and Social Sciences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Zagreb, Croatia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hlinkClick r:id="rId3"/>
              </a:rPr>
              <a:t>hstancic@ffzg.unizg.hr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rgbClr val="3D2008"/>
              </a:solidFill>
              <a:effectLst/>
              <a:uLnTx/>
              <a:uFillTx/>
              <a:latin typeface="Avenir Book" panose="02000503020000020003" pitchFamily="2" charset="0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InterPARES Symposium 2026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Ascoli Piceno, Italy, </a:t>
            </a:r>
            <a:r>
              <a:rPr kumimoji="0" lang="hr-H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2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6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 Ju</a:t>
            </a:r>
            <a:r>
              <a:rPr kumimoji="0" lang="hr-H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ne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ACC71-939D-4B89-92DB-9D5E26374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430" y="193204"/>
            <a:ext cx="4535140" cy="1751584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857FE3B-37E8-490E-828E-B8FB308AB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142875"/>
            <a:ext cx="9985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3BACC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C12F-991D-4D91-8BC5-F020F14D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7260"/>
            <a:ext cx="8928992" cy="526173"/>
          </a:xfrm>
        </p:spPr>
        <p:txBody>
          <a:bodyPr/>
          <a:lstStyle/>
          <a:p>
            <a:r>
              <a:rPr lang="en-US" dirty="0"/>
              <a:t>Example – promissory note as a Ricardian contract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A066-9FCE-4153-94B9-A2AF47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10</a:t>
            </a:fld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7B3B4-DD95-7032-422E-EC19F9FF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33" y="1343032"/>
            <a:ext cx="8118734" cy="42507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A9635E-D043-4A04-8F20-89BC121FE851}"/>
              </a:ext>
            </a:extLst>
          </p:cNvPr>
          <p:cNvSpPr txBox="1">
            <a:spLocks/>
          </p:cNvSpPr>
          <p:nvPr/>
        </p:nvSpPr>
        <p:spPr>
          <a:xfrm>
            <a:off x="35496" y="24545"/>
            <a:ext cx="9073008" cy="74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Management of digital originals ...</a:t>
            </a:r>
          </a:p>
        </p:txBody>
      </p:sp>
    </p:spTree>
    <p:extLst>
      <p:ext uri="{BB962C8B-B14F-4D97-AF65-F5344CB8AC3E}">
        <p14:creationId xmlns:p14="http://schemas.microsoft.com/office/powerpoint/2010/main" val="402091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A066-9FCE-4153-94B9-A2AF47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11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D43F2-2C2A-9351-3081-0054779D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6" y="1330039"/>
            <a:ext cx="7374814" cy="37597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B0EE90-E03B-4DE5-9894-D1B3CD59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7260"/>
            <a:ext cx="8928992" cy="526173"/>
          </a:xfrm>
        </p:spPr>
        <p:txBody>
          <a:bodyPr/>
          <a:lstStyle/>
          <a:p>
            <a:r>
              <a:rPr lang="en-US" dirty="0"/>
              <a:t>Example – promissory note as a Ricardian contract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FEAA2E-F117-4AD2-A7EB-FD3DDA203113}"/>
              </a:ext>
            </a:extLst>
          </p:cNvPr>
          <p:cNvSpPr txBox="1">
            <a:spLocks/>
          </p:cNvSpPr>
          <p:nvPr/>
        </p:nvSpPr>
        <p:spPr>
          <a:xfrm>
            <a:off x="35496" y="24545"/>
            <a:ext cx="9073008" cy="74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Management of digital originals ...</a:t>
            </a:r>
          </a:p>
        </p:txBody>
      </p:sp>
    </p:spTree>
    <p:extLst>
      <p:ext uri="{BB962C8B-B14F-4D97-AF65-F5344CB8AC3E}">
        <p14:creationId xmlns:p14="http://schemas.microsoft.com/office/powerpoint/2010/main" val="66126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A066-9FCE-4153-94B9-A2AF47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12</a:t>
            </a:fld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148F9-4BA2-5A94-4F4A-C7012EFC6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" y="1608798"/>
            <a:ext cx="9144000" cy="229084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7286D-2FFC-48EA-A126-952D3650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7260"/>
            <a:ext cx="8928992" cy="526173"/>
          </a:xfrm>
        </p:spPr>
        <p:txBody>
          <a:bodyPr/>
          <a:lstStyle/>
          <a:p>
            <a:r>
              <a:rPr lang="en-US" dirty="0"/>
              <a:t>Example – promissory note as a Ricardian contract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3A5875-001D-4339-AC30-4E92FB82146D}"/>
              </a:ext>
            </a:extLst>
          </p:cNvPr>
          <p:cNvSpPr txBox="1">
            <a:spLocks/>
          </p:cNvSpPr>
          <p:nvPr/>
        </p:nvSpPr>
        <p:spPr>
          <a:xfrm>
            <a:off x="35496" y="24545"/>
            <a:ext cx="9073008" cy="74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Management of digital originals ...</a:t>
            </a:r>
          </a:p>
        </p:txBody>
      </p:sp>
    </p:spTree>
    <p:extLst>
      <p:ext uri="{BB962C8B-B14F-4D97-AF65-F5344CB8AC3E}">
        <p14:creationId xmlns:p14="http://schemas.microsoft.com/office/powerpoint/2010/main" val="375644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A066-9FCE-4153-94B9-A2AF47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13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DAA46-397E-9AB6-8E8E-4EDE512F8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8" y="1619916"/>
            <a:ext cx="9035371" cy="24728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D98B4F-63FD-4E91-B416-A3EA0DC8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7260"/>
            <a:ext cx="8928992" cy="526173"/>
          </a:xfrm>
        </p:spPr>
        <p:txBody>
          <a:bodyPr/>
          <a:lstStyle/>
          <a:p>
            <a:r>
              <a:rPr lang="en-US" dirty="0"/>
              <a:t>Example – promissory note as a Ricardian contract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D4E45F-F0B3-42D1-B7D8-7524A6979E6B}"/>
              </a:ext>
            </a:extLst>
          </p:cNvPr>
          <p:cNvSpPr txBox="1">
            <a:spLocks/>
          </p:cNvSpPr>
          <p:nvPr/>
        </p:nvSpPr>
        <p:spPr>
          <a:xfrm>
            <a:off x="35496" y="24545"/>
            <a:ext cx="9073008" cy="74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Management of digital originals ...</a:t>
            </a:r>
          </a:p>
        </p:txBody>
      </p:sp>
    </p:spTree>
    <p:extLst>
      <p:ext uri="{BB962C8B-B14F-4D97-AF65-F5344CB8AC3E}">
        <p14:creationId xmlns:p14="http://schemas.microsoft.com/office/powerpoint/2010/main" val="81072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A066-9FCE-4153-94B9-A2AF47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14</a:t>
            </a:fld>
            <a:endParaRPr lang="hr-HR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99D62A-CDB7-4F16-AE5F-5801716E1B84}"/>
              </a:ext>
            </a:extLst>
          </p:cNvPr>
          <p:cNvGraphicFramePr>
            <a:graphicFrameLocks noGrp="1"/>
          </p:cNvGraphicFramePr>
          <p:nvPr/>
        </p:nvGraphicFramePr>
        <p:xfrm>
          <a:off x="152216" y="1449006"/>
          <a:ext cx="8856987" cy="410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1423027468"/>
                    </a:ext>
                  </a:extLst>
                </a:gridCol>
              </a:tblGrid>
              <a:tr h="727468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sequence</a:t>
                      </a:r>
                      <a:r>
                        <a:rPr lang="hr-HR" sz="1700" kern="120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id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F5F5F5"/>
                      </a:solidFill>
                      <a:prstDash val="soli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hr-HR" sz="1700" kern="120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time </a:t>
                      </a: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stamp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document</a:t>
                      </a:r>
                      <a:r>
                        <a:rPr lang="hr-HR" sz="1700" kern="120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id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content</a:t>
                      </a:r>
                      <a:r>
                        <a:rPr lang="hr-HR" sz="1700" kern="120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hash</a:t>
                      </a:r>
                      <a:endParaRPr lang="hr-HR" sz="1700" kern="1200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700" kern="120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...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operation</a:t>
                      </a:r>
                      <a:r>
                        <a:rPr lang="hr-HR" sz="1700" kern="120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type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document</a:t>
                      </a:r>
                      <a:r>
                        <a:rPr lang="hr-HR" sz="1700" kern="120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version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public</a:t>
                      </a:r>
                      <a:r>
                        <a:rPr lang="hr-HR" sz="1700" kern="120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hr-HR" sz="1700" kern="1200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key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ledger seal</a:t>
                      </a:r>
                      <a:endParaRPr sz="17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05761"/>
                  </a:ext>
                </a:extLst>
              </a:tr>
              <a:tr h="64068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06-07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10:01:24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D3F1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D3F1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700" kern="1200" dirty="0">
                          <a:solidFill>
                            <a:srgbClr val="FF9300"/>
                          </a:solidFill>
                          <a:latin typeface="Arial"/>
                          <a:ea typeface="+mn-ea"/>
                          <a:cs typeface="Arial"/>
                        </a:rPr>
                        <a:t>CRE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AC21F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hr-HR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14A2B</a:t>
                      </a:r>
                      <a:endParaRPr sz="17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68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2019-06-07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10:01:26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DF231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AD121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lang="hr-HR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hr-HR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AE234</a:t>
                      </a:r>
                      <a:endParaRPr sz="17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68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2019-06-08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13:23:12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D3F1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DFF23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700" kern="1200" dirty="0">
                          <a:solidFill>
                            <a:srgbClr val="FF9300"/>
                          </a:solidFill>
                          <a:latin typeface="Arial"/>
                          <a:ea typeface="+mn-ea"/>
                          <a:cs typeface="Arial"/>
                        </a:rPr>
                        <a:t>AME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AC21F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>
                      <a:solidFill>
                        <a:srgbClr val="D6D7D6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hr-HR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F4BC1</a:t>
                      </a:r>
                      <a:endParaRPr sz="17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468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2019-06-09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15:09:45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hr-HR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D3F1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A3E4E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700" kern="1200" dirty="0" err="1">
                          <a:solidFill>
                            <a:srgbClr val="FF9300"/>
                          </a:solidFill>
                          <a:latin typeface="Arial"/>
                          <a:ea typeface="+mn-ea"/>
                          <a:cs typeface="Arial"/>
                        </a:rPr>
                        <a:t>TRA</a:t>
                      </a:r>
                      <a:endParaRPr lang="hr-HR" sz="1700" kern="1200" dirty="0">
                        <a:solidFill>
                          <a:srgbClr val="FF93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hr-HR"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700" kern="1200" dirty="0">
                          <a:solidFill>
                            <a:srgbClr val="FF9300"/>
                          </a:solidFill>
                          <a:latin typeface="Arial"/>
                          <a:ea typeface="+mn-ea"/>
                          <a:cs typeface="Arial"/>
                        </a:rPr>
                        <a:t>FD3ED</a:t>
                      </a:r>
                      <a:endParaRPr sz="1700" kern="1200" dirty="0">
                        <a:solidFill>
                          <a:srgbClr val="FF93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D6D7D6"/>
                      </a:solidFill>
                      <a:prstDash val="soli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5E4C1</a:t>
                      </a:r>
                      <a:endParaRPr sz="170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468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7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F5F5F5"/>
                      </a:solidFill>
                      <a:prstDash val="soli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2019-06-10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08:35:11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hr-HR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D3F1</a:t>
                      </a:r>
                      <a:endParaRPr lang="hr-HR"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BA4</a:t>
                      </a:r>
                      <a:r>
                        <a:rPr lang="hr-HR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lang="en-GB"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err="1">
                          <a:solidFill>
                            <a:srgbClr val="FF9300"/>
                          </a:solidFill>
                          <a:latin typeface="Arial"/>
                          <a:ea typeface="+mn-ea"/>
                          <a:cs typeface="Arial"/>
                        </a:rPr>
                        <a:t>INV</a:t>
                      </a:r>
                      <a:endParaRPr lang="hr-HR" sz="1700" kern="1200" dirty="0">
                        <a:solidFill>
                          <a:srgbClr val="FF93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solidFill>
                            <a:srgbClr val="FF93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hr-HR"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700" kern="1200" dirty="0">
                          <a:solidFill>
                            <a:srgbClr val="FF9300"/>
                          </a:solidFill>
                          <a:latin typeface="Arial"/>
                          <a:ea typeface="+mn-ea"/>
                          <a:cs typeface="Arial"/>
                        </a:rPr>
                        <a:t>00000</a:t>
                      </a:r>
                      <a:endParaRPr sz="1700" kern="1200" dirty="0">
                        <a:solidFill>
                          <a:srgbClr val="FF93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6D7D6"/>
                      </a:solidFill>
                      <a:prstDash val="soli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r-HR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GB"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2C4D</a:t>
                      </a:r>
                      <a:endParaRPr sz="170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6D7D6"/>
                      </a:solidFill>
                      <a:prstDash val="soli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F5F5F5"/>
                      </a:solidFill>
                      <a:prstDash val="solid"/>
                    </a:lnB>
                    <a:solidFill>
                      <a:srgbClr val="1D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10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2D35309-11C1-4089-AE81-B2133AF1DF7D}"/>
              </a:ext>
            </a:extLst>
          </p:cNvPr>
          <p:cNvSpPr txBox="1">
            <a:spLocks/>
          </p:cNvSpPr>
          <p:nvPr/>
        </p:nvSpPr>
        <p:spPr>
          <a:xfrm>
            <a:off x="35496" y="24545"/>
            <a:ext cx="9073008" cy="74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Management of digital originals ...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2C5892-BC78-42D4-8EA1-AEE05D8BB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7260"/>
            <a:ext cx="8928992" cy="526173"/>
          </a:xfrm>
        </p:spPr>
        <p:txBody>
          <a:bodyPr>
            <a:noAutofit/>
          </a:bodyPr>
          <a:lstStyle/>
          <a:p>
            <a:r>
              <a:rPr lang="en-US" sz="2800" dirty="0"/>
              <a:t>Every transaction is registered in a distributed ledger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723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5C31-0F84-7829-17C7-4C5226D82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288F-786F-534F-D4AD-02074CAD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4</a:t>
            </a:r>
            <a:r>
              <a:rPr lang="en-GB" noProof="0" dirty="0">
                <a:solidFill>
                  <a:srgbClr val="002060"/>
                </a:solidFill>
              </a:rPr>
              <a:t>. Project I.Trust.Original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A573-3B49-2EA4-2F02-ACE6010C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GB" dirty="0"/>
              <a:t>Long-term preservation of authenticity of digital originals using blockchain technology and artificial intelligence (2025-2029) – </a:t>
            </a:r>
            <a:r>
              <a:rPr lang="en-GB" b="1" dirty="0">
                <a:solidFill>
                  <a:srgbClr val="002060"/>
                </a:solidFill>
              </a:rPr>
              <a:t>I.Trust.Original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funded by the European Union – NextGenerationEU fund</a:t>
            </a:r>
          </a:p>
          <a:p>
            <a:pPr lvl="1">
              <a:spcBef>
                <a:spcPts val="600"/>
              </a:spcBef>
            </a:pPr>
            <a:r>
              <a:rPr lang="en-GB" b="1" dirty="0"/>
              <a:t>continues </a:t>
            </a:r>
            <a:r>
              <a:rPr lang="en-GB" b="1" dirty="0" err="1"/>
              <a:t>ITrust</a:t>
            </a:r>
            <a:r>
              <a:rPr lang="en-GB" b="1" dirty="0"/>
              <a:t> and </a:t>
            </a:r>
            <a:r>
              <a:rPr lang="en-GB" b="1" dirty="0" err="1"/>
              <a:t>ITrust</a:t>
            </a:r>
            <a:r>
              <a:rPr lang="en-GB" b="1" dirty="0"/>
              <a:t> AI research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Harmonises technological concepts and archival principles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uses </a:t>
            </a:r>
            <a:r>
              <a:rPr lang="en-GB" b="1" dirty="0"/>
              <a:t>blockchain</a:t>
            </a:r>
            <a:r>
              <a:rPr lang="en-GB" dirty="0"/>
              <a:t> for preservation of validity of digitally signed, timestamped and/or sealed digital records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uses </a:t>
            </a:r>
            <a:r>
              <a:rPr lang="en-GB" b="1" dirty="0"/>
              <a:t>AI</a:t>
            </a:r>
            <a:r>
              <a:rPr lang="en-GB" dirty="0"/>
              <a:t> to (semi-)automate establishment of archival bond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F0CE6-A42B-28FB-72B6-520836E9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15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9551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06AE7-D865-E06C-1C13-FE17627FA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F8F9-F5B8-3586-D899-227B4DFE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4. Project I.Trust.Original ...</a:t>
            </a: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ED5D-FD87-E158-6C3B-2B1D78277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Project will investigate the following fundamental </a:t>
            </a:r>
            <a:br>
              <a:rPr lang="en-GB" dirty="0"/>
            </a:br>
            <a:r>
              <a:rPr lang="en-GB" b="1" dirty="0"/>
              <a:t>research questions</a:t>
            </a:r>
            <a:r>
              <a:rPr lang="en-GB" dirty="0"/>
              <a:t>:</a:t>
            </a:r>
          </a:p>
          <a:p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How can blockchain technology be applied to the long-term preservation of the trustworthiness of digital originals without the need for their periodic (re)signing?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How can machine learning and artificial intelligence methods be used to classify and (semi-)automatically establish an archival bond between related documents?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B1F41-47A2-AA30-099C-BD9DF902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16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9610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CB0FE-E6BC-DA58-7A64-BAA402F2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A638-BBF2-C214-A31A-0DAE6F88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4. Project I.Trust.Original ...</a:t>
            </a: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0062E-3CDF-5EC8-A3D9-C515F40CB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GB" sz="3000" dirty="0"/>
              <a:t>What is the optimal model for creation, description, and long-term preservation of (unique) digital originals?</a:t>
            </a:r>
          </a:p>
          <a:p>
            <a:pPr marL="514350" lvl="0" indent="-514350">
              <a:buFont typeface="+mj-lt"/>
              <a:buAutoNum type="arabicPeriod" startAt="3"/>
            </a:pPr>
            <a:endParaRPr lang="en-GB" sz="3000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GB" sz="3000" dirty="0"/>
              <a:t>What are the security, legal, ethical and technical advantages and limitations of the proposed innovative solutions compared to traditional digital archiving methods?</a:t>
            </a:r>
          </a:p>
          <a:p>
            <a:pPr marL="0" lvl="0" indent="0">
              <a:buNone/>
            </a:pPr>
            <a:endParaRPr lang="en-GB" sz="3000" dirty="0"/>
          </a:p>
          <a:p>
            <a:pPr marL="0" indent="0" algn="ctr">
              <a:buFont typeface="Wingdings" panose="05000000000000000000" pitchFamily="2" charset="2"/>
              <a:buChar char="Ø"/>
            </a:pPr>
            <a:r>
              <a:rPr lang="en-GB" sz="3000" dirty="0"/>
              <a:t>Project positions itself at the intersection of </a:t>
            </a:r>
            <a:br>
              <a:rPr lang="en-GB" sz="3000" dirty="0"/>
            </a:br>
            <a:r>
              <a:rPr lang="en-GB" sz="3000" dirty="0"/>
              <a:t>  </a:t>
            </a:r>
            <a:r>
              <a:rPr lang="en-GB" sz="3000" b="1" dirty="0">
                <a:solidFill>
                  <a:srgbClr val="002060"/>
                </a:solidFill>
              </a:rPr>
              <a:t>archival theory and technological innovation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D4F7E-F2DA-812D-F33E-A2FDAC9E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17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8520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48B4F-EBB8-14FF-1205-B0C51875E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9AA7-E1C6-A4B7-C0B8-21167C63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5. Research activities</a:t>
            </a: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CDDA-6272-690F-1209-E47EEE1A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buNone/>
            </a:pPr>
            <a:r>
              <a:rPr lang="en-GB" b="1" dirty="0"/>
              <a:t>1. </a:t>
            </a:r>
            <a:r>
              <a:rPr lang="en-GB" dirty="0"/>
              <a:t>Research on the impact of technological development on trustworthiness of digital originals</a:t>
            </a:r>
          </a:p>
          <a:p>
            <a:pPr lvl="1"/>
            <a:r>
              <a:rPr lang="en-GB" dirty="0"/>
              <a:t>collection and analysis of relevant sources</a:t>
            </a:r>
          </a:p>
          <a:p>
            <a:pPr lvl="1"/>
            <a:r>
              <a:rPr lang="en-GB" dirty="0"/>
              <a:t>key topics include laws, bylaws, and regulations governing archival materials, as well as specifications and literature</a:t>
            </a:r>
          </a:p>
          <a:p>
            <a:pPr lvl="1"/>
            <a:r>
              <a:rPr lang="en-GB" dirty="0"/>
              <a:t>based on initial findings, a digitization and preservation process for digitally born documents will be developed, integrating new principles and technologies to produce trustworthy digital originals eligible for acceptance as evidence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95A48-98B8-55FA-AD4B-A8C94463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18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6584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48B4F-EBB8-14FF-1205-B0C51875E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9AA7-E1C6-A4B7-C0B8-21167C63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5. Research activities ...</a:t>
            </a: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CDDA-6272-690F-1209-E47EEE1A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spcBef>
                <a:spcPts val="0"/>
              </a:spcBef>
              <a:buNone/>
            </a:pPr>
            <a:r>
              <a:rPr lang="en-GB" b="1" dirty="0"/>
              <a:t>2.</a:t>
            </a:r>
            <a:r>
              <a:rPr lang="en-GB" dirty="0"/>
              <a:t> </a:t>
            </a:r>
            <a:r>
              <a:rPr lang="en-GB" b="0" i="0" dirty="0">
                <a:solidFill>
                  <a:srgbClr val="171717"/>
                </a:solidFill>
                <a:effectLst/>
                <a:latin typeface="Geist"/>
              </a:rPr>
              <a:t>Modelling, digitization, testing and proof of concept (PoC)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Advanced technologies research and innovation laboratory (NEXTGEN-LAB)</a:t>
            </a:r>
          </a:p>
          <a:p>
            <a:pPr lvl="2">
              <a:spcBef>
                <a:spcPts val="0"/>
              </a:spcBef>
            </a:pPr>
            <a:r>
              <a:rPr lang="en-GB" sz="2400" dirty="0"/>
              <a:t>blockchain and AI </a:t>
            </a:r>
            <a:r>
              <a:rPr lang="en-GB" sz="2400" b="1" dirty="0"/>
              <a:t>research environment</a:t>
            </a:r>
          </a:p>
          <a:p>
            <a:pPr lvl="2">
              <a:spcBef>
                <a:spcPts val="0"/>
              </a:spcBef>
            </a:pPr>
            <a:r>
              <a:rPr lang="en-GB" sz="2400" b="1" dirty="0"/>
              <a:t>development and testing</a:t>
            </a:r>
            <a:r>
              <a:rPr lang="en-GB" sz="2400" dirty="0"/>
              <a:t> </a:t>
            </a:r>
            <a:r>
              <a:rPr lang="en-GB" sz="2400" b="1" dirty="0"/>
              <a:t>environment</a:t>
            </a:r>
            <a:r>
              <a:rPr lang="en-GB" sz="2400" dirty="0"/>
              <a:t> for software components</a:t>
            </a:r>
          </a:p>
          <a:p>
            <a:pPr lvl="2">
              <a:spcBef>
                <a:spcPts val="0"/>
              </a:spcBef>
            </a:pPr>
            <a:r>
              <a:rPr lang="en-GB" sz="2400" b="1" dirty="0"/>
              <a:t>PKI environment</a:t>
            </a:r>
          </a:p>
          <a:p>
            <a:pPr lvl="2">
              <a:spcBef>
                <a:spcPts val="0"/>
              </a:spcBef>
            </a:pPr>
            <a:r>
              <a:rPr lang="en-GB" sz="2400" b="1" dirty="0"/>
              <a:t>environment for simulation </a:t>
            </a:r>
            <a:r>
              <a:rPr lang="en-GB" sz="2400" dirty="0"/>
              <a:t>of fast ageing of digital signatures, seals and certificates</a:t>
            </a:r>
          </a:p>
          <a:p>
            <a:pPr lvl="2">
              <a:spcBef>
                <a:spcPts val="0"/>
              </a:spcBef>
            </a:pPr>
            <a:r>
              <a:rPr lang="en-GB" sz="2400" b="1" dirty="0"/>
              <a:t>AI training environment </a:t>
            </a:r>
            <a:r>
              <a:rPr lang="en-GB" sz="2400" dirty="0"/>
              <a:t>(partly will use University Computing Centre's supercomputer infrastructure)</a:t>
            </a:r>
          </a:p>
          <a:p>
            <a:pPr lvl="1">
              <a:spcBef>
                <a:spcPts val="0"/>
              </a:spcBef>
            </a:pPr>
            <a:r>
              <a:rPr lang="en-GB" dirty="0"/>
              <a:t>blockchain and AI components to be integrated in a functional </a:t>
            </a:r>
            <a:r>
              <a:rPr lang="en-GB" dirty="0" err="1"/>
              <a:t>TrustChain</a:t>
            </a:r>
            <a:r>
              <a:rPr lang="en-GB" dirty="0"/>
              <a:t> prototype to be tested in the laboratory environment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95A48-98B8-55FA-AD4B-A8C94463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19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2408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Contents</a:t>
            </a: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noProof="0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TrustChain</a:t>
            </a:r>
            <a:r>
              <a:rPr lang="en-GB" sz="2400" dirty="0"/>
              <a:t> concept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Management of digital originals</a:t>
            </a:r>
            <a:endParaRPr lang="en-GB" sz="2400" noProof="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Project I.Trust.Original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noProof="0" dirty="0"/>
              <a:t>Research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noProof="0" dirty="0"/>
              <a:t>Technological trust and its benefits for archival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Acknowledgements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noProof="0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2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0712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48B4F-EBB8-14FF-1205-B0C51875E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9AA7-E1C6-A4B7-C0B8-21167C63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5. Research activities ...</a:t>
            </a: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CDDA-6272-690F-1209-E47EEE1A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buNone/>
            </a:pPr>
            <a:r>
              <a:rPr lang="en-GB" b="1" dirty="0"/>
              <a:t>3.</a:t>
            </a:r>
            <a:r>
              <a:rPr lang="en-GB" dirty="0"/>
              <a:t> </a:t>
            </a:r>
            <a:r>
              <a:rPr lang="en-GB" b="0" i="0" dirty="0">
                <a:solidFill>
                  <a:srgbClr val="171717"/>
                </a:solidFill>
                <a:effectLst/>
                <a:latin typeface="Geist"/>
              </a:rPr>
              <a:t>Preparing project proposals for future funding and planning long-term collaboration</a:t>
            </a:r>
          </a:p>
          <a:p>
            <a:pPr marL="357188" indent="-357188">
              <a:buNone/>
            </a:pPr>
            <a:r>
              <a:rPr lang="en-GB" b="1" dirty="0">
                <a:solidFill>
                  <a:srgbClr val="171717"/>
                </a:solidFill>
                <a:latin typeface="Geist"/>
              </a:rPr>
              <a:t>4.</a:t>
            </a:r>
            <a:r>
              <a:rPr lang="en-GB" dirty="0">
                <a:solidFill>
                  <a:srgbClr val="171717"/>
                </a:solidFill>
                <a:latin typeface="Geist"/>
              </a:rPr>
              <a:t> </a:t>
            </a:r>
            <a:r>
              <a:rPr lang="en-GB" b="0" i="0" dirty="0">
                <a:solidFill>
                  <a:srgbClr val="171717"/>
                </a:solidFill>
                <a:effectLst/>
                <a:latin typeface="Geist"/>
              </a:rPr>
              <a:t>Verification and protection of intellectual property </a:t>
            </a:r>
            <a:br>
              <a:rPr lang="en-GB" b="0" i="0" dirty="0">
                <a:solidFill>
                  <a:srgbClr val="171717"/>
                </a:solidFill>
                <a:effectLst/>
                <a:latin typeface="Geist"/>
              </a:rPr>
            </a:br>
            <a:r>
              <a:rPr lang="en-GB" b="0" i="0" dirty="0">
                <a:solidFill>
                  <a:srgbClr val="171717"/>
                </a:solidFill>
                <a:effectLst/>
                <a:latin typeface="Geist"/>
              </a:rPr>
              <a:t>(patents, if relevant)</a:t>
            </a:r>
            <a:endParaRPr lang="en-GB" dirty="0">
              <a:solidFill>
                <a:srgbClr val="171717"/>
              </a:solidFill>
              <a:latin typeface="Geist"/>
            </a:endParaRPr>
          </a:p>
          <a:p>
            <a:pPr marL="357188" indent="-357188">
              <a:buNone/>
            </a:pPr>
            <a:r>
              <a:rPr lang="en-GB" b="1" dirty="0">
                <a:solidFill>
                  <a:srgbClr val="171717"/>
                </a:solidFill>
                <a:latin typeface="Geist"/>
              </a:rPr>
              <a:t>5.</a:t>
            </a:r>
            <a:r>
              <a:rPr lang="en-GB" dirty="0">
                <a:solidFill>
                  <a:srgbClr val="171717"/>
                </a:solidFill>
                <a:latin typeface="Geist"/>
              </a:rPr>
              <a:t> </a:t>
            </a:r>
            <a:r>
              <a:rPr lang="en-GB" b="0" i="0" dirty="0">
                <a:solidFill>
                  <a:srgbClr val="171717"/>
                </a:solidFill>
                <a:effectLst/>
                <a:latin typeface="Geist"/>
              </a:rPr>
              <a:t>Education and training</a:t>
            </a:r>
          </a:p>
          <a:p>
            <a:pPr marL="357188" indent="-357188">
              <a:buNone/>
            </a:pPr>
            <a:r>
              <a:rPr lang="en-GB" b="1" i="0" dirty="0">
                <a:solidFill>
                  <a:srgbClr val="171717"/>
                </a:solidFill>
                <a:effectLst/>
                <a:latin typeface="Geist"/>
              </a:rPr>
              <a:t>6.</a:t>
            </a:r>
            <a:r>
              <a:rPr lang="en-GB" b="0" i="0" dirty="0">
                <a:solidFill>
                  <a:srgbClr val="171717"/>
                </a:solidFill>
                <a:effectLst/>
                <a:latin typeface="Geist"/>
              </a:rPr>
              <a:t> Dissemination</a:t>
            </a:r>
          </a:p>
          <a:p>
            <a:pPr marL="357188" indent="-357188">
              <a:buNone/>
            </a:pPr>
            <a:r>
              <a:rPr lang="en-GB" b="1" dirty="0">
                <a:solidFill>
                  <a:srgbClr val="171717"/>
                </a:solidFill>
                <a:latin typeface="Geist"/>
              </a:rPr>
              <a:t>7.</a:t>
            </a:r>
            <a:r>
              <a:rPr lang="en-GB" dirty="0">
                <a:solidFill>
                  <a:srgbClr val="171717"/>
                </a:solidFill>
                <a:latin typeface="Geist"/>
              </a:rPr>
              <a:t> Project management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95A48-98B8-55FA-AD4B-A8C94463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20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7294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FAF82-FAA5-12BA-95A3-40D942EE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0CCD-5D37-4DBA-99C0-91E9B26E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93204"/>
            <a:ext cx="9073008" cy="744723"/>
          </a:xfrm>
        </p:spPr>
        <p:txBody>
          <a:bodyPr/>
          <a:lstStyle/>
          <a:p>
            <a:pPr marL="449263" indent="-449263"/>
            <a:r>
              <a:rPr lang="en-GB" noProof="0" dirty="0">
                <a:solidFill>
                  <a:srgbClr val="002060"/>
                </a:solidFill>
              </a:rPr>
              <a:t>6. Technological trust and its benefits for archival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7853-330E-4CDE-9D1F-64A79118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201316"/>
            <a:ext cx="9073008" cy="4320480"/>
          </a:xfrm>
        </p:spPr>
        <p:txBody>
          <a:bodyPr>
            <a:normAutofit/>
          </a:bodyPr>
          <a:lstStyle/>
          <a:p>
            <a:r>
              <a:rPr lang="en-GB" dirty="0"/>
              <a:t>Digital preservation systems</a:t>
            </a:r>
          </a:p>
          <a:p>
            <a:pPr lvl="1"/>
            <a:r>
              <a:rPr lang="en-GB" dirty="0"/>
              <a:t>typically aligned with the OAIS reference model</a:t>
            </a:r>
          </a:p>
          <a:p>
            <a:pPr lvl="1"/>
            <a:r>
              <a:rPr lang="en-GB" dirty="0"/>
              <a:t>ensure bit-level integrity through fixity checks and redundancy, thus supporting one dimension of authenticity</a:t>
            </a:r>
          </a:p>
          <a:p>
            <a:r>
              <a:rPr lang="en-GB" dirty="0"/>
              <a:t>Metadata frameworks</a:t>
            </a:r>
          </a:p>
          <a:p>
            <a:pPr lvl="1"/>
            <a:r>
              <a:rPr lang="en-GB" dirty="0"/>
              <a:t>support preservation of authenticity by documenting context, provenance, and relationships between records</a:t>
            </a:r>
          </a:p>
          <a:p>
            <a:pPr lvl="1"/>
            <a:r>
              <a:rPr lang="en-GB" dirty="0"/>
              <a:t>linked data and knowledge graph approaches enable reconstruction of archival bond across distributed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8E171-74AE-BEE3-D771-2951CD83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21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1925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E2239-AB43-6B73-0B05-35BAECB73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6FD1-ECCB-55DB-76AE-A765EA84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93204"/>
            <a:ext cx="9073008" cy="744723"/>
          </a:xfrm>
        </p:spPr>
        <p:txBody>
          <a:bodyPr/>
          <a:lstStyle/>
          <a:p>
            <a:pPr marL="449263" indent="-449263"/>
            <a:r>
              <a:rPr lang="en-GB" noProof="0" dirty="0">
                <a:solidFill>
                  <a:srgbClr val="002060"/>
                </a:solidFill>
              </a:rPr>
              <a:t>6. Technological trust and its benefits for archival science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1889-2BB7-7A11-7AE4-F32DD0A1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201316"/>
            <a:ext cx="9073008" cy="4320480"/>
          </a:xfrm>
        </p:spPr>
        <p:txBody>
          <a:bodyPr>
            <a:normAutofit/>
          </a:bodyPr>
          <a:lstStyle/>
          <a:p>
            <a:r>
              <a:rPr lang="en-GB" dirty="0"/>
              <a:t>Artificial intelligence and machine learning</a:t>
            </a:r>
          </a:p>
          <a:p>
            <a:pPr lvl="1"/>
            <a:r>
              <a:rPr lang="en-GB" dirty="0"/>
              <a:t>enhance archival processes through automation, particularly in description, classification, preservation, and access</a:t>
            </a:r>
          </a:p>
          <a:p>
            <a:pPr lvl="1"/>
            <a:r>
              <a:rPr lang="en-GB" dirty="0"/>
              <a:t>improve efficiency and scalability</a:t>
            </a:r>
          </a:p>
          <a:p>
            <a:r>
              <a:rPr lang="en-GB" dirty="0"/>
              <a:t>Blockchain and distributed ledger technologies</a:t>
            </a:r>
          </a:p>
          <a:p>
            <a:pPr lvl="1"/>
            <a:r>
              <a:rPr lang="en-GB" dirty="0"/>
              <a:t>provide robust mechanisms for ensuring data integrity and tamper-evidence through cryptographic hashing and distributed consensus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70DFE-242E-93FC-83D1-0A9237C2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22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158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37561-DDFD-BAFC-6F35-4B844C8D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CDCB-BA63-9B32-8A6C-2C95A532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93204"/>
            <a:ext cx="9073008" cy="744723"/>
          </a:xfrm>
        </p:spPr>
        <p:txBody>
          <a:bodyPr/>
          <a:lstStyle/>
          <a:p>
            <a:pPr marL="449263" indent="-449263"/>
            <a:r>
              <a:rPr lang="en-GB" noProof="0" dirty="0">
                <a:solidFill>
                  <a:srgbClr val="002060"/>
                </a:solidFill>
              </a:rPr>
              <a:t>6. Technological trust and its benefits for archival science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94578-E526-99DF-0DA2-56809F4D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201316"/>
            <a:ext cx="9073008" cy="4320480"/>
          </a:xfrm>
        </p:spPr>
        <p:txBody>
          <a:bodyPr>
            <a:normAutofit/>
          </a:bodyPr>
          <a:lstStyle/>
          <a:p>
            <a:r>
              <a:rPr lang="en-GB" dirty="0"/>
              <a:t>Digital signatures and trust services</a:t>
            </a:r>
          </a:p>
          <a:p>
            <a:pPr lvl="1"/>
            <a:r>
              <a:rPr lang="en-GB" dirty="0"/>
              <a:t>establish legally recognized mechanisms for asserting authenticity at the time of record creation and validation</a:t>
            </a:r>
          </a:p>
          <a:p>
            <a:r>
              <a:rPr lang="en-GB" dirty="0"/>
              <a:t>Other technological domains</a:t>
            </a:r>
          </a:p>
          <a:p>
            <a:pPr lvl="1"/>
            <a:r>
              <a:rPr lang="en-GB" dirty="0"/>
              <a:t>include cloud computing and digital forensics</a:t>
            </a:r>
          </a:p>
          <a:p>
            <a:pPr lvl="1"/>
            <a:r>
              <a:rPr lang="en-GB" dirty="0"/>
              <a:t>contribute to the preservation of digital records by enhancing storage scalability and enabling capture of technical metadata and the original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E61F1-BFA2-A871-9003-130E28CD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23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0807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8E8F-1AF9-D9A6-A2F0-983491D58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0677-F440-689E-D57B-6DBAC7C2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9269"/>
            <a:ext cx="9144000" cy="49457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4800" b="1" dirty="0"/>
          </a:p>
          <a:p>
            <a:pPr marL="0" indent="0" algn="ctr">
              <a:buNone/>
            </a:pPr>
            <a:r>
              <a:rPr lang="en-GB" sz="5200" b="1" dirty="0"/>
              <a:t>Blockchain and</a:t>
            </a:r>
            <a:br>
              <a:rPr lang="en-GB" sz="5200" b="1" dirty="0"/>
            </a:br>
            <a:r>
              <a:rPr lang="en-GB" sz="5200" b="1" dirty="0"/>
              <a:t>distributed ledger technologies</a:t>
            </a:r>
          </a:p>
          <a:p>
            <a:pPr lvl="1"/>
            <a:endParaRPr lang="en-GB" sz="3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500" dirty="0"/>
              <a:t>Promising solution for on-chain preservation </a:t>
            </a:r>
            <a:br>
              <a:rPr lang="en-GB" sz="3500" dirty="0"/>
            </a:br>
            <a:r>
              <a:rPr lang="en-GB" sz="3500" dirty="0"/>
              <a:t>of validity of digitally signed, timestamped </a:t>
            </a:r>
            <a:br>
              <a:rPr lang="en-GB" sz="3500" dirty="0"/>
            </a:br>
            <a:r>
              <a:rPr lang="en-GB" sz="3500" dirty="0"/>
              <a:t>and/or sealed digital records.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EC378-290E-ECBC-65F6-93CD7D2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24</a:t>
            </a:fld>
            <a:endParaRPr lang="hr-HR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BADD29-A737-47F5-BD70-7FA5347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4545"/>
            <a:ext cx="9073008" cy="74472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7. Conclusion</a:t>
            </a:r>
            <a:endParaRPr lang="en-GB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0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8E8F-1AF9-D9A6-A2F0-983491D58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0677-F440-689E-D57B-6DBAC7C2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9269"/>
            <a:ext cx="9144000" cy="49457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4800" b="1" dirty="0"/>
          </a:p>
          <a:p>
            <a:pPr marL="0" indent="0" algn="ctr">
              <a:buNone/>
            </a:pPr>
            <a:r>
              <a:rPr lang="en-GB" sz="5400" b="1" dirty="0"/>
              <a:t>Artificial intelligence</a:t>
            </a:r>
            <a:endParaRPr lang="en-GB" sz="5200" b="1" dirty="0"/>
          </a:p>
          <a:p>
            <a:pPr lvl="1"/>
            <a:endParaRPr lang="en-GB" sz="3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600" dirty="0"/>
              <a:t>Promising approach for (semi-)automating establishment of archival bond between documents already registered on the blockchain and the new ones being registered.</a:t>
            </a:r>
            <a:endParaRPr lang="en-GB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EC378-290E-ECBC-65F6-93CD7D2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25</a:t>
            </a:fld>
            <a:endParaRPr lang="hr-HR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BADD29-A737-47F5-BD70-7FA5347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4545"/>
            <a:ext cx="9073008" cy="74472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7. Conclusion ...</a:t>
            </a:r>
            <a:endParaRPr lang="en-GB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27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8E8F-1AF9-D9A6-A2F0-983491D58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0677-F440-689E-D57B-6DBAC7C2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9269"/>
            <a:ext cx="9144000" cy="4945732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GB" sz="4300" dirty="0"/>
              <a:t>Concept of </a:t>
            </a:r>
            <a:r>
              <a:rPr lang="en-GB" sz="4300" b="1" dirty="0"/>
              <a:t>digital original </a:t>
            </a:r>
            <a:r>
              <a:rPr lang="en-GB" sz="4300" dirty="0"/>
              <a:t>documents created simultaneously as human-readable and machine-computable documents</a:t>
            </a:r>
            <a:endParaRPr lang="en-GB" sz="3900" b="1" dirty="0"/>
          </a:p>
          <a:p>
            <a:pPr marL="0" indent="0" algn="ctr">
              <a:lnSpc>
                <a:spcPct val="120000"/>
              </a:lnSpc>
              <a:buNone/>
            </a:pPr>
            <a:endParaRPr lang="en-GB" sz="11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500" dirty="0"/>
              <a:t>Promising solution for both digitisation of processes based on paper documents created as single originals and the creation of digital art, music, video, and other copyrighted works in digital form.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500" dirty="0"/>
              <a:t>On-chain archival records to be preserved!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EC378-290E-ECBC-65F6-93CD7D2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26</a:t>
            </a:fld>
            <a:endParaRPr lang="hr-HR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BADD29-A737-47F5-BD70-7FA5347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4545"/>
            <a:ext cx="9073008" cy="74472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7. Conclusion ...</a:t>
            </a:r>
            <a:endParaRPr lang="en-GB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94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456D-7916-2356-1541-696ABBC1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</a:t>
            </a:r>
            <a:r>
              <a:rPr lang="en-GB" dirty="0"/>
              <a:t> Acknowledgements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87B7-AD62-D223-A10B-8CED3BC7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41276"/>
            <a:ext cx="9073008" cy="3955130"/>
          </a:xfrm>
        </p:spPr>
        <p:txBody>
          <a:bodyPr/>
          <a:lstStyle/>
          <a:p>
            <a:r>
              <a:rPr lang="en-GB" dirty="0"/>
              <a:t>Projects </a:t>
            </a:r>
            <a:r>
              <a:rPr lang="en-GB" b="1" dirty="0"/>
              <a:t>InterPARES Trust </a:t>
            </a:r>
            <a:r>
              <a:rPr lang="en-GB" dirty="0"/>
              <a:t>and </a:t>
            </a:r>
            <a:r>
              <a:rPr lang="en-GB" b="1" dirty="0"/>
              <a:t>InterPARES Trust AI</a:t>
            </a:r>
            <a:r>
              <a:rPr lang="en-GB" dirty="0"/>
              <a:t>, UBC, Vancouver, Canada were funded by SSHRC</a:t>
            </a:r>
          </a:p>
          <a:p>
            <a:endParaRPr lang="en-GB" dirty="0"/>
          </a:p>
          <a:p>
            <a:endParaRPr lang="en-GB" sz="1400" dirty="0"/>
          </a:p>
          <a:p>
            <a:r>
              <a:rPr lang="en-GB" dirty="0"/>
              <a:t>Project "Long-term preservation of authenticity of digital originals using blockchain technology and artificial intelligence (</a:t>
            </a:r>
            <a:r>
              <a:rPr lang="en-GB" b="1" dirty="0"/>
              <a:t>I.Trust.Original</a:t>
            </a:r>
            <a:r>
              <a:rPr lang="en-GB" dirty="0"/>
              <a:t>)", Faculty of Humanities and Social Sciences, University of Zagreb, Croatia is funded by the European Union – NextGenerationEU.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93DA0-B01E-5484-9ACC-593F1275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27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92E7E-2B4F-D48C-5C29-F3C5CE8D4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96406"/>
            <a:ext cx="3456384" cy="828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15F828-8C62-428B-A7A8-59D72125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7" b="32081"/>
          <a:stretch/>
        </p:blipFill>
        <p:spPr>
          <a:xfrm>
            <a:off x="2411760" y="1778935"/>
            <a:ext cx="3744416" cy="7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8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02377-0380-5EB8-7DB3-20CD6AD4F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2CEE-DBDA-9073-0D83-593424F7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769268"/>
            <a:ext cx="8807117" cy="4608511"/>
          </a:xfrm>
        </p:spPr>
        <p:txBody>
          <a:bodyPr numCol="2">
            <a:noAutofit/>
          </a:bodyPr>
          <a:lstStyle/>
          <a:p>
            <a:r>
              <a:rPr lang="en-GB" sz="1000" dirty="0"/>
              <a:t>Andersson, L., Huvila, I., &amp; Sköld, O. (2024). An Introduction to Paradata. In I. Huvila, L. Andersson, &amp; O. Sköld (Eds), Perspectives on Paradata (Vol. 13, pp. 1–14). Springer International Publishing. </a:t>
            </a:r>
            <a:r>
              <a:rPr lang="en-GB" sz="1000" dirty="0">
                <a:hlinkClick r:id="rId2"/>
              </a:rPr>
              <a:t>https://doi.org/10.1007/978-3-031-53946-6_1</a:t>
            </a:r>
            <a:r>
              <a:rPr lang="en-GB" sz="1000" dirty="0"/>
              <a:t>  </a:t>
            </a:r>
          </a:p>
          <a:p>
            <a:r>
              <a:rPr lang="en-GB" sz="1000" dirty="0"/>
              <a:t>Barad, K. M. (2007). Meeting the Universe Halfway: Quantum Physics and the Entanglement of Matter and Meaning. Duke University Press. </a:t>
            </a:r>
          </a:p>
          <a:p>
            <a:r>
              <a:rPr lang="en-GB" sz="1000" dirty="0"/>
              <a:t>Bearman, D. A. (1994). Managing Electronic Mail. Archives &amp; Manuscripts, 22(1), 28–50.</a:t>
            </a:r>
          </a:p>
          <a:p>
            <a:r>
              <a:rPr lang="en-GB" sz="1000" dirty="0"/>
              <a:t>Bearman, D. A., &amp; Lytle, R. H. (1985). The Power of the Principle of Provenance. </a:t>
            </a:r>
            <a:r>
              <a:rPr lang="en-GB" sz="1000" dirty="0" err="1"/>
              <a:t>Archivaria</a:t>
            </a:r>
            <a:r>
              <a:rPr lang="en-GB" sz="1000" dirty="0"/>
              <a:t>, 21. </a:t>
            </a:r>
            <a:r>
              <a:rPr lang="en-GB" sz="1000" dirty="0">
                <a:hlinkClick r:id="rId3"/>
              </a:rPr>
              <a:t>https://archivaria.ca/index.php/archivaria/article/view/11231</a:t>
            </a:r>
            <a:r>
              <a:rPr lang="en-GB" sz="1000" dirty="0"/>
              <a:t> </a:t>
            </a:r>
          </a:p>
          <a:p>
            <a:r>
              <a:rPr lang="en-GB" sz="1000" dirty="0" err="1"/>
              <a:t>Bilogrivić</a:t>
            </a:r>
            <a:r>
              <a:rPr lang="en-GB" sz="1000" dirty="0"/>
              <a:t>, M., &amp; </a:t>
            </a:r>
            <a:r>
              <a:rPr lang="en-GB" sz="1000" dirty="0" err="1"/>
              <a:t>Stublić</a:t>
            </a:r>
            <a:r>
              <a:rPr lang="en-GB" sz="1000" dirty="0"/>
              <a:t>, H. (2023). Application of Blockchain Technology and NFTs in a Museum Environment. 2023 46th MIPRO ICT and Electronics Convention (MIPRO), 1353–1358. </a:t>
            </a:r>
            <a:r>
              <a:rPr lang="en-GB" sz="1000" dirty="0">
                <a:hlinkClick r:id="rId4"/>
              </a:rPr>
              <a:t>https://doi.org/10.23919/MIPRO57284.2023.10159780</a:t>
            </a:r>
            <a:r>
              <a:rPr lang="en-GB" sz="1000" dirty="0"/>
              <a:t> </a:t>
            </a:r>
          </a:p>
          <a:p>
            <a:r>
              <a:rPr lang="en-GB" sz="1000" dirty="0"/>
              <a:t>Brocke, J. </a:t>
            </a:r>
            <a:r>
              <a:rPr lang="en-GB" sz="1000" dirty="0" err="1"/>
              <a:t>vom</a:t>
            </a:r>
            <a:r>
              <a:rPr lang="en-GB" sz="1000" dirty="0"/>
              <a:t>, Simons, A., Niehaves, B., Riemer, K., Plattfaut, R., &amp; Cleven, A. (2009). Reconstructing the Giant: On the Importance of Rigour in Documenting the Literature Search Process. ECIS 2009 Proceedings. 161. </a:t>
            </a:r>
            <a:r>
              <a:rPr lang="en-GB" sz="1000" dirty="0">
                <a:hlinkClick r:id="rId5"/>
              </a:rPr>
              <a:t>https://aisel.aisnet.org/ecis2009/161</a:t>
            </a:r>
            <a:r>
              <a:rPr lang="en-GB" sz="1000" dirty="0"/>
              <a:t> </a:t>
            </a:r>
          </a:p>
          <a:p>
            <a:r>
              <a:rPr lang="en-GB" sz="1000" dirty="0"/>
              <a:t>Cameron, S., Franks, P., &amp; Hamidzadeh, B. (2023). Positioning Paradata: A Conceptual Frame for AI Processual Documentation in Archives and Recordkeeping Contexts. </a:t>
            </a:r>
            <a:r>
              <a:rPr lang="en-GB" sz="1000" dirty="0">
                <a:hlinkClick r:id="rId6"/>
              </a:rPr>
              <a:t>https://doi.org/10.14288/1.0438178</a:t>
            </a:r>
            <a:r>
              <a:rPr lang="en-GB" sz="1000" dirty="0"/>
              <a:t> </a:t>
            </a:r>
          </a:p>
          <a:p>
            <a:r>
              <a:rPr lang="en-GB" sz="1000" dirty="0" err="1"/>
              <a:t>Cencetti</a:t>
            </a:r>
            <a:r>
              <a:rPr lang="en-GB" sz="1000" dirty="0"/>
              <a:t>, G. (1939). II </a:t>
            </a:r>
            <a:r>
              <a:rPr lang="en-GB" sz="1000" dirty="0" err="1"/>
              <a:t>fondamento</a:t>
            </a:r>
            <a:r>
              <a:rPr lang="en-GB" sz="1000" dirty="0"/>
              <a:t> </a:t>
            </a:r>
            <a:r>
              <a:rPr lang="en-GB" sz="1000" dirty="0" err="1"/>
              <a:t>teorico</a:t>
            </a:r>
            <a:r>
              <a:rPr lang="en-GB" sz="1000" dirty="0"/>
              <a:t> della </a:t>
            </a:r>
            <a:r>
              <a:rPr lang="en-GB" sz="1000" dirty="0" err="1"/>
              <a:t>dottrina</a:t>
            </a:r>
            <a:r>
              <a:rPr lang="en-GB" sz="1000" dirty="0"/>
              <a:t> </a:t>
            </a:r>
            <a:r>
              <a:rPr lang="en-GB" sz="1000" dirty="0" err="1"/>
              <a:t>archivistica</a:t>
            </a:r>
            <a:r>
              <a:rPr lang="en-GB" sz="1000" dirty="0"/>
              <a:t> [The Basic Theory of Archival Science]. </a:t>
            </a:r>
            <a:r>
              <a:rPr lang="en-GB" sz="1000" dirty="0" err="1"/>
              <a:t>Archivi</a:t>
            </a:r>
            <a:r>
              <a:rPr lang="en-GB" sz="1000" dirty="0"/>
              <a:t>, 6(1), 7–13.</a:t>
            </a:r>
          </a:p>
          <a:p>
            <a:r>
              <a:rPr lang="en-GB" sz="1000" dirty="0" err="1"/>
              <a:t>Colavizza</a:t>
            </a:r>
            <a:r>
              <a:rPr lang="en-GB" sz="1000" dirty="0"/>
              <a:t>, G., Blanke, T., </a:t>
            </a:r>
            <a:r>
              <a:rPr lang="en-GB" sz="1000" dirty="0" err="1"/>
              <a:t>Jeurgens</a:t>
            </a:r>
            <a:r>
              <a:rPr lang="en-GB" sz="1000" dirty="0"/>
              <a:t>, C., &amp; </a:t>
            </a:r>
            <a:r>
              <a:rPr lang="en-GB" sz="1000" dirty="0" err="1"/>
              <a:t>Noordegraaf</a:t>
            </a:r>
            <a:r>
              <a:rPr lang="en-GB" sz="1000" dirty="0"/>
              <a:t>, J. (2022). Archives and AI: An Overview of Current Debates and Future Perspectives. Journal on Computing and Cultural Heritage, 15(1), 1–15. </a:t>
            </a:r>
            <a:r>
              <a:rPr lang="en-GB" sz="1000" dirty="0">
                <a:hlinkClick r:id="rId7"/>
              </a:rPr>
              <a:t>https://doi.org/10.1145/3479010</a:t>
            </a:r>
            <a:r>
              <a:rPr lang="en-GB" sz="1000" dirty="0"/>
              <a:t> </a:t>
            </a:r>
          </a:p>
          <a:p>
            <a:r>
              <a:rPr lang="en-GB" sz="1000" dirty="0"/>
              <a:t>Consultative Committee for Space Data Systems. (2014). Producer–Archive Interface Specification (CCSDS 651.1-B-1). CCSDS. </a:t>
            </a:r>
            <a:r>
              <a:rPr lang="en-GB" sz="1000" dirty="0">
                <a:hlinkClick r:id="rId8"/>
              </a:rPr>
              <a:t>https://ccsds.org/publications/bluebooks/entry/3044/</a:t>
            </a:r>
            <a:r>
              <a:rPr lang="en-GB" sz="1000" dirty="0"/>
              <a:t> </a:t>
            </a:r>
          </a:p>
          <a:p>
            <a:r>
              <a:rPr lang="en-GB" sz="1000" dirty="0"/>
              <a:t>Consultative Committee for Space Data Systems. (2004). Producer–Archive Interface Methodology Abstract Standard (PAIMAS) (CCSDS 651.0-M-1). CCSDS. </a:t>
            </a:r>
            <a:r>
              <a:rPr lang="en-GB" sz="1000" dirty="0">
                <a:hlinkClick r:id="rId9"/>
              </a:rPr>
              <a:t>https://ccsds.org/publications/magentabooks/entry/3040/</a:t>
            </a:r>
            <a:r>
              <a:rPr lang="en-GB" sz="1000" dirty="0"/>
              <a:t> </a:t>
            </a:r>
          </a:p>
          <a:p>
            <a:r>
              <a:rPr lang="en-GB" sz="1000" dirty="0"/>
              <a:t>Croatian State Archives. (2022). </a:t>
            </a:r>
            <a:r>
              <a:rPr lang="en-GB" sz="1000" dirty="0" err="1"/>
              <a:t>Specifikacija</a:t>
            </a:r>
            <a:r>
              <a:rPr lang="en-GB" sz="1000" dirty="0"/>
              <a:t> </a:t>
            </a:r>
            <a:r>
              <a:rPr lang="en-GB" sz="1000" dirty="0" err="1"/>
              <a:t>metapodaraka</a:t>
            </a:r>
            <a:r>
              <a:rPr lang="en-GB" sz="1000" dirty="0"/>
              <a:t> za </a:t>
            </a:r>
            <a:r>
              <a:rPr lang="en-GB" sz="1000" dirty="0" err="1"/>
              <a:t>opis</a:t>
            </a:r>
            <a:r>
              <a:rPr lang="en-GB" sz="1000" dirty="0"/>
              <a:t> </a:t>
            </a:r>
            <a:r>
              <a:rPr lang="en-GB" sz="1000" dirty="0" err="1"/>
              <a:t>dokumentarnog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/>
              <a:t>arhivskog</a:t>
            </a:r>
            <a:r>
              <a:rPr lang="en-GB" sz="1000" dirty="0"/>
              <a:t> </a:t>
            </a:r>
            <a:r>
              <a:rPr lang="en-GB" sz="1000" dirty="0" err="1"/>
              <a:t>gradiva</a:t>
            </a:r>
            <a:r>
              <a:rPr lang="en-GB" sz="1000" dirty="0"/>
              <a:t>. (Guidelines for the Digitisation of Documentary and Archival Materials) </a:t>
            </a:r>
            <a:r>
              <a:rPr lang="en-GB" sz="1000" dirty="0">
                <a:hlinkClick r:id="rId10"/>
              </a:rPr>
              <a:t>https://www.arhiv.hr/Portals/0/Specifikacija.pdf</a:t>
            </a:r>
            <a:r>
              <a:rPr lang="en-GB" sz="1000" dirty="0"/>
              <a:t> </a:t>
            </a:r>
          </a:p>
          <a:p>
            <a:r>
              <a:rPr lang="en-GB" sz="1000" dirty="0"/>
              <a:t>De Sordi, N. A. D., &amp; Vasco, J. A. C. (2026). </a:t>
            </a:r>
            <a:r>
              <a:rPr lang="en-GB" sz="1000" dirty="0" err="1"/>
              <a:t>Trustchain</a:t>
            </a:r>
            <a:r>
              <a:rPr lang="en-GB" sz="1000" dirty="0"/>
              <a:t> e a </a:t>
            </a:r>
            <a:r>
              <a:rPr lang="en-GB" sz="1000" dirty="0" err="1"/>
              <a:t>preservação</a:t>
            </a:r>
            <a:r>
              <a:rPr lang="en-GB" sz="1000" dirty="0"/>
              <a:t> digital de </a:t>
            </a:r>
            <a:r>
              <a:rPr lang="en-GB" sz="1000" dirty="0" err="1"/>
              <a:t>longo</a:t>
            </a:r>
            <a:r>
              <a:rPr lang="en-GB" sz="1000" dirty="0"/>
              <a:t> </a:t>
            </a:r>
            <a:r>
              <a:rPr lang="en-GB" sz="1000" dirty="0" err="1"/>
              <a:t>prazo</a:t>
            </a:r>
            <a:r>
              <a:rPr lang="en-GB" sz="1000" dirty="0"/>
              <a:t>: </a:t>
            </a:r>
            <a:r>
              <a:rPr lang="en-GB" sz="1000" dirty="0" err="1"/>
              <a:t>Análise</a:t>
            </a:r>
            <a:r>
              <a:rPr lang="en-GB" sz="1000" dirty="0"/>
              <a:t> de </a:t>
            </a:r>
            <a:r>
              <a:rPr lang="en-GB" sz="1000" dirty="0" err="1"/>
              <a:t>aderência</a:t>
            </a:r>
            <a:r>
              <a:rPr lang="en-GB" sz="1000" dirty="0"/>
              <a:t> </a:t>
            </a:r>
            <a:r>
              <a:rPr lang="en-GB" sz="1000" dirty="0" err="1"/>
              <a:t>aos</a:t>
            </a:r>
            <a:r>
              <a:rPr lang="en-GB" sz="1000" dirty="0"/>
              <a:t> </a:t>
            </a:r>
            <a:r>
              <a:rPr lang="en-GB" sz="1000" dirty="0" err="1"/>
              <a:t>modelos</a:t>
            </a:r>
            <a:r>
              <a:rPr lang="en-GB" sz="1000" dirty="0"/>
              <a:t> de </a:t>
            </a:r>
            <a:r>
              <a:rPr lang="en-GB" sz="1000" dirty="0" err="1"/>
              <a:t>requisitos</a:t>
            </a:r>
            <a:endParaRPr lang="en-GB" sz="1000" dirty="0"/>
          </a:p>
          <a:p>
            <a:r>
              <a:rPr lang="en-GB" sz="1000" dirty="0"/>
              <a:t>Duchein, M. (1983). Theoretical Principles and Practical Problems of Respect des fonds in Archival Science. </a:t>
            </a:r>
            <a:r>
              <a:rPr lang="en-GB" sz="1000" dirty="0" err="1"/>
              <a:t>Archivaria</a:t>
            </a:r>
            <a:r>
              <a:rPr lang="en-GB" sz="1000" dirty="0"/>
              <a:t>, 16, 64–82.</a:t>
            </a:r>
          </a:p>
          <a:p>
            <a:r>
              <a:rPr lang="en-GB" sz="1000" dirty="0"/>
              <a:t>Duranti, L. (1997). The Archival Bond. Archives and Museum Informatics, 11(3–4), 213–218. </a:t>
            </a:r>
            <a:r>
              <a:rPr lang="en-GB" sz="1000" dirty="0">
                <a:hlinkClick r:id="rId11"/>
              </a:rPr>
              <a:t>https://doi.org/10.1023/A:1009025127463</a:t>
            </a:r>
            <a:r>
              <a:rPr lang="en-GB" sz="1000" dirty="0"/>
              <a:t> </a:t>
            </a:r>
          </a:p>
          <a:p>
            <a:r>
              <a:rPr lang="en-GB" sz="1000" dirty="0"/>
              <a:t>Duranti, L. (2010). Concepts and Principles for the Management of Electronic Records, or Records Management Theory is Archival Diplomatics. Records Management Journal, 20(1), 78–95. </a:t>
            </a:r>
            <a:r>
              <a:rPr lang="en-GB" sz="1000" dirty="0">
                <a:hlinkClick r:id="rId12"/>
              </a:rPr>
              <a:t>https://doi.org/10.1108/09565691011039852</a:t>
            </a:r>
            <a:r>
              <a:rPr lang="en-GB" sz="1000" dirty="0"/>
              <a:t> </a:t>
            </a:r>
          </a:p>
          <a:p>
            <a:endParaRPr lang="en-GB" sz="10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7CDFBD0-69E4-E107-AA4D-7CA44F56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5563558"/>
            <a:ext cx="611560" cy="151442"/>
          </a:xfrm>
        </p:spPr>
        <p:txBody>
          <a:bodyPr/>
          <a:lstStyle/>
          <a:p>
            <a:fld id="{63C03A18-1BE2-487D-92D8-585057AF460F}" type="slidenum">
              <a:rPr lang="hr-HR" noProof="0" smtClean="0"/>
              <a:t>28</a:t>
            </a:fld>
            <a:endParaRPr lang="hr-HR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FB9B8D-2BA5-4E2A-887C-3C9E80A7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9</a:t>
            </a:r>
            <a:r>
              <a:rPr lang="en-GB" noProof="0" dirty="0">
                <a:solidFill>
                  <a:srgbClr val="002060"/>
                </a:solidFill>
              </a:rPr>
              <a:t>.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844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726D3-E320-D7F7-F199-A0DC9F49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569C-EC7A-2763-9D45-D94E7E44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769268"/>
            <a:ext cx="8807117" cy="4464495"/>
          </a:xfrm>
        </p:spPr>
        <p:txBody>
          <a:bodyPr numCol="2">
            <a:noAutofit/>
          </a:bodyPr>
          <a:lstStyle/>
          <a:p>
            <a:r>
              <a:rPr lang="en-GB" sz="1000" dirty="0"/>
              <a:t>European Parliament &amp; Council of the European Union. (2024). Regulation (EU) 2024/1183 of 11 April 2024 Amending Regulation (EU) No 910/2014 as Regards Establishing the European Digital Identity Framework. EUR-Lex. </a:t>
            </a:r>
            <a:r>
              <a:rPr lang="en-GB" sz="1000" dirty="0">
                <a:hlinkClick r:id="rId2"/>
              </a:rPr>
              <a:t>https://eur-lex.europa.eu/eli/reg/2024/1183/oj/eng</a:t>
            </a:r>
            <a:r>
              <a:rPr lang="en-GB" sz="1000" dirty="0"/>
              <a:t> </a:t>
            </a:r>
          </a:p>
          <a:p>
            <a:r>
              <a:rPr lang="en-GB" sz="1000" dirty="0"/>
              <a:t>Government of the Republic of Croatia. (2024, October 22). </a:t>
            </a:r>
            <a:r>
              <a:rPr lang="en-GB" sz="1000" dirty="0" err="1"/>
              <a:t>Tehnička</a:t>
            </a:r>
            <a:r>
              <a:rPr lang="en-GB" sz="1000" dirty="0"/>
              <a:t> </a:t>
            </a:r>
            <a:r>
              <a:rPr lang="en-GB" sz="1000" dirty="0" err="1"/>
              <a:t>specifikacija</a:t>
            </a:r>
            <a:r>
              <a:rPr lang="en-GB" sz="1000" dirty="0"/>
              <a:t> </a:t>
            </a:r>
            <a:r>
              <a:rPr lang="en-GB" sz="1000" dirty="0" err="1"/>
              <a:t>informacijskog</a:t>
            </a:r>
            <a:r>
              <a:rPr lang="en-GB" sz="1000" dirty="0"/>
              <a:t> </a:t>
            </a:r>
            <a:r>
              <a:rPr lang="en-GB" sz="1000" dirty="0" err="1"/>
              <a:t>sustava</a:t>
            </a:r>
            <a:r>
              <a:rPr lang="en-GB" sz="1000" dirty="0"/>
              <a:t> </a:t>
            </a:r>
            <a:r>
              <a:rPr lang="en-GB" sz="1000" dirty="0" err="1"/>
              <a:t>elektroničkog</a:t>
            </a:r>
            <a:r>
              <a:rPr lang="en-GB" sz="1000" dirty="0"/>
              <a:t> </a:t>
            </a:r>
            <a:r>
              <a:rPr lang="en-GB" sz="1000" dirty="0" err="1"/>
              <a:t>uredskog</a:t>
            </a:r>
            <a:r>
              <a:rPr lang="en-GB" sz="1000" dirty="0"/>
              <a:t> </a:t>
            </a:r>
            <a:r>
              <a:rPr lang="en-GB" sz="1000" dirty="0" err="1"/>
              <a:t>poslovanja</a:t>
            </a:r>
            <a:r>
              <a:rPr lang="en-GB" sz="1000" dirty="0"/>
              <a:t> (Electronic Record Management Systems Technical Specification) [</a:t>
            </a:r>
            <a:r>
              <a:rPr lang="en-GB" sz="1000" dirty="0" err="1"/>
              <a:t>Specifikacija</a:t>
            </a:r>
            <a:r>
              <a:rPr lang="en-GB" sz="1000" dirty="0"/>
              <a:t>]. MPUDT. </a:t>
            </a:r>
            <a:r>
              <a:rPr lang="en-GB" sz="1000" dirty="0">
                <a:hlinkClick r:id="rId3"/>
              </a:rPr>
              <a:t>https://mpudt.gov.hr/o-ministarstvu/ustrojstvo-6300/uprava-za-politicki-sustav-i-opcu-upravu/uredsko-poslovanje-26231/26231</a:t>
            </a:r>
            <a:r>
              <a:rPr lang="en-GB" sz="1000" dirty="0"/>
              <a:t> </a:t>
            </a:r>
          </a:p>
          <a:p>
            <a:r>
              <a:rPr lang="en-GB" sz="1000" dirty="0"/>
              <a:t>Hurley, C. (2005). Parallel provenance. Archives &amp; Manuscripts, 33(2), 52–91.</a:t>
            </a:r>
          </a:p>
          <a:p>
            <a:r>
              <a:rPr lang="en-GB" sz="1000" dirty="0"/>
              <a:t>Hutchinson, T. (2020). Natural Language Processing and Machine Learning as Practical Toolsets for Archival Processing. Records Management Journal, 30(2), 155–174. </a:t>
            </a:r>
            <a:r>
              <a:rPr lang="en-GB" sz="1000" dirty="0">
                <a:hlinkClick r:id="rId4"/>
              </a:rPr>
              <a:t>https://doi.org/10.1108/RMJ-09-2019-0055</a:t>
            </a:r>
            <a:r>
              <a:rPr lang="en-GB" sz="1000" dirty="0"/>
              <a:t> </a:t>
            </a:r>
          </a:p>
          <a:p>
            <a:r>
              <a:rPr lang="en-GB" sz="1000" dirty="0"/>
              <a:t>International Council of Archives. (2023). Records in Contexts – Conceptual model (Version 1.0.). </a:t>
            </a:r>
            <a:r>
              <a:rPr lang="en-GB" sz="1000" dirty="0">
                <a:hlinkClick r:id="rId5"/>
              </a:rPr>
              <a:t>https://www.ica.org/app/uploads/2023/12/RiC-CM-1.0.pdf</a:t>
            </a:r>
            <a:r>
              <a:rPr lang="en-GB" sz="1000" dirty="0"/>
              <a:t> </a:t>
            </a:r>
          </a:p>
          <a:p>
            <a:r>
              <a:rPr lang="en-GB" sz="1000" dirty="0"/>
              <a:t>International Organization for Standardization. (2010). Space Data and Information Transfer Systems – XML Formatted Data Unit (XFDU) Structure and Construction Rules (ISO 13527:2010). </a:t>
            </a:r>
            <a:r>
              <a:rPr lang="en-GB" sz="1000" dirty="0">
                <a:hlinkClick r:id="rId6"/>
              </a:rPr>
              <a:t>https://www.iso.org/standard/53985.html</a:t>
            </a:r>
            <a:r>
              <a:rPr lang="en-GB" sz="1000" dirty="0"/>
              <a:t> </a:t>
            </a:r>
          </a:p>
          <a:p>
            <a:r>
              <a:rPr lang="en-GB" sz="1000" dirty="0"/>
              <a:t>International Organization for Standardization. (2025). Space Data System Practices – Reference model for an open archival information system (OAIS) (ISO 14721:2025). </a:t>
            </a:r>
            <a:r>
              <a:rPr lang="en-GB" sz="1000" dirty="0">
                <a:hlinkClick r:id="rId7"/>
              </a:rPr>
              <a:t>https://www.iso.org/standard/87471.html</a:t>
            </a:r>
            <a:r>
              <a:rPr lang="en-GB" sz="1000" dirty="0"/>
              <a:t> </a:t>
            </a:r>
          </a:p>
          <a:p>
            <a:r>
              <a:rPr lang="en-GB" sz="1000" dirty="0"/>
              <a:t>Kirschenbaum, M. G., Ovenden, R., Redwine, G., &amp; Donahue, R. (2010). Digital Forensics and Born-digital Content in Cultural Heritage Collections. Council on Library and Information Resources. </a:t>
            </a:r>
          </a:p>
          <a:p>
            <a:r>
              <a:rPr lang="en-GB" sz="1000" dirty="0"/>
              <a:t>Lavoie, B. (2014). The Open Archival Information System (OAIS) Reference Model: Introductory Guide (2nd Edition). DPC Technology Watch Report 14-02. York, UK: Digital Preservation Coalition. </a:t>
            </a:r>
            <a:r>
              <a:rPr lang="en-GB" sz="1000" dirty="0">
                <a:hlinkClick r:id="rId8"/>
              </a:rPr>
              <a:t>https://dx.doi.org/10.7207/twr14-02</a:t>
            </a:r>
            <a:r>
              <a:rPr lang="en-GB" sz="1000" dirty="0"/>
              <a:t> </a:t>
            </a:r>
          </a:p>
          <a:p>
            <a:r>
              <a:rPr lang="en-GB" sz="1000" dirty="0"/>
              <a:t>Lemieux, V. L. (2016). Trusting </a:t>
            </a:r>
            <a:r>
              <a:rPr lang="en-GB" sz="1000" dirty="0" err="1"/>
              <a:t>Tecords</a:t>
            </a:r>
            <a:r>
              <a:rPr lang="en-GB" sz="1000" dirty="0"/>
              <a:t>: Is Blockchain Technology the Answer? Records Management Journal, 26(2), 110–139. </a:t>
            </a:r>
            <a:r>
              <a:rPr lang="en-GB" sz="1000" dirty="0">
                <a:hlinkClick r:id="rId9"/>
              </a:rPr>
              <a:t>https://doi.org/10.1108/RMJ-12-2015-0042</a:t>
            </a:r>
            <a:r>
              <a:rPr lang="en-GB" sz="1000" dirty="0"/>
              <a:t> </a:t>
            </a:r>
          </a:p>
          <a:p>
            <a:r>
              <a:rPr lang="en-GB" sz="1000" dirty="0"/>
              <a:t>Lemieux, V. L. (2017). A Typology of Blockchain Recordkeeping Solutions and Some Reflections on Their Implications for the Future of Archival Preservation. 2017 IEEE International Conference on Big Data (Big Data), 2271–2278. </a:t>
            </a:r>
            <a:r>
              <a:rPr lang="en-GB" sz="1000" dirty="0">
                <a:hlinkClick r:id="rId10"/>
              </a:rPr>
              <a:t>https://doi.org/10.1109/BigData.2017.8258180</a:t>
            </a:r>
            <a:r>
              <a:rPr lang="en-GB" sz="1000" dirty="0"/>
              <a:t> </a:t>
            </a:r>
          </a:p>
          <a:p>
            <a:r>
              <a:rPr lang="en-GB" sz="1000" dirty="0"/>
              <a:t>Lemieux, V. L. (2024). Blockchain: The Theory and Practice of Trustworthy Archival Documents. In Archival Science in Interdisciplinary Theory and Practice. Rowman &amp; Littlefield.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FFCFBE-93AA-3F3B-E684-99EA3080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5563558"/>
            <a:ext cx="611560" cy="151442"/>
          </a:xfrm>
        </p:spPr>
        <p:txBody>
          <a:bodyPr/>
          <a:lstStyle/>
          <a:p>
            <a:fld id="{63C03A18-1BE2-487D-92D8-585057AF460F}" type="slidenum">
              <a:rPr lang="hr-HR" noProof="0" smtClean="0"/>
              <a:t>29</a:t>
            </a:fld>
            <a:endParaRPr lang="hr-HR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C51AF7-3693-4AE8-B12B-64D1A4E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9</a:t>
            </a:r>
            <a:r>
              <a:rPr lang="en-GB" noProof="0" dirty="0">
                <a:solidFill>
                  <a:srgbClr val="002060"/>
                </a:solidFill>
              </a:rPr>
              <a:t>. Resources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36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C5B1-EECB-40D1-B715-8EEFB2C3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002060"/>
                </a:solidFill>
              </a:rPr>
              <a:t>1.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6EBA-6F18-4368-91F3-35721A2A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Previous research</a:t>
            </a:r>
          </a:p>
          <a:p>
            <a:pPr lvl="1"/>
            <a:r>
              <a:rPr lang="en-GB" dirty="0"/>
              <a:t>InterPARES Trust (</a:t>
            </a:r>
            <a:r>
              <a:rPr lang="en-GB" dirty="0" err="1"/>
              <a:t>ITrust</a:t>
            </a:r>
            <a:r>
              <a:rPr lang="en-GB" dirty="0"/>
              <a:t>), 2013-1019:</a:t>
            </a:r>
            <a:br>
              <a:rPr lang="en-GB" dirty="0"/>
            </a:br>
            <a:r>
              <a:rPr lang="en-GB" dirty="0"/>
              <a:t>Model for Preservation of Trustworthiness of the Digitally Signed, Timestamped and/or Sealed Digital Records (EU31), </a:t>
            </a:r>
            <a:r>
              <a:rPr lang="en-GB" dirty="0">
                <a:hlinkClick r:id="rId2"/>
              </a:rPr>
              <a:t>https://interparestrust.org</a:t>
            </a:r>
            <a:r>
              <a:rPr lang="en-GB" dirty="0"/>
              <a:t> </a:t>
            </a:r>
          </a:p>
          <a:p>
            <a:pPr lvl="2"/>
            <a:r>
              <a:rPr lang="en-GB" sz="2400" dirty="0" err="1"/>
              <a:t>TrustChain</a:t>
            </a:r>
            <a:r>
              <a:rPr lang="en-GB" sz="2400" dirty="0"/>
              <a:t> model v1 proposed</a:t>
            </a:r>
          </a:p>
          <a:p>
            <a:pPr lvl="1"/>
            <a:r>
              <a:rPr lang="en-GB" dirty="0"/>
              <a:t>Application of blockchain technology in heritage environment (2022-2025), </a:t>
            </a:r>
            <a:r>
              <a:rPr lang="en-GB" dirty="0">
                <a:hlinkClick r:id="rId3"/>
              </a:rPr>
              <a:t>https://nft.ffzg.unizg.hr/en/</a:t>
            </a:r>
            <a:r>
              <a:rPr lang="en-GB" dirty="0"/>
              <a:t> </a:t>
            </a:r>
          </a:p>
          <a:p>
            <a:pPr lvl="2"/>
            <a:r>
              <a:rPr lang="en-GB" sz="2400" noProof="0" dirty="0"/>
              <a:t>focus on digital originals – NFTs</a:t>
            </a:r>
          </a:p>
          <a:p>
            <a:pPr lvl="1"/>
            <a:endParaRPr lang="en-GB" dirty="0"/>
          </a:p>
          <a:p>
            <a:pPr lvl="1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E4679-22A8-4951-B89F-4B9A430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3</a:t>
            </a:fld>
            <a:endParaRPr lang="hr-HR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A8142A-46F5-4948-948B-42A841CD4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137420"/>
            <a:ext cx="1224136" cy="1224136"/>
          </a:xfrm>
          <a:prstGeom prst="rect">
            <a:avLst/>
          </a:prstGeom>
        </p:spPr>
      </p:pic>
      <p:pic>
        <p:nvPicPr>
          <p:cNvPr id="1026" name="Picture 2" descr="NFT FFZG">
            <a:extLst>
              <a:ext uri="{FF2B5EF4-FFF2-40B4-BE49-F238E27FC236}">
                <a16:creationId xmlns:a16="http://schemas.microsoft.com/office/drawing/2014/main" id="{FC6B0316-20D5-4451-B1A8-F4AADD7F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7" y="3816130"/>
            <a:ext cx="11906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36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878F8-FD72-1F3D-2E3C-B88C75F6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455C-1008-027F-C799-B405D6D1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769268"/>
            <a:ext cx="8807117" cy="4794289"/>
          </a:xfrm>
        </p:spPr>
        <p:txBody>
          <a:bodyPr numCol="2">
            <a:noAutofit/>
          </a:bodyPr>
          <a:lstStyle/>
          <a:p>
            <a:r>
              <a:rPr lang="en-GB" sz="1000" dirty="0"/>
              <a:t>Massari, A., Peroni, S., Tomasi, F., &amp; </a:t>
            </a:r>
            <a:r>
              <a:rPr lang="en-GB" sz="1000" dirty="0" err="1"/>
              <a:t>Heibi</a:t>
            </a:r>
            <a:r>
              <a:rPr lang="en-GB" sz="1000" dirty="0"/>
              <a:t>, I. (2026). Representing Provenance and Track Changes of Cultural Heritage Metadata in RDF: A survey</a:t>
            </a:r>
          </a:p>
          <a:p>
            <a:r>
              <a:rPr lang="en-GB" sz="1000" dirty="0"/>
              <a:t>McKenna, L., Debruyne, C., &amp; O’Sullivan, D. (2022). Using Linked Data to Create Provenance-Rich Metadata Interlinks: The Design and Evaluation of the NAISC-L Interlinking Framework for Libraries, Archives and Museums. AI &amp; SOCIETY, 37(3), 921–947. https://</a:t>
            </a:r>
            <a:r>
              <a:rPr lang="en-GB" sz="1000" dirty="0" err="1"/>
              <a:t>doi.org</a:t>
            </a:r>
            <a:r>
              <a:rPr lang="en-GB" sz="1000" dirty="0"/>
              <a:t>/10.1007/s00146-021-01373-z</a:t>
            </a:r>
          </a:p>
          <a:p>
            <a:r>
              <a:rPr lang="en-GB" sz="1000" dirty="0"/>
              <a:t>Millar, L. (2017). Archives: Principles and Practices (Second edition). Facet Publishing.</a:t>
            </a:r>
          </a:p>
          <a:p>
            <a:r>
              <a:rPr lang="en-GB" sz="1000" dirty="0"/>
              <a:t>Rolan, G., Humphries, G., Jeffrey, L., Samaras, E., </a:t>
            </a:r>
            <a:r>
              <a:rPr lang="en-GB" sz="1000" dirty="0" err="1"/>
              <a:t>Antsoupova</a:t>
            </a:r>
            <a:r>
              <a:rPr lang="en-GB" sz="1000" dirty="0"/>
              <a:t>, T., &amp; Stuart, K. (2019). More human than human? Artificial Intelligence in the Archive. Archives and Manuscripts, 47(2), 179–203. https://</a:t>
            </a:r>
            <a:r>
              <a:rPr lang="en-GB" sz="1000" dirty="0" err="1"/>
              <a:t>doi.org</a:t>
            </a:r>
            <a:r>
              <a:rPr lang="en-GB" sz="1000" dirty="0"/>
              <a:t>/10.1080/01576895.2018.1502088</a:t>
            </a:r>
          </a:p>
          <a:p>
            <a:r>
              <a:rPr lang="en-GB" sz="1000" dirty="0"/>
              <a:t>Schellenberg, T. R. (1956). Modern Archives: Principles and Techniques. SAA. https://</a:t>
            </a:r>
            <a:r>
              <a:rPr lang="en-GB" sz="1000" dirty="0" err="1"/>
              <a:t>babel.hathitrust.org</a:t>
            </a:r>
            <a:r>
              <a:rPr lang="en-GB" sz="1000" dirty="0"/>
              <a:t>/</a:t>
            </a:r>
            <a:r>
              <a:rPr lang="en-GB" sz="1000" dirty="0" err="1"/>
              <a:t>cgi</a:t>
            </a:r>
            <a:r>
              <a:rPr lang="en-GB" sz="1000" dirty="0"/>
              <a:t>/</a:t>
            </a:r>
            <a:r>
              <a:rPr lang="en-GB" sz="1000" dirty="0" err="1"/>
              <a:t>pt?id</a:t>
            </a:r>
            <a:r>
              <a:rPr lang="en-GB" sz="1000" dirty="0"/>
              <a:t>=mdp.39015071452539&amp;seq=10&amp;q1=manager</a:t>
            </a:r>
          </a:p>
          <a:p>
            <a:r>
              <a:rPr lang="en-GB" sz="1000" dirty="0"/>
              <a:t>Schlarb, S., Schmidt, R., Karl, R., Bartha, M., </a:t>
            </a:r>
            <a:r>
              <a:rPr lang="en-GB" sz="1000" dirty="0" err="1"/>
              <a:t>Rorden</a:t>
            </a:r>
            <a:r>
              <a:rPr lang="en-GB" sz="1000" dirty="0"/>
              <a:t>, J., Delve, J., &amp; Aas, K. (2016). An OAIS-oriented System for Fast Package Creation, Search, and Access. </a:t>
            </a:r>
            <a:r>
              <a:rPr lang="en-GB" sz="1000" dirty="0" err="1"/>
              <a:t>iPRES</a:t>
            </a:r>
            <a:r>
              <a:rPr lang="en-GB" sz="1000" dirty="0"/>
              <a:t> 2016 - Proceedings of the 13th International Conference on Digital Preservation, 85–95. https://</a:t>
            </a:r>
            <a:r>
              <a:rPr lang="en-GB" sz="1000" dirty="0" err="1"/>
              <a:t>phaidra.univie.ac.at</a:t>
            </a:r>
            <a:r>
              <a:rPr lang="en-GB" sz="1000" dirty="0"/>
              <a:t>/o:502851.</a:t>
            </a:r>
          </a:p>
          <a:p>
            <a:r>
              <a:rPr lang="en-GB" sz="1000" dirty="0"/>
              <a:t>Snyder, H. (2019). Literature Review as a Research Methodology: An Overview and Guidelines. Journal of Business Research, 104, 333–339. https://</a:t>
            </a:r>
            <a:r>
              <a:rPr lang="en-GB" sz="1000" dirty="0" err="1"/>
              <a:t>doi.org</a:t>
            </a:r>
            <a:r>
              <a:rPr lang="en-GB" sz="1000" dirty="0"/>
              <a:t>/10.1016/j.jbusres.2019.07.039</a:t>
            </a:r>
          </a:p>
          <a:p>
            <a:r>
              <a:rPr lang="en-GB" sz="1000" dirty="0"/>
              <a:t>Stančić, H. (2023): </a:t>
            </a:r>
            <a:r>
              <a:rPr lang="en-GB" sz="1000" dirty="0" err="1"/>
              <a:t>Digitalizacija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/>
              <a:t>upravljanje</a:t>
            </a:r>
            <a:r>
              <a:rPr lang="en-GB" sz="1000" dirty="0"/>
              <a:t> </a:t>
            </a:r>
            <a:r>
              <a:rPr lang="en-GB" sz="1000" dirty="0" err="1"/>
              <a:t>digitalnim</a:t>
            </a:r>
            <a:r>
              <a:rPr lang="en-GB" sz="1000" dirty="0"/>
              <a:t> </a:t>
            </a:r>
            <a:r>
              <a:rPr lang="en-GB" sz="1000" dirty="0" err="1"/>
              <a:t>izvornicima</a:t>
            </a:r>
            <a:r>
              <a:rPr lang="en-GB" sz="1000" dirty="0"/>
              <a:t>. </a:t>
            </a:r>
            <a:r>
              <a:rPr lang="en-GB" sz="1000" dirty="0" err="1"/>
              <a:t>Zbornik</a:t>
            </a:r>
            <a:r>
              <a:rPr lang="en-GB" sz="1000" dirty="0"/>
              <a:t> 54. </a:t>
            </a:r>
            <a:r>
              <a:rPr lang="en-GB" sz="1000" dirty="0" err="1"/>
              <a:t>savjetovanja</a:t>
            </a:r>
            <a:r>
              <a:rPr lang="en-GB" sz="1000" dirty="0"/>
              <a:t> </a:t>
            </a:r>
            <a:r>
              <a:rPr lang="en-GB" sz="1000" dirty="0" err="1"/>
              <a:t>hrvatskih</a:t>
            </a:r>
            <a:r>
              <a:rPr lang="en-GB" sz="1000" dirty="0"/>
              <a:t> </a:t>
            </a:r>
            <a:r>
              <a:rPr lang="en-GB" sz="1000" dirty="0" err="1"/>
              <a:t>arhivista</a:t>
            </a:r>
            <a:r>
              <a:rPr lang="en-GB" sz="1000" dirty="0"/>
              <a:t>: </a:t>
            </a:r>
            <a:r>
              <a:rPr lang="en-GB" sz="1000" dirty="0" err="1"/>
              <a:t>Utjecaj</a:t>
            </a:r>
            <a:r>
              <a:rPr lang="en-GB" sz="1000" dirty="0"/>
              <a:t> </a:t>
            </a:r>
            <a:r>
              <a:rPr lang="en-GB" sz="1000" dirty="0" err="1"/>
              <a:t>digitalizacije</a:t>
            </a:r>
            <a:r>
              <a:rPr lang="en-GB" sz="1000" dirty="0"/>
              <a:t> </a:t>
            </a:r>
            <a:r>
              <a:rPr lang="en-GB" sz="1000" dirty="0" err="1"/>
              <a:t>na</a:t>
            </a:r>
            <a:r>
              <a:rPr lang="en-GB" sz="1000" dirty="0"/>
              <a:t> </a:t>
            </a:r>
            <a:r>
              <a:rPr lang="en-GB" sz="1000" dirty="0" err="1"/>
              <a:t>arhivsku</a:t>
            </a:r>
            <a:r>
              <a:rPr lang="en-GB" sz="1000" dirty="0"/>
              <a:t> </a:t>
            </a:r>
            <a:r>
              <a:rPr lang="en-GB" sz="1000" dirty="0" err="1"/>
              <a:t>praksu</a:t>
            </a:r>
            <a:r>
              <a:rPr lang="en-GB" sz="1000" dirty="0"/>
              <a:t>, 7-30. https://</a:t>
            </a:r>
            <a:r>
              <a:rPr lang="en-GB" sz="1000" dirty="0" err="1"/>
              <a:t>urn.nsk.hr</a:t>
            </a:r>
            <a:r>
              <a:rPr lang="en-GB" sz="1000" dirty="0"/>
              <a:t>/urn:nbn:hr:131:583191</a:t>
            </a:r>
          </a:p>
          <a:p>
            <a:r>
              <a:rPr lang="en-GB" sz="1000" dirty="0"/>
              <a:t>Stančić, H., </a:t>
            </a:r>
            <a:r>
              <a:rPr lang="en-GB" sz="1000" dirty="0" err="1"/>
              <a:t>Trbušić</a:t>
            </a:r>
            <a:r>
              <a:rPr lang="en-GB" sz="1000" dirty="0"/>
              <a:t>, </a:t>
            </a:r>
            <a:r>
              <a:rPr lang="en-GB" sz="1000" dirty="0" err="1"/>
              <a:t>Ž</a:t>
            </a:r>
            <a:r>
              <a:rPr lang="en-GB" sz="1000" dirty="0"/>
              <a:t>., &amp; Rajh, A. (2025). Model of Application of Blockchain Technology </a:t>
            </a:r>
            <a:r>
              <a:rPr lang="en-GB" sz="1000" dirty="0" err="1"/>
              <a:t>FTand</a:t>
            </a:r>
            <a:r>
              <a:rPr lang="en-GB" sz="1000" dirty="0"/>
              <a:t> </a:t>
            </a:r>
            <a:r>
              <a:rPr lang="en-GB" sz="1000" dirty="0" err="1"/>
              <a:t>Nfts</a:t>
            </a:r>
            <a:r>
              <a:rPr lang="en-GB" sz="1000" dirty="0"/>
              <a:t> in Heritage Environment. 2025 IEEE International conference on cyber humanities (IEEE-CH), 1–6. https://</a:t>
            </a:r>
            <a:r>
              <a:rPr lang="en-GB" sz="1000" dirty="0" err="1"/>
              <a:t>doi.org</a:t>
            </a:r>
            <a:r>
              <a:rPr lang="en-GB" sz="1000" dirty="0"/>
              <a:t>/10.1109/IEEE-CH65308.2025.11279589</a:t>
            </a:r>
          </a:p>
          <a:p>
            <a:r>
              <a:rPr lang="en-GB" sz="1000" dirty="0" err="1"/>
              <a:t>Stublić</a:t>
            </a:r>
            <a:r>
              <a:rPr lang="en-GB" sz="1000" dirty="0"/>
              <a:t>, H., </a:t>
            </a:r>
            <a:r>
              <a:rPr lang="en-GB" sz="1000" dirty="0" err="1"/>
              <a:t>Bilogrivić</a:t>
            </a:r>
            <a:r>
              <a:rPr lang="en-GB" sz="1000" dirty="0"/>
              <a:t>, M., &amp; </a:t>
            </a:r>
            <a:r>
              <a:rPr lang="en-GB" sz="1000" dirty="0" err="1"/>
              <a:t>Zlodi</a:t>
            </a:r>
            <a:r>
              <a:rPr lang="en-GB" sz="1000" dirty="0"/>
              <a:t>, G. (2023). Blockchain and NFTs in the Cultural Heritage Domain: A Review of Current Research Topics. Heritage, 6(4), 3801–3819. https://</a:t>
            </a:r>
            <a:r>
              <a:rPr lang="en-GB" sz="1000" dirty="0" err="1"/>
              <a:t>doi.org</a:t>
            </a:r>
            <a:r>
              <a:rPr lang="en-GB" sz="1000" dirty="0"/>
              <a:t>/10.3390/heritage6040202</a:t>
            </a:r>
          </a:p>
          <a:p>
            <a:r>
              <a:rPr lang="en-GB" sz="1000" dirty="0"/>
              <a:t>Thibodeau, Kenneth, et al. (2018). Preservation as a Service for Trust (</a:t>
            </a:r>
            <a:r>
              <a:rPr lang="en-GB" sz="1000" dirty="0" err="1"/>
              <a:t>PaaST</a:t>
            </a:r>
            <a:r>
              <a:rPr lang="en-GB" sz="1000" dirty="0"/>
              <a:t>): Functional and Data Requirements for Digital Preservation – version 1.0. https://</a:t>
            </a:r>
            <a:r>
              <a:rPr lang="en-GB" sz="1000" dirty="0" err="1"/>
              <a:t>interparestrust.org</a:t>
            </a:r>
            <a:r>
              <a:rPr lang="en-GB" sz="1000" dirty="0"/>
              <a:t>/assets/public/dissemination/PreservationasaServiceforTrust1_0-FINAL.pdf</a:t>
            </a:r>
          </a:p>
          <a:p>
            <a:r>
              <a:rPr lang="en-GB" sz="1000" dirty="0"/>
              <a:t>Thibodeau, K., Richmond, A., &amp; Beauchamp, M. (2025). Archival Research Theory: Putting Smart Technology to Work for Researchers. 2025 IEEE International Conference on Big Data (</a:t>
            </a:r>
            <a:r>
              <a:rPr lang="en-GB" sz="1000" dirty="0" err="1"/>
              <a:t>BigData</a:t>
            </a:r>
            <a:r>
              <a:rPr lang="en-GB" sz="1000" dirty="0"/>
              <a:t>), 6044–6051. https://</a:t>
            </a:r>
            <a:r>
              <a:rPr lang="en-GB" sz="1000" dirty="0" err="1"/>
              <a:t>doi.org</a:t>
            </a:r>
            <a:r>
              <a:rPr lang="en-GB" sz="1000" dirty="0"/>
              <a:t>/10.1109/BigData66926.2025.11401002</a:t>
            </a:r>
          </a:p>
          <a:p>
            <a:r>
              <a:rPr lang="en-GB" sz="1000" dirty="0"/>
              <a:t>Van </a:t>
            </a:r>
            <a:r>
              <a:rPr lang="en-GB" sz="1000" dirty="0" err="1"/>
              <a:t>Hijfte</a:t>
            </a:r>
            <a:r>
              <a:rPr lang="en-GB" sz="1000" dirty="0"/>
              <a:t>, S. (2026). Blockchain Platforms: A Look at the Underbelly of Distributed Platforms. Springer Nature Switzerland. https://</a:t>
            </a:r>
            <a:r>
              <a:rPr lang="en-GB" sz="1000" dirty="0" err="1"/>
              <a:t>doi.org</a:t>
            </a:r>
            <a:r>
              <a:rPr lang="en-GB" sz="1000" dirty="0"/>
              <a:t>/10.1007/978-3-032-00979-1</a:t>
            </a:r>
          </a:p>
          <a:p>
            <a:r>
              <a:rPr lang="en-GB" sz="1000" dirty="0"/>
              <a:t>Xie, S. (2024). Digital Archival Bond: A Universal Bond for Digital Trustworthiness. In Archival Science in Interdisciplinary Theory and Practice. Rowman &amp; Littlefield.</a:t>
            </a:r>
          </a:p>
          <a:p>
            <a:r>
              <a:rPr lang="en-GB" sz="1000" dirty="0"/>
              <a:t>Zhang, J. (2012). Original Order in Digital Archives. </a:t>
            </a:r>
            <a:r>
              <a:rPr lang="en-GB" sz="1000" dirty="0" err="1"/>
              <a:t>Archivaria</a:t>
            </a:r>
            <a:r>
              <a:rPr lang="en-GB" sz="1000" dirty="0"/>
              <a:t>, 74 (Special issue on arrangement and description of archives), 167–193.</a:t>
            </a:r>
          </a:p>
          <a:p>
            <a:r>
              <a:rPr lang="en-GB" sz="1000" dirty="0"/>
              <a:t>Zheng, X., Mukkamala, R. R., </a:t>
            </a:r>
            <a:r>
              <a:rPr lang="en-GB" sz="1000" dirty="0" err="1"/>
              <a:t>Vatrapu</a:t>
            </a:r>
            <a:r>
              <a:rPr lang="en-GB" sz="1000" dirty="0"/>
              <a:t>, R., &amp; </a:t>
            </a:r>
            <a:r>
              <a:rPr lang="en-GB" sz="1000" dirty="0" err="1"/>
              <a:t>Ordieres</a:t>
            </a:r>
            <a:r>
              <a:rPr lang="en-GB" sz="1000" dirty="0"/>
              <a:t>-Mere, J. (2018). Blockchain-based Personal Health Data Sharing System Using Cloud Storage. 2018 IEEE 20th International Conference on E-Health Networking, Applications and Services (</a:t>
            </a:r>
            <a:r>
              <a:rPr lang="en-GB" sz="1000" dirty="0" err="1"/>
              <a:t>Healthcom</a:t>
            </a:r>
            <a:r>
              <a:rPr lang="en-GB" sz="1000" dirty="0"/>
              <a:t>), 1–6. https://</a:t>
            </a:r>
            <a:r>
              <a:rPr lang="en-GB" sz="1000" dirty="0" err="1"/>
              <a:t>doi.org</a:t>
            </a:r>
            <a:r>
              <a:rPr lang="en-GB" sz="1000" dirty="0"/>
              <a:t>/10.1109/HealthCom.2018.8531125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152CDD-16DC-8BCD-97F1-0A5A6AE4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5563558"/>
            <a:ext cx="611560" cy="151442"/>
          </a:xfrm>
        </p:spPr>
        <p:txBody>
          <a:bodyPr/>
          <a:lstStyle/>
          <a:p>
            <a:fld id="{63C03A18-1BE2-487D-92D8-585057AF460F}" type="slidenum">
              <a:rPr lang="hr-HR" noProof="0" smtClean="0"/>
              <a:t>30</a:t>
            </a:fld>
            <a:endParaRPr lang="hr-HR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8B5C16-6D60-4F36-9261-2A95B80D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9</a:t>
            </a:r>
            <a:r>
              <a:rPr lang="en-GB" noProof="0" dirty="0">
                <a:solidFill>
                  <a:srgbClr val="002060"/>
                </a:solidFill>
              </a:rPr>
              <a:t>. Resources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194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756E4B3-C6A2-48A1-B485-0D542E96C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Title 1">
            <a:extLst>
              <a:ext uri="{FF2B5EF4-FFF2-40B4-BE49-F238E27FC236}">
                <a16:creationId xmlns:a16="http://schemas.microsoft.com/office/drawing/2014/main" id="{002508F9-A990-3746-B170-4FB8900CE0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74847"/>
            <a:ext cx="9144000" cy="864096"/>
          </a:xfrm>
        </p:spPr>
        <p:txBody>
          <a:bodyPr anchor="t"/>
          <a:lstStyle/>
          <a:p>
            <a:pPr algn="ctr"/>
            <a:r>
              <a:rPr lang="en-GB" sz="4400" b="1" dirty="0">
                <a:solidFill>
                  <a:srgbClr val="2644A7"/>
                </a:solidFill>
              </a:rPr>
              <a:t>Blockchain and AI: A Perfect Match</a:t>
            </a:r>
            <a:endParaRPr lang="en-GB" altLang="en-US" sz="4800" dirty="0">
              <a:solidFill>
                <a:srgbClr val="2644A7"/>
              </a:solidFill>
              <a:latin typeface="Avenir Book" panose="02000503020000020003" pitchFamily="2" charset="0"/>
            </a:endParaRPr>
          </a:p>
        </p:txBody>
      </p:sp>
      <p:sp>
        <p:nvSpPr>
          <p:cNvPr id="8194" name="Subtitle 2">
            <a:extLst>
              <a:ext uri="{FF2B5EF4-FFF2-40B4-BE49-F238E27FC236}">
                <a16:creationId xmlns:a16="http://schemas.microsoft.com/office/drawing/2014/main" id="{1D580825-8838-3F4F-8496-B0F669E2B6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506192"/>
            <a:ext cx="9144000" cy="2208808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Dr.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 Hrvoje Stančić, professor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University of Zagreb, Faculty of Humanities and Social Sciences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Zagreb, Croatia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D2008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hlinkClick r:id="rId3"/>
              </a:rPr>
              <a:t>hstancic@ffzg.unizg.hr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rgbClr val="3D2008"/>
              </a:solidFill>
              <a:effectLst/>
              <a:uLnTx/>
              <a:uFillTx/>
              <a:latin typeface="Avenir Book" panose="02000503020000020003" pitchFamily="2" charset="0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InterPARES Symposium 2026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Ascoli Piceno, Italy, </a:t>
            </a:r>
            <a:r>
              <a:rPr kumimoji="0" lang="hr-H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2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6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 Ju</a:t>
            </a:r>
            <a:r>
              <a:rPr kumimoji="0" lang="hr-H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ne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4623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</a:rPr>
              <a:t>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ACC71-939D-4B89-92DB-9D5E26374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430" y="62421"/>
            <a:ext cx="4535140" cy="1751584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857FE3B-37E8-490E-828E-B8FB308AB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142875"/>
            <a:ext cx="9985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3BACC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0F96AC-D7A5-4E9D-984C-41487D22060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14005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rgbClr val="2644A7"/>
                </a:solidFill>
              </a:rPr>
              <a:t>THANK YOU!</a:t>
            </a:r>
            <a:endParaRPr lang="en-GB" altLang="en-US" sz="5400" dirty="0">
              <a:solidFill>
                <a:srgbClr val="2644A7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1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C5B1-EECB-40D1-B715-8EEFB2C3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002060"/>
                </a:solidFill>
              </a:rPr>
              <a:t>1. Introduction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6EBA-6F18-4368-91F3-35721A2A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Digital transformation of society</a:t>
            </a:r>
          </a:p>
          <a:p>
            <a:r>
              <a:rPr lang="en-GB" dirty="0"/>
              <a:t>Reliance on digital documents</a:t>
            </a:r>
            <a:endParaRPr lang="en-GB" noProof="0" dirty="0"/>
          </a:p>
          <a:p>
            <a:r>
              <a:rPr lang="en-GB" dirty="0"/>
              <a:t>Digital signatures and seals</a:t>
            </a:r>
          </a:p>
          <a:p>
            <a:pPr lvl="1"/>
            <a:r>
              <a:rPr lang="en-GB" noProof="0" dirty="0"/>
              <a:t>authenticity</a:t>
            </a:r>
          </a:p>
          <a:p>
            <a:pPr lvl="1"/>
            <a:r>
              <a:rPr lang="en-GB" dirty="0"/>
              <a:t>trustworthiness</a:t>
            </a:r>
          </a:p>
          <a:p>
            <a:pPr lvl="1"/>
            <a:r>
              <a:rPr lang="en-GB" dirty="0"/>
              <a:t>issue with the validity period</a:t>
            </a:r>
          </a:p>
          <a:p>
            <a:pPr lvl="1"/>
            <a:endParaRPr lang="en-GB" dirty="0"/>
          </a:p>
          <a:p>
            <a:pPr lvl="1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E4679-22A8-4951-B89F-4B9A430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4</a:t>
            </a:fld>
            <a:endParaRPr lang="hr-HR" noProof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B7353B-A09E-0811-9C09-E3C4C4E98DA5}"/>
              </a:ext>
            </a:extLst>
          </p:cNvPr>
          <p:cNvGrpSpPr/>
          <p:nvPr/>
        </p:nvGrpSpPr>
        <p:grpSpPr>
          <a:xfrm>
            <a:off x="5220072" y="985291"/>
            <a:ext cx="3758123" cy="4536505"/>
            <a:chOff x="5076056" y="1348215"/>
            <a:chExt cx="3624790" cy="43755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66062E-70CA-EC8C-84B1-4E9254DF2768}"/>
                </a:ext>
              </a:extLst>
            </p:cNvPr>
            <p:cNvSpPr/>
            <p:nvPr/>
          </p:nvSpPr>
          <p:spPr>
            <a:xfrm>
              <a:off x="6444208" y="2899965"/>
              <a:ext cx="1440160" cy="3252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16A2DF-D659-A535-9A5D-367E6F721820}"/>
                </a:ext>
              </a:extLst>
            </p:cNvPr>
            <p:cNvCxnSpPr/>
            <p:nvPr/>
          </p:nvCxnSpPr>
          <p:spPr>
            <a:xfrm flipH="1">
              <a:off x="5296056" y="3225209"/>
              <a:ext cx="1148152" cy="11644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A5F3D0F-E4A0-FE98-F8AA-FC40525E7026}"/>
                </a:ext>
              </a:extLst>
            </p:cNvPr>
            <p:cNvCxnSpPr/>
            <p:nvPr/>
          </p:nvCxnSpPr>
          <p:spPr>
            <a:xfrm>
              <a:off x="7884368" y="3225209"/>
              <a:ext cx="596478" cy="11644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B5A226-2DE9-81D9-5A00-170CCEEE6775}"/>
                </a:ext>
              </a:extLst>
            </p:cNvPr>
            <p:cNvCxnSpPr/>
            <p:nvPr/>
          </p:nvCxnSpPr>
          <p:spPr>
            <a:xfrm flipH="1">
              <a:off x="5284664" y="2894533"/>
              <a:ext cx="1162050" cy="7929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44546A-5070-00F9-6BDA-DE4F0BA7EC7F}"/>
                </a:ext>
              </a:extLst>
            </p:cNvPr>
            <p:cNvCxnSpPr/>
            <p:nvPr/>
          </p:nvCxnSpPr>
          <p:spPr>
            <a:xfrm>
              <a:off x="7877845" y="2892152"/>
              <a:ext cx="614362" cy="7953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CDA62858-5F6F-5030-7C79-0EB8058CBE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6056" y="3692053"/>
              <a:ext cx="3184790" cy="697622"/>
            </a:xfrm>
            <a:prstGeom prst="rect">
              <a:avLst/>
            </a:prstGeom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EDAD57-B5B5-8391-FB6C-6457D2B040B3}"/>
                </a:ext>
              </a:extLst>
            </p:cNvPr>
            <p:cNvGrpSpPr/>
            <p:nvPr/>
          </p:nvGrpSpPr>
          <p:grpSpPr>
            <a:xfrm>
              <a:off x="5076056" y="1348215"/>
              <a:ext cx="3624790" cy="4375556"/>
              <a:chOff x="2771800" y="1089726"/>
              <a:chExt cx="3624790" cy="4375556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CF36023F-3E93-BA03-6595-89DE0E440E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1089726"/>
                <a:ext cx="3624790" cy="43755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2A6DEA-6E2A-9040-E7B7-3C0694AA0A1C}"/>
                  </a:ext>
                </a:extLst>
              </p:cNvPr>
              <p:cNvSpPr/>
              <p:nvPr/>
            </p:nvSpPr>
            <p:spPr>
              <a:xfrm>
                <a:off x="4139952" y="2641476"/>
                <a:ext cx="1440160" cy="3252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41F4BD0-D0ED-7A2E-5F81-6243CE21A0A6}"/>
                  </a:ext>
                </a:extLst>
              </p:cNvPr>
              <p:cNvCxnSpPr/>
              <p:nvPr/>
            </p:nvCxnSpPr>
            <p:spPr>
              <a:xfrm flipH="1">
                <a:off x="2991800" y="2966720"/>
                <a:ext cx="1148152" cy="116446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AE0DBE-617C-E1C7-6356-BECEA7127FAA}"/>
                  </a:ext>
                </a:extLst>
              </p:cNvPr>
              <p:cNvCxnSpPr/>
              <p:nvPr/>
            </p:nvCxnSpPr>
            <p:spPr>
              <a:xfrm>
                <a:off x="5580112" y="2966720"/>
                <a:ext cx="596478" cy="116446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1DD0CDF-FBF8-2940-1100-ACA4B6213AAB}"/>
                  </a:ext>
                </a:extLst>
              </p:cNvPr>
              <p:cNvCxnSpPr/>
              <p:nvPr/>
            </p:nvCxnSpPr>
            <p:spPr>
              <a:xfrm flipH="1">
                <a:off x="2980408" y="2636044"/>
                <a:ext cx="1162050" cy="79295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576159E-8DDE-BC13-BC16-5C3E17B7C46B}"/>
                  </a:ext>
                </a:extLst>
              </p:cNvPr>
              <p:cNvCxnSpPr/>
              <p:nvPr/>
            </p:nvCxnSpPr>
            <p:spPr>
              <a:xfrm>
                <a:off x="5573589" y="2633663"/>
                <a:ext cx="614362" cy="795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9FFEA354-F84D-084D-5E33-8A92911EEB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991800" y="3433564"/>
                <a:ext cx="3184790" cy="697622"/>
              </a:xfrm>
              <a:prstGeom prst="rect">
                <a:avLst/>
              </a:prstGeom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8617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C5B1-EECB-40D1-B715-8EEFB2C3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002060"/>
                </a:solidFill>
              </a:rPr>
              <a:t>2. </a:t>
            </a:r>
            <a:r>
              <a:rPr lang="en-GB" noProof="0" dirty="0" err="1">
                <a:solidFill>
                  <a:srgbClr val="002060"/>
                </a:solidFill>
              </a:rPr>
              <a:t>TrustChain</a:t>
            </a:r>
            <a:r>
              <a:rPr lang="en-GB" noProof="0" dirty="0">
                <a:solidFill>
                  <a:srgbClr val="002060"/>
                </a:solidFill>
              </a:rPr>
              <a:t>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6EBA-6F18-4368-91F3-35721A2A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41276"/>
            <a:ext cx="9073008" cy="648072"/>
          </a:xfrm>
        </p:spPr>
        <p:txBody>
          <a:bodyPr/>
          <a:lstStyle/>
          <a:p>
            <a:r>
              <a:rPr lang="en-US" dirty="0"/>
              <a:t>High-level overview of the </a:t>
            </a:r>
            <a:r>
              <a:rPr lang="en-US" dirty="0" err="1"/>
              <a:t>TrustChain</a:t>
            </a:r>
            <a:r>
              <a:rPr lang="en-US" dirty="0"/>
              <a:t> concept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E4679-22A8-4951-B89F-4B9A430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5</a:t>
            </a:fld>
            <a:endParaRPr lang="hr-HR" noProof="0" dirty="0"/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D5FE81FE-1F28-4CD8-8CCD-0E4A7BBC3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" y="1282415"/>
            <a:ext cx="8954204" cy="43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C5B1-EECB-40D1-B715-8EEFB2C3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002060"/>
                </a:solidFill>
              </a:rPr>
              <a:t>2. </a:t>
            </a:r>
            <a:r>
              <a:rPr lang="en-GB" noProof="0" dirty="0" err="1">
                <a:solidFill>
                  <a:srgbClr val="002060"/>
                </a:solidFill>
              </a:rPr>
              <a:t>TrustChain</a:t>
            </a:r>
            <a:r>
              <a:rPr lang="en-GB" noProof="0" dirty="0">
                <a:solidFill>
                  <a:srgbClr val="002060"/>
                </a:solidFill>
              </a:rPr>
              <a:t> concept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6EBA-6F18-4368-91F3-35721A2A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41275"/>
            <a:ext cx="9073008" cy="4849179"/>
          </a:xfrm>
        </p:spPr>
        <p:txBody>
          <a:bodyPr/>
          <a:lstStyle/>
          <a:p>
            <a:r>
              <a:rPr lang="en-US" dirty="0"/>
              <a:t>Archival bond</a:t>
            </a:r>
          </a:p>
          <a:p>
            <a:pPr lvl="1"/>
            <a:r>
              <a:rPr lang="en-US" b="1" dirty="0"/>
              <a:t>"</a:t>
            </a:r>
            <a:r>
              <a:rPr lang="en-GB" b="1" dirty="0"/>
              <a:t>The network of relationships that each record has with the records belonging in the same records aggregation."</a:t>
            </a:r>
            <a:br>
              <a:rPr lang="en-GB" dirty="0"/>
            </a:br>
            <a:r>
              <a:rPr lang="en-GB" dirty="0"/>
              <a:t>Duranti, Luciana, Terry Eastwood, and Heather MacNeil. </a:t>
            </a:r>
            <a:r>
              <a:rPr lang="en-GB" i="1" dirty="0"/>
              <a:t>Preservation of the Integrity of Electronic Records</a:t>
            </a:r>
            <a:r>
              <a:rPr lang="en-GB" dirty="0"/>
              <a:t>. Dordrecht, Netherlands: Kluwer Academic Publishers, 2002.</a:t>
            </a:r>
          </a:p>
          <a:p>
            <a:pPr lvl="2"/>
            <a:r>
              <a:rPr lang="en-GB" dirty="0"/>
              <a:t>cited from the Multilingual Archival Terminology (MAT), </a:t>
            </a:r>
            <a:r>
              <a:rPr lang="en-GB" dirty="0">
                <a:hlinkClick r:id="rId2"/>
              </a:rPr>
              <a:t>https://www.ciscra.org/mat/mat/term/49</a:t>
            </a:r>
            <a:r>
              <a:rPr lang="en-GB" dirty="0"/>
              <a:t> </a:t>
            </a:r>
          </a:p>
          <a:p>
            <a:r>
              <a:rPr lang="en-GB" dirty="0"/>
              <a:t>For keeping archival bond up to date and faster search, </a:t>
            </a:r>
            <a:r>
              <a:rPr lang="en-GB" dirty="0" err="1"/>
              <a:t>TrustChain</a:t>
            </a:r>
            <a:r>
              <a:rPr lang="en-GB" dirty="0"/>
              <a:t> needs an auxiliary database, e.g. MongoDB (</a:t>
            </a:r>
            <a:r>
              <a:rPr lang="en-GB" dirty="0" err="1"/>
              <a:t>noSQL</a:t>
            </a:r>
            <a:r>
              <a:rPr lang="en-GB" dirty="0"/>
              <a:t>) </a:t>
            </a:r>
            <a:r>
              <a:rPr lang="en-GB" dirty="0">
                <a:sym typeface="Wingdings" panose="05000000000000000000" pitchFamily="2" charset="2"/>
              </a:rPr>
              <a:t> this is where AI will come in</a:t>
            </a:r>
            <a:endParaRPr lang="en-GB" dirty="0"/>
          </a:p>
          <a:p>
            <a:pPr lvl="1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E4679-22A8-4951-B89F-4B9A430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98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5C31-0F84-7829-17C7-4C5226D82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288F-786F-534F-D4AD-02074CAD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3. Management of digital originals</a:t>
            </a: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A573-3B49-2EA4-2F02-ACE6010C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Analogue (paper) originals</a:t>
            </a:r>
          </a:p>
          <a:p>
            <a:pPr lvl="1"/>
            <a:r>
              <a:rPr lang="en-US" dirty="0"/>
              <a:t>issued in a </a:t>
            </a:r>
            <a:r>
              <a:rPr lang="en-US" b="1" dirty="0"/>
              <a:t>single copy</a:t>
            </a:r>
          </a:p>
          <a:p>
            <a:pPr lvl="2"/>
            <a:r>
              <a:rPr lang="en-US" dirty="0"/>
              <a:t>e.g. negotiable instruments, </a:t>
            </a:r>
            <a:br>
              <a:rPr lang="en-US" dirty="0"/>
            </a:br>
            <a:r>
              <a:rPr lang="en-US" dirty="0"/>
              <a:t>like promissory notes, or </a:t>
            </a:r>
            <a:br>
              <a:rPr lang="en-US" dirty="0"/>
            </a:br>
            <a:r>
              <a:rPr lang="en-US" dirty="0"/>
              <a:t>bills of landing – bearer rights</a:t>
            </a:r>
          </a:p>
          <a:p>
            <a:pPr lvl="2"/>
            <a:r>
              <a:rPr lang="en-US" dirty="0"/>
              <a:t>documents of title</a:t>
            </a:r>
          </a:p>
          <a:p>
            <a:pPr lvl="2"/>
            <a:r>
              <a:rPr lang="en-US" dirty="0"/>
              <a:t>certificates</a:t>
            </a:r>
          </a:p>
          <a:p>
            <a:pPr lvl="2"/>
            <a:r>
              <a:rPr lang="en-US" dirty="0"/>
              <a:t>accreditations</a:t>
            </a:r>
          </a:p>
          <a:p>
            <a:pPr lvl="2"/>
            <a:r>
              <a:rPr lang="en-US" dirty="0"/>
              <a:t>diplomas</a:t>
            </a:r>
          </a:p>
          <a:p>
            <a:pPr lvl="1"/>
            <a:r>
              <a:rPr lang="en-US" dirty="0"/>
              <a:t>COVID-19 uncovered </a:t>
            </a:r>
            <a:br>
              <a:rPr lang="en-US" dirty="0"/>
            </a:br>
            <a:r>
              <a:rPr lang="en-US" dirty="0"/>
              <a:t>challenges in </a:t>
            </a:r>
            <a:r>
              <a:rPr lang="en-US" b="1" dirty="0"/>
              <a:t>delivering </a:t>
            </a:r>
            <a:br>
              <a:rPr lang="en-US" b="1" dirty="0"/>
            </a:br>
            <a:r>
              <a:rPr lang="en-US" b="1" dirty="0"/>
              <a:t>paper originals</a:t>
            </a:r>
          </a:p>
          <a:p>
            <a:pPr lvl="2"/>
            <a:r>
              <a:rPr lang="en-US" dirty="0"/>
              <a:t>e.g. bills of lading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F0CE6-A42B-28FB-72B6-520836E9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noProof="0" smtClean="0"/>
              <a:t>7</a:t>
            </a:fld>
            <a:endParaRPr lang="hr-HR" noProof="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C34C10-4C31-4A52-9827-94136A1B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353127"/>
            <a:ext cx="4288492" cy="295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5DD69-4EDD-4B8B-9B39-316EC63F9D86}"/>
              </a:ext>
            </a:extLst>
          </p:cNvPr>
          <p:cNvSpPr txBox="1"/>
          <p:nvPr/>
        </p:nvSpPr>
        <p:spPr>
          <a:xfrm>
            <a:off x="4527399" y="4623983"/>
            <a:ext cx="459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What is Debenture? Definition, Types, Features, Advantage &amp; Disadvantage</a:t>
            </a:r>
            <a:r>
              <a:rPr lang="en-GB" sz="10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/>
                </a:solidFill>
                <a:latin typeface="Calibri"/>
                <a:hlinkClick r:id="rId3"/>
              </a:rPr>
              <a:t>https</a:t>
            </a:r>
            <a:r>
              <a:rPr lang="hr-HR" sz="1000" dirty="0">
                <a:solidFill>
                  <a:prstClr val="black"/>
                </a:solidFill>
                <a:latin typeface="Calibri"/>
                <a:hlinkClick r:id="rId3"/>
              </a:rPr>
              <a:t>://</a:t>
            </a:r>
            <a:r>
              <a:rPr lang="hr-HR" sz="1000" dirty="0" err="1">
                <a:solidFill>
                  <a:prstClr val="black"/>
                </a:solidFill>
                <a:latin typeface="Calibri"/>
                <a:hlinkClick r:id="rId3"/>
              </a:rPr>
              <a:t>www.toppers4u.com</a:t>
            </a:r>
            <a:r>
              <a:rPr lang="hr-HR" sz="1000" dirty="0">
                <a:solidFill>
                  <a:prstClr val="black"/>
                </a:solidFill>
                <a:latin typeface="Calibri"/>
                <a:hlinkClick r:id="rId3"/>
              </a:rPr>
              <a:t>/2021/02/</a:t>
            </a:r>
            <a:r>
              <a:rPr lang="hr-HR" sz="1000" dirty="0" err="1">
                <a:solidFill>
                  <a:prstClr val="black"/>
                </a:solidFill>
                <a:latin typeface="Calibri"/>
                <a:hlinkClick r:id="rId3"/>
              </a:rPr>
              <a:t>what-is-debenture-types-advantage.html</a:t>
            </a:r>
            <a:r>
              <a:rPr lang="hr-HR" sz="1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30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2F8336-DA76-F3D5-AFA2-E28652FBA615}"/>
              </a:ext>
            </a:extLst>
          </p:cNvPr>
          <p:cNvSpPr txBox="1">
            <a:spLocks/>
          </p:cNvSpPr>
          <p:nvPr/>
        </p:nvSpPr>
        <p:spPr>
          <a:xfrm>
            <a:off x="35496" y="24545"/>
            <a:ext cx="9073008" cy="74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Management of digital originals …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5725" y="963613"/>
            <a:ext cx="8953500" cy="4637087"/>
          </a:xfrm>
        </p:spPr>
        <p:txBody>
          <a:bodyPr>
            <a:normAutofit/>
          </a:bodyPr>
          <a:lstStyle/>
          <a:p>
            <a:pPr>
              <a:tabLst>
                <a:tab pos="357188" algn="l"/>
              </a:tabLst>
            </a:pPr>
            <a:r>
              <a:rPr lang="en-GB" dirty="0">
                <a:solidFill>
                  <a:schemeClr val="bg1"/>
                </a:solidFill>
              </a:rPr>
              <a:t>Can we digitally replicate analogue originals issued in one copy, i.e. can we</a:t>
            </a:r>
          </a:p>
          <a:p>
            <a:pPr lvl="1">
              <a:tabLst>
                <a:tab pos="357188" algn="l"/>
              </a:tabLst>
            </a:pPr>
            <a:r>
              <a:rPr lang="en-GB" dirty="0">
                <a:solidFill>
                  <a:schemeClr val="bg1"/>
                </a:solidFill>
              </a:rPr>
              <a:t>have only one digital original? </a:t>
            </a:r>
          </a:p>
          <a:p>
            <a:pPr lvl="1">
              <a:tabLst>
                <a:tab pos="357188" algn="l"/>
              </a:tabLst>
            </a:pPr>
            <a:r>
              <a:rPr lang="en-GB" dirty="0">
                <a:solidFill>
                  <a:schemeClr val="bg1"/>
                </a:solidFill>
              </a:rPr>
              <a:t>know who has it?</a:t>
            </a:r>
          </a:p>
          <a:p>
            <a:pPr lvl="1">
              <a:tabLst>
                <a:tab pos="357188" algn="l"/>
              </a:tabLst>
            </a:pPr>
            <a:r>
              <a:rPr lang="en-GB" dirty="0">
                <a:solidFill>
                  <a:schemeClr val="bg1"/>
                </a:solidFill>
              </a:rPr>
              <a:t>allow infinite copies?</a:t>
            </a:r>
          </a:p>
          <a:p>
            <a:pPr lvl="1">
              <a:tabLst>
                <a:tab pos="357188" algn="l"/>
              </a:tabLst>
            </a:pPr>
            <a:r>
              <a:rPr lang="en-GB" dirty="0">
                <a:solidFill>
                  <a:schemeClr val="bg1"/>
                </a:solidFill>
              </a:rPr>
              <a:t>distinguish original from the copies?</a:t>
            </a:r>
          </a:p>
          <a:p>
            <a:pPr lvl="1">
              <a:tabLst>
                <a:tab pos="357188" algn="l"/>
              </a:tabLst>
            </a:pPr>
            <a:r>
              <a:rPr lang="en-GB" dirty="0">
                <a:solidFill>
                  <a:schemeClr val="bg1"/>
                </a:solidFill>
              </a:rPr>
              <a:t>allow free transfer, buying, selling?</a:t>
            </a:r>
          </a:p>
          <a:p>
            <a:pPr lvl="1">
              <a:tabLst>
                <a:tab pos="357188" algn="l"/>
              </a:tabLst>
            </a:pPr>
            <a:r>
              <a:rPr lang="en-GB" dirty="0">
                <a:solidFill>
                  <a:schemeClr val="bg1"/>
                </a:solidFill>
              </a:rPr>
              <a:t>enable rights coming out from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digital original in possession?</a:t>
            </a:r>
          </a:p>
          <a:p>
            <a:pPr>
              <a:tabLst>
                <a:tab pos="357188" algn="l"/>
              </a:tabLst>
            </a:pPr>
            <a:endParaRPr lang="en-GB" altLang="en-US" sz="1100" dirty="0">
              <a:solidFill>
                <a:srgbClr val="FFFF00"/>
              </a:solidFill>
            </a:endParaRPr>
          </a:p>
          <a:p>
            <a:pPr>
              <a:tabLst>
                <a:tab pos="357188" algn="l"/>
              </a:tabLst>
            </a:pPr>
            <a:r>
              <a:rPr lang="en-GB" altLang="en-US" b="1" dirty="0">
                <a:solidFill>
                  <a:srgbClr val="FFFF00"/>
                </a:solidFill>
              </a:rPr>
              <a:t>Yes, we can!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A9A32DF-C67A-41A6-9FF5-5DD67CC77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87691"/>
            <a:ext cx="2030266" cy="15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C12F-991D-4D91-8BC5-F020F14D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769268"/>
            <a:ext cx="8928992" cy="4680520"/>
          </a:xfrm>
        </p:spPr>
        <p:txBody>
          <a:bodyPr>
            <a:noAutofit/>
          </a:bodyPr>
          <a:lstStyle/>
          <a:p>
            <a:r>
              <a:rPr lang="en-GB" dirty="0"/>
              <a:t>Digital originals</a:t>
            </a:r>
          </a:p>
          <a:p>
            <a:pPr lvl="1"/>
            <a:r>
              <a:rPr lang="en-GB" b="1" dirty="0"/>
              <a:t>Smart contracts</a:t>
            </a:r>
          </a:p>
          <a:p>
            <a:pPr lvl="2"/>
            <a:r>
              <a:rPr lang="en-GB" dirty="0"/>
              <a:t>many enabled actions and events usable for contracts</a:t>
            </a:r>
          </a:p>
          <a:p>
            <a:pPr lvl="2"/>
            <a:r>
              <a:rPr lang="en-GB" dirty="0"/>
              <a:t>computer scientists – state machine</a:t>
            </a:r>
          </a:p>
          <a:p>
            <a:pPr lvl="2"/>
            <a:r>
              <a:rPr lang="en-GB" b="1" dirty="0"/>
              <a:t>no semantics</a:t>
            </a:r>
          </a:p>
          <a:p>
            <a:pPr lvl="1"/>
            <a:r>
              <a:rPr lang="en-GB" b="1" dirty="0"/>
              <a:t>Ricardian Contracts</a:t>
            </a:r>
          </a:p>
          <a:p>
            <a:pPr lvl="2"/>
            <a:r>
              <a:rPr lang="en-GB" dirty="0"/>
              <a:t>David Ricardo (1772-1823) – British political economist – theory of international trade</a:t>
            </a:r>
          </a:p>
          <a:p>
            <a:pPr lvl="2"/>
            <a:r>
              <a:rPr lang="en-GB" dirty="0"/>
              <a:t>a structured, human-readable contract that describes the content and rules of the contract and corresponds to legal regulations</a:t>
            </a:r>
          </a:p>
          <a:p>
            <a:pPr lvl="2"/>
            <a:r>
              <a:rPr lang="en-GB" b="1" dirty="0"/>
              <a:t>semantically rich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A066-9FCE-4153-94B9-A2AF47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9</a:t>
            </a:fld>
            <a:endParaRPr lang="hr-H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E26F70-1EFF-4B35-B88A-4BF79D596B47}"/>
              </a:ext>
            </a:extLst>
          </p:cNvPr>
          <p:cNvSpPr txBox="1">
            <a:spLocks/>
          </p:cNvSpPr>
          <p:nvPr/>
        </p:nvSpPr>
        <p:spPr>
          <a:xfrm>
            <a:off x="35496" y="24545"/>
            <a:ext cx="9073008" cy="74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Management of digital originals ...</a:t>
            </a:r>
          </a:p>
        </p:txBody>
      </p:sp>
    </p:spTree>
    <p:extLst>
      <p:ext uri="{BB962C8B-B14F-4D97-AF65-F5344CB8AC3E}">
        <p14:creationId xmlns:p14="http://schemas.microsoft.com/office/powerpoint/2010/main" val="185079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3360</Words>
  <Application>Microsoft Office PowerPoint</Application>
  <PresentationFormat>On-screen Show (16:10)</PresentationFormat>
  <Paragraphs>307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Avenir Book</vt:lpstr>
      <vt:lpstr>Calibri</vt:lpstr>
      <vt:lpstr>Geist</vt:lpstr>
      <vt:lpstr>Wingdings</vt:lpstr>
      <vt:lpstr>Office tema</vt:lpstr>
      <vt:lpstr>Office Theme</vt:lpstr>
      <vt:lpstr>Blockchain and AI: A Perfect Match</vt:lpstr>
      <vt:lpstr>Contents</vt:lpstr>
      <vt:lpstr>1. Introduction</vt:lpstr>
      <vt:lpstr>1. Introduction ...</vt:lpstr>
      <vt:lpstr>2. TrustChain concept</vt:lpstr>
      <vt:lpstr>2. TrustChain concept ...</vt:lpstr>
      <vt:lpstr>3. Management of digital originals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Project I.Trust.Original</vt:lpstr>
      <vt:lpstr>4. Project I.Trust.Original ...</vt:lpstr>
      <vt:lpstr>4. Project I.Trust.Original ...</vt:lpstr>
      <vt:lpstr>5. Research activities</vt:lpstr>
      <vt:lpstr>5. Research activities ...</vt:lpstr>
      <vt:lpstr>5. Research activities ...</vt:lpstr>
      <vt:lpstr>6. Technological trust and its benefits for archival science</vt:lpstr>
      <vt:lpstr>6. Technological trust and its benefits for archival science ...</vt:lpstr>
      <vt:lpstr>6. Technological trust and its benefits for archival science ...</vt:lpstr>
      <vt:lpstr>7. Conclusion</vt:lpstr>
      <vt:lpstr>7. Conclusion ...</vt:lpstr>
      <vt:lpstr>7. Conclusion ...</vt:lpstr>
      <vt:lpstr>8. Acknowledgements</vt:lpstr>
      <vt:lpstr>9. Resources</vt:lpstr>
      <vt:lpstr>9. Resources ...</vt:lpstr>
      <vt:lpstr>9. Resources ...</vt:lpstr>
      <vt:lpstr>Blockchain and AI: A Perfect Match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Hrvoje</dc:creator>
  <cp:lastModifiedBy>Hrvoje Stančić</cp:lastModifiedBy>
  <cp:revision>21</cp:revision>
  <dcterms:created xsi:type="dcterms:W3CDTF">2017-05-20T09:37:56Z</dcterms:created>
  <dcterms:modified xsi:type="dcterms:W3CDTF">2026-06-25T15:23:47Z</dcterms:modified>
</cp:coreProperties>
</file>