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541" r:id="rId2"/>
    <p:sldId id="512" r:id="rId3"/>
    <p:sldId id="591" r:id="rId4"/>
    <p:sldId id="571" r:id="rId5"/>
    <p:sldId id="533" r:id="rId6"/>
    <p:sldId id="547" r:id="rId7"/>
    <p:sldId id="592" r:id="rId8"/>
    <p:sldId id="593" r:id="rId9"/>
    <p:sldId id="550" r:id="rId10"/>
    <p:sldId id="554" r:id="rId11"/>
    <p:sldId id="594" r:id="rId12"/>
    <p:sldId id="595" r:id="rId13"/>
    <p:sldId id="596" r:id="rId14"/>
    <p:sldId id="558" r:id="rId15"/>
    <p:sldId id="557" r:id="rId16"/>
    <p:sldId id="560" r:id="rId17"/>
    <p:sldId id="577" r:id="rId18"/>
    <p:sldId id="564" r:id="rId19"/>
    <p:sldId id="597" r:id="rId20"/>
    <p:sldId id="600" r:id="rId21"/>
    <p:sldId id="598" r:id="rId22"/>
    <p:sldId id="599" r:id="rId23"/>
    <p:sldId id="601" r:id="rId24"/>
    <p:sldId id="603" r:id="rId25"/>
    <p:sldId id="602" r:id="rId26"/>
    <p:sldId id="569" r:id="rId27"/>
    <p:sldId id="604" r:id="rId2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B0D89C"/>
    <a:srgbClr val="3BACC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7386" autoAdjust="0"/>
  </p:normalViewPr>
  <p:slideViewPr>
    <p:cSldViewPr snapToGrid="0">
      <p:cViewPr varScale="1">
        <p:scale>
          <a:sx n="68" d="100"/>
          <a:sy n="68" d="100"/>
        </p:scale>
        <p:origin x="82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hr-HR" sz="2000">
                <a:solidFill>
                  <a:sysClr val="windowText" lastClr="000000"/>
                </a:solidFill>
              </a:rPr>
              <a:t>To which group of activities the identified processes which can be (additionally) improved by AI-related technologies best relate to (n=63)?</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bar"/>
        <c:grouping val="clustered"/>
        <c:varyColors val="0"/>
        <c:ser>
          <c:idx val="0"/>
          <c:order val="0"/>
          <c:spPr>
            <a:solidFill>
              <a:schemeClr val="accent1"/>
            </a:solidFill>
            <a:ln>
              <a:noFill/>
            </a:ln>
            <a:effectLst/>
          </c:spPr>
          <c:invertIfNegative val="0"/>
          <c:dPt>
            <c:idx val="6"/>
            <c:invertIfNegative val="0"/>
            <c:bubble3D val="0"/>
            <c:spPr>
              <a:solidFill>
                <a:srgbClr val="FFFF00"/>
              </a:solidFill>
              <a:ln>
                <a:solidFill>
                  <a:srgbClr val="000000"/>
                </a:solidFill>
              </a:ln>
              <a:effectLst/>
            </c:spPr>
            <c:extLst>
              <c:ext xmlns:c16="http://schemas.microsoft.com/office/drawing/2014/chart" uri="{C3380CC4-5D6E-409C-BE32-E72D297353CC}">
                <c16:uniqueId val="{00000000-6281-4E3A-B5ED-20CE788CC439}"/>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Analysis!$B$1395:$B$1403</c:f>
              <c:strCache>
                <c:ptCount val="9"/>
                <c:pt idx="0">
                  <c:v>I do not know</c:v>
                </c:pt>
                <c:pt idx="1">
                  <c:v>I need more education on AI to be able to identify any activities</c:v>
                </c:pt>
                <c:pt idx="2">
                  <c:v>All of the above</c:v>
                </c:pt>
                <c:pt idx="3">
                  <c:v>Reference and access</c:v>
                </c:pt>
                <c:pt idx="4">
                  <c:v>Management and administration</c:v>
                </c:pt>
                <c:pt idx="5">
                  <c:v>Retention and preservation</c:v>
                </c:pt>
                <c:pt idx="6">
                  <c:v>Arrangement and description</c:v>
                </c:pt>
                <c:pt idx="7">
                  <c:v>Appraisal and acquisition</c:v>
                </c:pt>
                <c:pt idx="8">
                  <c:v>Creation and use</c:v>
                </c:pt>
              </c:strCache>
            </c:strRef>
          </c:cat>
          <c:val>
            <c:numRef>
              <c:f>Analysis!$C$1395:$C$1403</c:f>
              <c:numCache>
                <c:formatCode>General</c:formatCode>
                <c:ptCount val="9"/>
                <c:pt idx="0">
                  <c:v>5</c:v>
                </c:pt>
                <c:pt idx="1">
                  <c:v>1</c:v>
                </c:pt>
                <c:pt idx="2">
                  <c:v>12</c:v>
                </c:pt>
                <c:pt idx="3">
                  <c:v>10</c:v>
                </c:pt>
                <c:pt idx="4">
                  <c:v>7</c:v>
                </c:pt>
                <c:pt idx="5">
                  <c:v>16</c:v>
                </c:pt>
                <c:pt idx="6">
                  <c:v>17</c:v>
                </c:pt>
                <c:pt idx="7">
                  <c:v>16</c:v>
                </c:pt>
                <c:pt idx="8">
                  <c:v>12</c:v>
                </c:pt>
              </c:numCache>
            </c:numRef>
          </c:val>
          <c:extLst>
            <c:ext xmlns:c16="http://schemas.microsoft.com/office/drawing/2014/chart" uri="{C3380CC4-5D6E-409C-BE32-E72D297353CC}">
              <c16:uniqueId val="{00000000-F099-4ED6-901A-2A2F52894332}"/>
            </c:ext>
          </c:extLst>
        </c:ser>
        <c:dLbls>
          <c:showLegendKey val="0"/>
          <c:showVal val="0"/>
          <c:showCatName val="0"/>
          <c:showSerName val="0"/>
          <c:showPercent val="0"/>
          <c:showBubbleSize val="0"/>
        </c:dLbls>
        <c:gapWidth val="182"/>
        <c:axId val="534557952"/>
        <c:axId val="385729040"/>
      </c:barChart>
      <c:catAx>
        <c:axId val="534557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r-Latn-RS"/>
          </a:p>
        </c:txPr>
        <c:crossAx val="385729040"/>
        <c:crosses val="autoZero"/>
        <c:auto val="1"/>
        <c:lblAlgn val="ctr"/>
        <c:lblOffset val="100"/>
        <c:noMultiLvlLbl val="0"/>
      </c:catAx>
      <c:valAx>
        <c:axId val="385729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r-Latn-RS"/>
          </a:p>
        </c:txPr>
        <c:crossAx val="53455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E247A-6F51-447A-AD6B-D42FB3AEAE79}" type="datetimeFigureOut">
              <a:rPr lang="hr-HR" smtClean="0"/>
              <a:t>24.10.2024.</a:t>
            </a:fld>
            <a:endParaRPr lang="hr-HR"/>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E3D5D-9294-4658-9277-27256A919F8A}" type="slidenum">
              <a:rPr lang="hr-HR" smtClean="0"/>
              <a:t>‹#›</a:t>
            </a:fld>
            <a:endParaRPr lang="hr-HR"/>
          </a:p>
        </p:txBody>
      </p:sp>
    </p:spTree>
    <p:extLst>
      <p:ext uri="{BB962C8B-B14F-4D97-AF65-F5344CB8AC3E}">
        <p14:creationId xmlns:p14="http://schemas.microsoft.com/office/powerpoint/2010/main" val="271184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E5C65-4DE2-3C39-5040-D3E8AB3B1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10394-DD35-185A-BD82-079DC6EEE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106A5-5EDB-47E4-F840-638CEA9BCBF9}"/>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737D712E-3DC7-9BB2-4EF4-59C6F982D2BE}"/>
              </a:ext>
            </a:extLst>
          </p:cNvPr>
          <p:cNvSpPr>
            <a:spLocks noGrp="1"/>
          </p:cNvSpPr>
          <p:nvPr>
            <p:ph type="sldNum" sz="quarter" idx="5"/>
          </p:nvPr>
        </p:nvSpPr>
        <p:spPr/>
        <p:txBody>
          <a:bodyPr/>
          <a:lstStyle/>
          <a:p>
            <a:fld id="{98BE3D5D-9294-4658-9277-27256A919F8A}" type="slidenum">
              <a:rPr lang="hr-HR" smtClean="0"/>
              <a:t>16</a:t>
            </a:fld>
            <a:endParaRPr lang="hr-HR"/>
          </a:p>
        </p:txBody>
      </p:sp>
    </p:spTree>
    <p:extLst>
      <p:ext uri="{BB962C8B-B14F-4D97-AF65-F5344CB8AC3E}">
        <p14:creationId xmlns:p14="http://schemas.microsoft.com/office/powerpoint/2010/main" val="4076987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trust_ppt_bg1">
            <a:extLst>
              <a:ext uri="{FF2B5EF4-FFF2-40B4-BE49-F238E27FC236}">
                <a16:creationId xmlns:a16="http://schemas.microsoft.com/office/drawing/2014/main" id="{9DD190CD-7054-EA4B-8DDB-BDD427CF99B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14F04D2-5E3A-564A-84E4-AEBAACB672B2}"/>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73963" y="142875"/>
            <a:ext cx="99853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
        <p:nvSpPr>
          <p:cNvPr id="58371" name="Rectangle 2"/>
          <p:cNvSpPr>
            <a:spLocks noGrp="1" noChangeArrowheads="1"/>
          </p:cNvSpPr>
          <p:nvPr>
            <p:ph type="ctrTitle"/>
          </p:nvPr>
        </p:nvSpPr>
        <p:spPr>
          <a:xfrm>
            <a:off x="831850" y="2436815"/>
            <a:ext cx="7772400" cy="1225021"/>
          </a:xfrm>
        </p:spPr>
        <p:txBody>
          <a:bodyPr/>
          <a:lstStyle>
            <a:lvl1pPr algn="l">
              <a:defRPr smtClean="0"/>
            </a:lvl1pPr>
          </a:lstStyle>
          <a:p>
            <a:pPr lvl="0"/>
            <a:r>
              <a:rPr lang="en-US" noProof="0"/>
              <a:t>Click to edit Master title style</a:t>
            </a:r>
          </a:p>
        </p:txBody>
      </p:sp>
      <p:sp>
        <p:nvSpPr>
          <p:cNvPr id="58372" name="Rectangle 3"/>
          <p:cNvSpPr>
            <a:spLocks noGrp="1" noChangeArrowheads="1"/>
          </p:cNvSpPr>
          <p:nvPr>
            <p:ph type="subTitle" idx="1"/>
          </p:nvPr>
        </p:nvSpPr>
        <p:spPr>
          <a:xfrm>
            <a:off x="2268538" y="4237303"/>
            <a:ext cx="6400800" cy="1079500"/>
          </a:xfrm>
        </p:spPr>
        <p:txBody>
          <a:bodyPr/>
          <a:lstStyle>
            <a:lvl1pPr marL="0" indent="0" algn="r">
              <a:buFontTx/>
              <a:buNone/>
              <a:defRPr sz="2400" smtClean="0"/>
            </a:lvl1pPr>
          </a:lstStyle>
          <a:p>
            <a:pPr lvl="0"/>
            <a:r>
              <a:rPr lang="en-US" noProof="0"/>
              <a:t>Click to edit Master subtitle style</a:t>
            </a:r>
          </a:p>
        </p:txBody>
      </p:sp>
      <p:sp>
        <p:nvSpPr>
          <p:cNvPr id="6" name="Slide Number Placeholder 4">
            <a:extLst>
              <a:ext uri="{FF2B5EF4-FFF2-40B4-BE49-F238E27FC236}">
                <a16:creationId xmlns:a16="http://schemas.microsoft.com/office/drawing/2014/main" id="{2CF21C7E-8833-40A6-AE9E-29A187D240FE}"/>
              </a:ext>
            </a:extLst>
          </p:cNvPr>
          <p:cNvSpPr>
            <a:spLocks noGrp="1"/>
          </p:cNvSpPr>
          <p:nvPr>
            <p:ph type="sldNum" sz="quarter" idx="4"/>
          </p:nvPr>
        </p:nvSpPr>
        <p:spPr>
          <a:xfrm>
            <a:off x="6987555" y="5521796"/>
            <a:ext cx="2133600" cy="19160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065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472784"/>
            <a:ext cx="5486400" cy="67071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a:t>Click to edit Master text styles</a:t>
            </a:r>
          </a:p>
        </p:txBody>
      </p:sp>
    </p:spTree>
    <p:extLst>
      <p:ext uri="{BB962C8B-B14F-4D97-AF65-F5344CB8AC3E}">
        <p14:creationId xmlns:p14="http://schemas.microsoft.com/office/powerpoint/2010/main" val="77769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49453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81992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CA"/>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CA"/>
              <a:t>Click to edit Master subtitle style</a:t>
            </a:r>
            <a:endParaRPr lang="en-US"/>
          </a:p>
        </p:txBody>
      </p:sp>
      <p:sp>
        <p:nvSpPr>
          <p:cNvPr id="4" name="Slide Number Placeholder 4">
            <a:extLst>
              <a:ext uri="{FF2B5EF4-FFF2-40B4-BE49-F238E27FC236}">
                <a16:creationId xmlns:a16="http://schemas.microsoft.com/office/drawing/2014/main" id="{3C19F79C-BB84-4E94-BD39-CF922E483C61}"/>
              </a:ext>
            </a:extLst>
          </p:cNvPr>
          <p:cNvSpPr>
            <a:spLocks noGrp="1"/>
          </p:cNvSpPr>
          <p:nvPr>
            <p:ph type="sldNum" sz="quarter" idx="4"/>
          </p:nvPr>
        </p:nvSpPr>
        <p:spPr>
          <a:xfrm>
            <a:off x="6987555" y="5521796"/>
            <a:ext cx="2133600" cy="19160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681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Slide Number Placeholder 4">
            <a:extLst>
              <a:ext uri="{FF2B5EF4-FFF2-40B4-BE49-F238E27FC236}">
                <a16:creationId xmlns:a16="http://schemas.microsoft.com/office/drawing/2014/main" id="{7F338F00-B97C-4D13-A29B-BC5C9DEE7A80}"/>
              </a:ext>
            </a:extLst>
          </p:cNvPr>
          <p:cNvSpPr>
            <a:spLocks noGrp="1"/>
          </p:cNvSpPr>
          <p:nvPr>
            <p:ph type="sldNum" sz="quarter" idx="4"/>
          </p:nvPr>
        </p:nvSpPr>
        <p:spPr>
          <a:xfrm>
            <a:off x="6987555" y="5521796"/>
            <a:ext cx="2133600" cy="19160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884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CA"/>
              <a:t>Click to edit Master text styles</a:t>
            </a:r>
          </a:p>
        </p:txBody>
      </p:sp>
      <p:sp>
        <p:nvSpPr>
          <p:cNvPr id="4" name="Slide Number Placeholder 4">
            <a:extLst>
              <a:ext uri="{FF2B5EF4-FFF2-40B4-BE49-F238E27FC236}">
                <a16:creationId xmlns:a16="http://schemas.microsoft.com/office/drawing/2014/main" id="{1976C43A-B119-40CA-8A09-158B957DEB64}"/>
              </a:ext>
            </a:extLst>
          </p:cNvPr>
          <p:cNvSpPr>
            <a:spLocks noGrp="1"/>
          </p:cNvSpPr>
          <p:nvPr>
            <p:ph type="sldNum" sz="quarter" idx="4"/>
          </p:nvPr>
        </p:nvSpPr>
        <p:spPr>
          <a:xfrm>
            <a:off x="6987555" y="5521796"/>
            <a:ext cx="2133600" cy="19160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51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88378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279262"/>
            <a:ext cx="4040188" cy="5331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30" y="1279262"/>
            <a:ext cx="4041775" cy="53313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51864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5517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40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2"/>
            <a:ext cx="3008313" cy="968376"/>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27546"/>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5" y="1195920"/>
            <a:ext cx="3008313" cy="390921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a:t>Click to edit Master text styles</a:t>
            </a:r>
          </a:p>
        </p:txBody>
      </p:sp>
    </p:spTree>
    <p:extLst>
      <p:ext uri="{BB962C8B-B14F-4D97-AF65-F5344CB8AC3E}">
        <p14:creationId xmlns:p14="http://schemas.microsoft.com/office/powerpoint/2010/main" val="411933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rust_ppt_bg1">
            <a:extLst>
              <a:ext uri="{FF2B5EF4-FFF2-40B4-BE49-F238E27FC236}">
                <a16:creationId xmlns:a16="http://schemas.microsoft.com/office/drawing/2014/main" id="{9504286E-C3F1-474C-B178-01A836DB3C0B}"/>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C21B3C3-5EC5-0849-9F4C-9C8EC78E06BF}"/>
              </a:ext>
            </a:extLst>
          </p:cNvPr>
          <p:cNvSpPr>
            <a:spLocks noGrp="1" noChangeArrowheads="1"/>
          </p:cNvSpPr>
          <p:nvPr>
            <p:ph type="title"/>
          </p:nvPr>
        </p:nvSpPr>
        <p:spPr bwMode="auto">
          <a:xfrm>
            <a:off x="323850" y="217488"/>
            <a:ext cx="849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78F8403-0071-FC41-B625-50D999E8E5D7}"/>
              </a:ext>
            </a:extLst>
          </p:cNvPr>
          <p:cNvSpPr>
            <a:spLocks noGrp="1" noChangeArrowheads="1"/>
          </p:cNvSpPr>
          <p:nvPr>
            <p:ph type="body" idx="1"/>
          </p:nvPr>
        </p:nvSpPr>
        <p:spPr bwMode="auto">
          <a:xfrm>
            <a:off x="684213" y="1236663"/>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8">
            <a:extLst>
              <a:ext uri="{FF2B5EF4-FFF2-40B4-BE49-F238E27FC236}">
                <a16:creationId xmlns:a16="http://schemas.microsoft.com/office/drawing/2014/main" id="{3F7FF367-504C-5E4F-B9EE-D90EE3C1EBF2}"/>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573963" y="4838700"/>
            <a:ext cx="9985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BACCF"/>
                </a:solidFill>
                <a:miter lim="800000"/>
                <a:headEnd/>
                <a:tailEnd/>
              </a14:hiddenLine>
            </a:ext>
          </a:extLst>
        </p:spPr>
      </p:pic>
      <p:sp>
        <p:nvSpPr>
          <p:cNvPr id="6" name="Slide Number Placeholder 4">
            <a:extLst>
              <a:ext uri="{FF2B5EF4-FFF2-40B4-BE49-F238E27FC236}">
                <a16:creationId xmlns:a16="http://schemas.microsoft.com/office/drawing/2014/main" id="{C952CFF6-C349-443F-B9B4-E6EC59B65E78}"/>
              </a:ext>
            </a:extLst>
          </p:cNvPr>
          <p:cNvSpPr>
            <a:spLocks noGrp="1"/>
          </p:cNvSpPr>
          <p:nvPr>
            <p:ph type="sldNum" sz="quarter" idx="4"/>
          </p:nvPr>
        </p:nvSpPr>
        <p:spPr>
          <a:xfrm>
            <a:off x="6987555" y="5521796"/>
            <a:ext cx="2133600" cy="19160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554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rgbClr val="3BACCF"/>
          </a:solidFill>
          <a:latin typeface="Tahoma" pitchFamily="34" charset="0"/>
          <a:ea typeface="+mj-ea"/>
          <a:cs typeface="+mj-cs"/>
        </a:defRPr>
      </a:lvl1pPr>
      <a:lvl2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2pPr>
      <a:lvl3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3pPr>
      <a:lvl4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4pPr>
      <a:lvl5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5pPr>
      <a:lvl6pPr marL="457189"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6pPr>
      <a:lvl7pPr marL="914377"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7pPr>
      <a:lvl8pPr marL="1371566"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8pPr>
      <a:lvl9pPr marL="1828754"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9pPr>
    </p:titleStyle>
    <p:body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stancic@ffzg.unizg.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ytorch.org/hub/ultralytics_yolov5/"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hstancic@ffzg.unizg.h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48550/arXiv.1901.10002"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002508F9-A990-3746-B170-4FB8900CE0F0}"/>
              </a:ext>
            </a:extLst>
          </p:cNvPr>
          <p:cNvSpPr>
            <a:spLocks noGrp="1" noChangeArrowheads="1"/>
          </p:cNvSpPr>
          <p:nvPr>
            <p:ph type="ctrTitle"/>
          </p:nvPr>
        </p:nvSpPr>
        <p:spPr>
          <a:xfrm>
            <a:off x="0" y="643802"/>
            <a:ext cx="9144000" cy="1703471"/>
          </a:xfrm>
        </p:spPr>
        <p:txBody>
          <a:bodyPr anchor="t"/>
          <a:lstStyle/>
          <a:p>
            <a:pPr algn="ctr"/>
            <a:r>
              <a:rPr lang="en-GB" sz="5400" b="1" dirty="0"/>
              <a:t>AI-as-a-Service </a:t>
            </a:r>
            <a:br>
              <a:rPr lang="en-GB" sz="5400" b="1" dirty="0"/>
            </a:br>
            <a:r>
              <a:rPr lang="en-GB" sz="5400" b="1" dirty="0"/>
              <a:t>for Archives</a:t>
            </a:r>
            <a:endParaRPr lang="en-GB" altLang="en-US" sz="2800" dirty="0">
              <a:solidFill>
                <a:srgbClr val="92D050"/>
              </a:solidFill>
              <a:latin typeface="Avenir Book" panose="02000503020000020003" pitchFamily="2" charset="0"/>
            </a:endParaRPr>
          </a:p>
        </p:txBody>
      </p:sp>
      <p:sp>
        <p:nvSpPr>
          <p:cNvPr id="8194" name="Subtitle 2">
            <a:extLst>
              <a:ext uri="{FF2B5EF4-FFF2-40B4-BE49-F238E27FC236}">
                <a16:creationId xmlns:a16="http://schemas.microsoft.com/office/drawing/2014/main" id="{1D580825-8838-3F4F-8496-B0F669E2B619}"/>
              </a:ext>
            </a:extLst>
          </p:cNvPr>
          <p:cNvSpPr>
            <a:spLocks noGrp="1" noChangeArrowheads="1"/>
          </p:cNvSpPr>
          <p:nvPr>
            <p:ph type="subTitle" idx="1"/>
          </p:nvPr>
        </p:nvSpPr>
        <p:spPr>
          <a:xfrm>
            <a:off x="2268538" y="4526449"/>
            <a:ext cx="6400800" cy="1188551"/>
          </a:xfrm>
        </p:spPr>
        <p:txBody>
          <a:bodyPr/>
          <a:lstStyle/>
          <a:p>
            <a:pPr>
              <a:spcBef>
                <a:spcPct val="0"/>
              </a:spcBef>
            </a:pPr>
            <a:r>
              <a:rPr lang="en-GB" altLang="en-US" sz="1800" dirty="0">
                <a:solidFill>
                  <a:srgbClr val="92D050"/>
                </a:solidFill>
                <a:latin typeface="Avenir Book" panose="02000503020000020003" pitchFamily="2" charset="0"/>
                <a:ea typeface="+mj-ea"/>
                <a:cs typeface="+mj-cs"/>
              </a:rPr>
              <a:t>InterPARES Trust AI public symposium </a:t>
            </a:r>
          </a:p>
          <a:p>
            <a:pPr>
              <a:spcBef>
                <a:spcPct val="0"/>
              </a:spcBef>
            </a:pPr>
            <a:r>
              <a:rPr lang="en-GB" altLang="en-US" sz="1800" dirty="0">
                <a:solidFill>
                  <a:srgbClr val="92D050"/>
                </a:solidFill>
                <a:latin typeface="Avenir Book" panose="02000503020000020003" pitchFamily="2" charset="0"/>
                <a:ea typeface="+mj-ea"/>
                <a:cs typeface="+mj-cs"/>
              </a:rPr>
              <a:t>"Bringing AI to the Archives"</a:t>
            </a:r>
          </a:p>
          <a:p>
            <a:pPr>
              <a:spcBef>
                <a:spcPct val="0"/>
              </a:spcBef>
            </a:pPr>
            <a:r>
              <a:rPr lang="en-US" altLang="en-US" sz="1800" dirty="0">
                <a:solidFill>
                  <a:srgbClr val="92D050"/>
                </a:solidFill>
                <a:latin typeface="Avenir Book" panose="02000503020000020003" pitchFamily="2" charset="0"/>
                <a:ea typeface="+mj-ea"/>
                <a:cs typeface="+mj-cs"/>
              </a:rPr>
              <a:t>Denver, Colorado, USA</a:t>
            </a:r>
          </a:p>
          <a:p>
            <a:pPr>
              <a:spcBef>
                <a:spcPct val="0"/>
              </a:spcBef>
            </a:pPr>
            <a:r>
              <a:rPr lang="en-US" altLang="en-US" sz="1800" dirty="0">
                <a:solidFill>
                  <a:srgbClr val="92D050"/>
                </a:solidFill>
                <a:latin typeface="Avenir Book" panose="02000503020000020003" pitchFamily="2" charset="0"/>
                <a:ea typeface="+mj-ea"/>
                <a:cs typeface="+mj-cs"/>
              </a:rPr>
              <a:t>October 25 2024</a:t>
            </a:r>
          </a:p>
        </p:txBody>
      </p:sp>
      <p:sp>
        <p:nvSpPr>
          <p:cNvPr id="2" name="Title 1">
            <a:extLst>
              <a:ext uri="{FF2B5EF4-FFF2-40B4-BE49-F238E27FC236}">
                <a16:creationId xmlns:a16="http://schemas.microsoft.com/office/drawing/2014/main" id="{CD3DA727-5243-7329-A4B0-F4F63D90DDE1}"/>
              </a:ext>
            </a:extLst>
          </p:cNvPr>
          <p:cNvSpPr txBox="1">
            <a:spLocks noChangeArrowheads="1"/>
          </p:cNvSpPr>
          <p:nvPr/>
        </p:nvSpPr>
        <p:spPr bwMode="auto">
          <a:xfrm>
            <a:off x="896938" y="2615994"/>
            <a:ext cx="7772400" cy="18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smtClean="0">
                <a:solidFill>
                  <a:srgbClr val="3BACCF"/>
                </a:solidFill>
                <a:latin typeface="Tahoma" pitchFamily="34" charset="0"/>
                <a:ea typeface="+mj-ea"/>
                <a:cs typeface="+mj-cs"/>
              </a:defRPr>
            </a:lvl1pPr>
            <a:lvl2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2pPr>
            <a:lvl3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3pPr>
            <a:lvl4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4pPr>
            <a:lvl5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5pPr>
            <a:lvl6pPr marL="457189"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6pPr>
            <a:lvl7pPr marL="914377"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7pPr>
            <a:lvl8pPr marL="1371566"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8pPr>
            <a:lvl9pPr marL="1828754"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9pPr>
          </a:lstStyle>
          <a:p>
            <a:pPr algn="ctr" defTabSz="914400"/>
            <a:r>
              <a:rPr lang="en-GB" sz="2800" kern="0" dirty="0" err="1">
                <a:solidFill>
                  <a:schemeClr val="tx1"/>
                </a:solidFill>
              </a:rPr>
              <a:t>Dr.</a:t>
            </a:r>
            <a:r>
              <a:rPr lang="en-GB" sz="2800" kern="0" dirty="0">
                <a:solidFill>
                  <a:schemeClr val="tx1"/>
                </a:solidFill>
              </a:rPr>
              <a:t> </a:t>
            </a:r>
            <a:r>
              <a:rPr lang="en-GB" sz="2800" b="1" kern="0" dirty="0">
                <a:solidFill>
                  <a:schemeClr val="tx1"/>
                </a:solidFill>
              </a:rPr>
              <a:t>Hrvoje Stančić</a:t>
            </a:r>
            <a:r>
              <a:rPr lang="en-GB" sz="2800" kern="0" dirty="0">
                <a:solidFill>
                  <a:schemeClr val="tx1"/>
                </a:solidFill>
              </a:rPr>
              <a:t>, full. prof.</a:t>
            </a:r>
          </a:p>
          <a:p>
            <a:pPr algn="ctr" defTabSz="914400"/>
            <a:r>
              <a:rPr lang="en-GB" altLang="en-US" sz="2800" kern="0" dirty="0">
                <a:solidFill>
                  <a:schemeClr val="tx1"/>
                </a:solidFill>
                <a:latin typeface="Avenir Book" panose="02000503020000020003" pitchFamily="2" charset="0"/>
              </a:rPr>
              <a:t>Faculty of Humanities and Social Sciences</a:t>
            </a:r>
          </a:p>
          <a:p>
            <a:pPr algn="ctr" defTabSz="914400"/>
            <a:r>
              <a:rPr lang="en-GB" altLang="en-US" sz="2800" kern="0" dirty="0">
                <a:solidFill>
                  <a:schemeClr val="tx1"/>
                </a:solidFill>
                <a:latin typeface="Avenir Book" panose="02000503020000020003" pitchFamily="2" charset="0"/>
              </a:rPr>
              <a:t>University of Zagreb, Croatia</a:t>
            </a:r>
          </a:p>
          <a:p>
            <a:pPr algn="ctr" defTabSz="914400"/>
            <a:r>
              <a:rPr lang="en-GB" altLang="en-US" sz="2800" kern="0" dirty="0">
                <a:solidFill>
                  <a:schemeClr val="tx1"/>
                </a:solidFill>
                <a:latin typeface="Avenir Book" panose="02000503020000020003" pitchFamily="2" charset="0"/>
                <a:hlinkClick r:id="rId2"/>
              </a:rPr>
              <a:t>hstancic@ffzg.unizg.hr</a:t>
            </a:r>
            <a:endParaRPr lang="en-GB" altLang="en-US" sz="1200" kern="0" dirty="0">
              <a:solidFill>
                <a:schemeClr val="tx1"/>
              </a:solidFill>
              <a:latin typeface="Avenir Book" panose="02000503020000020003"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C87EF-FDEC-8BFA-2E18-F9C012DE3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C2702-07B7-F625-B6BF-E5579F8F7D57}"/>
              </a:ext>
            </a:extLst>
          </p:cNvPr>
          <p:cNvSpPr>
            <a:spLocks noGrp="1"/>
          </p:cNvSpPr>
          <p:nvPr>
            <p:ph type="title"/>
          </p:nvPr>
        </p:nvSpPr>
        <p:spPr/>
        <p:txBody>
          <a:bodyPr/>
          <a:lstStyle/>
          <a:p>
            <a:r>
              <a:rPr lang="en-GB" dirty="0"/>
              <a:t>3.2. Data preparation</a:t>
            </a:r>
            <a:endParaRPr lang="hr-HR" dirty="0"/>
          </a:p>
        </p:txBody>
      </p:sp>
      <p:sp>
        <p:nvSpPr>
          <p:cNvPr id="4" name="Slide Number Placeholder 3">
            <a:extLst>
              <a:ext uri="{FF2B5EF4-FFF2-40B4-BE49-F238E27FC236}">
                <a16:creationId xmlns:a16="http://schemas.microsoft.com/office/drawing/2014/main" id="{91BBBE15-1479-75C2-2F5F-064FBA48BA7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74A9CAD-4C52-AC33-864E-B46B4F9B9A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4902" y="2268786"/>
            <a:ext cx="1971950" cy="1476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92E49B3-49D2-B3D1-8CE4-769EF1E253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9082" y="2268786"/>
            <a:ext cx="1565899" cy="1744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A screenshot of a computer&#10;&#10;Description automatically generated">
            <a:extLst>
              <a:ext uri="{FF2B5EF4-FFF2-40B4-BE49-F238E27FC236}">
                <a16:creationId xmlns:a16="http://schemas.microsoft.com/office/drawing/2014/main" id="{4DEB72C8-CC2C-A9E6-603A-0C0B5C5D7D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24456" y="2268786"/>
            <a:ext cx="2133600" cy="3402136"/>
          </a:xfrm>
          <a:prstGeom prst="rect">
            <a:avLst/>
          </a:prstGeom>
          <a:ln>
            <a:noFill/>
          </a:ln>
          <a:effectLst>
            <a:outerShdw blurRad="190500" algn="tl" rotWithShape="0">
              <a:srgbClr val="000000">
                <a:alpha val="70000"/>
              </a:srgbClr>
            </a:outerShdw>
          </a:effectLst>
        </p:spPr>
      </p:pic>
      <p:pic>
        <p:nvPicPr>
          <p:cNvPr id="12" name="Picture 11" descr="A person sitting in a chair&#10;&#10;Description automatically generated">
            <a:extLst>
              <a:ext uri="{FF2B5EF4-FFF2-40B4-BE49-F238E27FC236}">
                <a16:creationId xmlns:a16="http://schemas.microsoft.com/office/drawing/2014/main" id="{AFE192F9-C2F3-5673-91A5-34700888DD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15660" y="2268786"/>
            <a:ext cx="2135818" cy="3402136"/>
          </a:xfrm>
          <a:prstGeom prst="rect">
            <a:avLst/>
          </a:prstGeom>
          <a:ln>
            <a:noFill/>
          </a:ln>
          <a:effectLst>
            <a:outerShdw blurRad="190500" algn="tl" rotWithShape="0">
              <a:srgbClr val="000000">
                <a:alpha val="70000"/>
              </a:srgbClr>
            </a:outerShdw>
          </a:effectLst>
        </p:spPr>
      </p:pic>
      <p:sp>
        <p:nvSpPr>
          <p:cNvPr id="3" name="Content Placeholder 2">
            <a:extLst>
              <a:ext uri="{FF2B5EF4-FFF2-40B4-BE49-F238E27FC236}">
                <a16:creationId xmlns:a16="http://schemas.microsoft.com/office/drawing/2014/main" id="{F874C005-A6BF-D471-810B-3463152FD3CD}"/>
              </a:ext>
            </a:extLst>
          </p:cNvPr>
          <p:cNvSpPr>
            <a:spLocks noGrp="1"/>
          </p:cNvSpPr>
          <p:nvPr>
            <p:ph idx="1"/>
          </p:nvPr>
        </p:nvSpPr>
        <p:spPr>
          <a:xfrm>
            <a:off x="684213" y="1236663"/>
            <a:ext cx="8064885" cy="4377484"/>
          </a:xfrm>
        </p:spPr>
        <p:txBody>
          <a:bodyPr/>
          <a:lstStyle/>
          <a:p>
            <a:r>
              <a:rPr lang="en-US" sz="2800" dirty="0"/>
              <a:t>Comparative analysis of two image annotation solutions (</a:t>
            </a:r>
            <a:r>
              <a:rPr lang="en-US" sz="2800" dirty="0">
                <a:solidFill>
                  <a:schemeClr val="tx1"/>
                </a:solidFill>
              </a:rPr>
              <a:t>precision, speed</a:t>
            </a:r>
            <a:r>
              <a:rPr lang="en-US" sz="2800" dirty="0"/>
              <a:t>)</a:t>
            </a:r>
            <a:endParaRPr lang="en-US" dirty="0">
              <a:solidFill>
                <a:schemeClr val="tx1"/>
              </a:solidFill>
            </a:endParaRPr>
          </a:p>
        </p:txBody>
      </p:sp>
    </p:spTree>
    <p:extLst>
      <p:ext uri="{BB962C8B-B14F-4D97-AF65-F5344CB8AC3E}">
        <p14:creationId xmlns:p14="http://schemas.microsoft.com/office/powerpoint/2010/main" val="51629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C87EF-FDEC-8BFA-2E18-F9C012DE3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C2702-07B7-F625-B6BF-E5579F8F7D57}"/>
              </a:ext>
            </a:extLst>
          </p:cNvPr>
          <p:cNvSpPr>
            <a:spLocks noGrp="1"/>
          </p:cNvSpPr>
          <p:nvPr>
            <p:ph type="title"/>
          </p:nvPr>
        </p:nvSpPr>
        <p:spPr/>
        <p:txBody>
          <a:bodyPr/>
          <a:lstStyle/>
          <a:p>
            <a:r>
              <a:rPr lang="en-GB" dirty="0"/>
              <a:t>3.2. Data preparation</a:t>
            </a:r>
            <a:endParaRPr lang="hr-HR" dirty="0"/>
          </a:p>
        </p:txBody>
      </p:sp>
      <p:sp>
        <p:nvSpPr>
          <p:cNvPr id="4" name="Slide Number Placeholder 3">
            <a:extLst>
              <a:ext uri="{FF2B5EF4-FFF2-40B4-BE49-F238E27FC236}">
                <a16:creationId xmlns:a16="http://schemas.microsoft.com/office/drawing/2014/main" id="{91BBBE15-1479-75C2-2F5F-064FBA48BA7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874C005-A6BF-D471-810B-3463152FD3CD}"/>
              </a:ext>
            </a:extLst>
          </p:cNvPr>
          <p:cNvSpPr>
            <a:spLocks noGrp="1"/>
          </p:cNvSpPr>
          <p:nvPr>
            <p:ph idx="1"/>
          </p:nvPr>
        </p:nvSpPr>
        <p:spPr>
          <a:xfrm>
            <a:off x="684213" y="1236663"/>
            <a:ext cx="8064885" cy="1002226"/>
          </a:xfrm>
        </p:spPr>
        <p:txBody>
          <a:bodyPr/>
          <a:lstStyle/>
          <a:p>
            <a:r>
              <a:rPr lang="en-US" sz="2800" dirty="0"/>
              <a:t>Annotation </a:t>
            </a:r>
            <a:r>
              <a:rPr lang="en-US" sz="2800" dirty="0">
                <a:solidFill>
                  <a:schemeClr val="tx1"/>
                </a:solidFill>
              </a:rPr>
              <a:t>challenges</a:t>
            </a:r>
            <a:endParaRPr lang="en-US" dirty="0">
              <a:solidFill>
                <a:schemeClr val="tx1"/>
              </a:solidFill>
            </a:endParaRPr>
          </a:p>
        </p:txBody>
      </p:sp>
      <p:pic>
        <p:nvPicPr>
          <p:cNvPr id="5" name="Picture 4">
            <a:extLst>
              <a:ext uri="{FF2B5EF4-FFF2-40B4-BE49-F238E27FC236}">
                <a16:creationId xmlns:a16="http://schemas.microsoft.com/office/drawing/2014/main" id="{3FE41345-31D3-D2A0-35C9-4966EEB224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76" y="2243969"/>
            <a:ext cx="2051720" cy="3369270"/>
          </a:xfrm>
          <a:prstGeom prst="rect">
            <a:avLst/>
          </a:prstGeom>
          <a:ln w="3175"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295D57E5-BD74-3D79-E8E6-553A5FF7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337" y="2238889"/>
            <a:ext cx="1970146" cy="3375863"/>
          </a:xfrm>
          <a:prstGeom prst="rect">
            <a:avLst/>
          </a:prstGeom>
          <a:ln w="3175"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Content Placeholder 2">
            <a:extLst>
              <a:ext uri="{FF2B5EF4-FFF2-40B4-BE49-F238E27FC236}">
                <a16:creationId xmlns:a16="http://schemas.microsoft.com/office/drawing/2014/main" id="{1129B500-3381-D703-0CFA-92601FF7C76D}"/>
              </a:ext>
            </a:extLst>
          </p:cNvPr>
          <p:cNvSpPr txBox="1">
            <a:spLocks/>
          </p:cNvSpPr>
          <p:nvPr/>
        </p:nvSpPr>
        <p:spPr bwMode="auto">
          <a:xfrm>
            <a:off x="3078296" y="2126455"/>
            <a:ext cx="2511799" cy="10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defTabSz="914400">
              <a:buNone/>
            </a:pPr>
            <a:r>
              <a:rPr lang="en-US" sz="2800" kern="0" dirty="0"/>
              <a:t>Easy to detect object borders</a:t>
            </a:r>
            <a:endParaRPr lang="en-US" kern="0" dirty="0">
              <a:solidFill>
                <a:schemeClr val="tx1"/>
              </a:solidFill>
            </a:endParaRPr>
          </a:p>
        </p:txBody>
      </p:sp>
      <p:sp>
        <p:nvSpPr>
          <p:cNvPr id="11" name="Content Placeholder 2">
            <a:extLst>
              <a:ext uri="{FF2B5EF4-FFF2-40B4-BE49-F238E27FC236}">
                <a16:creationId xmlns:a16="http://schemas.microsoft.com/office/drawing/2014/main" id="{A55E3382-AF5F-C44F-2685-BBDA8D4E0F87}"/>
              </a:ext>
            </a:extLst>
          </p:cNvPr>
          <p:cNvSpPr txBox="1">
            <a:spLocks/>
          </p:cNvSpPr>
          <p:nvPr/>
        </p:nvSpPr>
        <p:spPr bwMode="auto">
          <a:xfrm>
            <a:off x="4130538" y="3790469"/>
            <a:ext cx="2511799" cy="182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defTabSz="914400">
              <a:buNone/>
            </a:pPr>
            <a:r>
              <a:rPr lang="en-US" sz="2800" kern="0" dirty="0"/>
              <a:t>Object borders blurred with the background</a:t>
            </a:r>
            <a:endParaRPr lang="en-US" kern="0" dirty="0">
              <a:solidFill>
                <a:schemeClr val="tx1"/>
              </a:solidFill>
            </a:endParaRPr>
          </a:p>
        </p:txBody>
      </p:sp>
    </p:spTree>
    <p:extLst>
      <p:ext uri="{BB962C8B-B14F-4D97-AF65-F5344CB8AC3E}">
        <p14:creationId xmlns:p14="http://schemas.microsoft.com/office/powerpoint/2010/main" val="5501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C87EF-FDEC-8BFA-2E18-F9C012DE3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C2702-07B7-F625-B6BF-E5579F8F7D57}"/>
              </a:ext>
            </a:extLst>
          </p:cNvPr>
          <p:cNvSpPr>
            <a:spLocks noGrp="1"/>
          </p:cNvSpPr>
          <p:nvPr>
            <p:ph type="title"/>
          </p:nvPr>
        </p:nvSpPr>
        <p:spPr/>
        <p:txBody>
          <a:bodyPr/>
          <a:lstStyle/>
          <a:p>
            <a:r>
              <a:rPr lang="en-GB" dirty="0"/>
              <a:t>3.2. Data preparation</a:t>
            </a:r>
            <a:endParaRPr lang="hr-HR" dirty="0"/>
          </a:p>
        </p:txBody>
      </p:sp>
      <p:sp>
        <p:nvSpPr>
          <p:cNvPr id="4" name="Slide Number Placeholder 3">
            <a:extLst>
              <a:ext uri="{FF2B5EF4-FFF2-40B4-BE49-F238E27FC236}">
                <a16:creationId xmlns:a16="http://schemas.microsoft.com/office/drawing/2014/main" id="{91BBBE15-1479-75C2-2F5F-064FBA48BA7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874C005-A6BF-D471-810B-3463152FD3CD}"/>
              </a:ext>
            </a:extLst>
          </p:cNvPr>
          <p:cNvSpPr>
            <a:spLocks noGrp="1"/>
          </p:cNvSpPr>
          <p:nvPr>
            <p:ph idx="1"/>
          </p:nvPr>
        </p:nvSpPr>
        <p:spPr>
          <a:xfrm>
            <a:off x="684213" y="1236663"/>
            <a:ext cx="8064885" cy="1002226"/>
          </a:xfrm>
        </p:spPr>
        <p:txBody>
          <a:bodyPr/>
          <a:lstStyle/>
          <a:p>
            <a:r>
              <a:rPr lang="en-US" sz="2800" dirty="0"/>
              <a:t>Annotation </a:t>
            </a:r>
            <a:r>
              <a:rPr lang="en-US" sz="2800" dirty="0">
                <a:solidFill>
                  <a:schemeClr val="tx1"/>
                </a:solidFill>
              </a:rPr>
              <a:t>challenges</a:t>
            </a:r>
          </a:p>
        </p:txBody>
      </p:sp>
      <p:sp>
        <p:nvSpPr>
          <p:cNvPr id="9" name="Content Placeholder 2">
            <a:extLst>
              <a:ext uri="{FF2B5EF4-FFF2-40B4-BE49-F238E27FC236}">
                <a16:creationId xmlns:a16="http://schemas.microsoft.com/office/drawing/2014/main" id="{1129B500-3381-D703-0CFA-92601FF7C76D}"/>
              </a:ext>
            </a:extLst>
          </p:cNvPr>
          <p:cNvSpPr txBox="1">
            <a:spLocks/>
          </p:cNvSpPr>
          <p:nvPr/>
        </p:nvSpPr>
        <p:spPr bwMode="auto">
          <a:xfrm>
            <a:off x="103696" y="2305564"/>
            <a:ext cx="5495826" cy="51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defTabSz="914400">
              <a:buNone/>
            </a:pPr>
            <a:r>
              <a:rPr lang="en-US" sz="2800" kern="0" dirty="0"/>
              <a:t>Not easy to detect object borders</a:t>
            </a:r>
            <a:endParaRPr lang="en-US" kern="0" dirty="0">
              <a:solidFill>
                <a:schemeClr val="tx1"/>
              </a:solidFill>
            </a:endParaRPr>
          </a:p>
        </p:txBody>
      </p:sp>
      <p:sp>
        <p:nvSpPr>
          <p:cNvPr id="11" name="Content Placeholder 2">
            <a:extLst>
              <a:ext uri="{FF2B5EF4-FFF2-40B4-BE49-F238E27FC236}">
                <a16:creationId xmlns:a16="http://schemas.microsoft.com/office/drawing/2014/main" id="{A55E3382-AF5F-C44F-2685-BBDA8D4E0F87}"/>
              </a:ext>
            </a:extLst>
          </p:cNvPr>
          <p:cNvSpPr txBox="1">
            <a:spLocks/>
          </p:cNvSpPr>
          <p:nvPr/>
        </p:nvSpPr>
        <p:spPr bwMode="auto">
          <a:xfrm>
            <a:off x="4572000" y="4305687"/>
            <a:ext cx="1871803" cy="182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algn="r" defTabSz="914400">
              <a:buNone/>
            </a:pPr>
            <a:r>
              <a:rPr lang="en-US" sz="2800" kern="0" dirty="0"/>
              <a:t>Low resolution images</a:t>
            </a:r>
            <a:endParaRPr lang="en-US" kern="0" dirty="0">
              <a:solidFill>
                <a:schemeClr val="tx1"/>
              </a:solidFill>
            </a:endParaRPr>
          </a:p>
        </p:txBody>
      </p:sp>
      <p:pic>
        <p:nvPicPr>
          <p:cNvPr id="6" name="Content Placeholder 10" descr="A group of children sitting outside&#10;&#10;Description automatically generated">
            <a:extLst>
              <a:ext uri="{FF2B5EF4-FFF2-40B4-BE49-F238E27FC236}">
                <a16:creationId xmlns:a16="http://schemas.microsoft.com/office/drawing/2014/main" id="{48545766-609D-F265-7D83-0A798DA59DD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7003" y="2887973"/>
            <a:ext cx="4381415" cy="2708724"/>
          </a:xfrm>
          <a:prstGeom prst="rect">
            <a:avLst/>
          </a:prstGeom>
          <a:ln>
            <a:noFill/>
          </a:ln>
          <a:effectLst>
            <a:outerShdw blurRad="292100" dist="139700" dir="2700000" algn="tl" rotWithShape="0">
              <a:srgbClr val="333333">
                <a:alpha val="65000"/>
              </a:srgbClr>
            </a:outerShdw>
          </a:effectLst>
        </p:spPr>
      </p:pic>
      <p:pic>
        <p:nvPicPr>
          <p:cNvPr id="8" name="Picture 7" descr="A group of men in suits&#10;&#10;Description automatically generated">
            <a:extLst>
              <a:ext uri="{FF2B5EF4-FFF2-40B4-BE49-F238E27FC236}">
                <a16:creationId xmlns:a16="http://schemas.microsoft.com/office/drawing/2014/main" id="{8FCA344C-52A0-D90C-C19E-2324E78C27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4942" y="2403835"/>
            <a:ext cx="2512054" cy="3209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440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C87EF-FDEC-8BFA-2E18-F9C012DE3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C2702-07B7-F625-B6BF-E5579F8F7D57}"/>
              </a:ext>
            </a:extLst>
          </p:cNvPr>
          <p:cNvSpPr>
            <a:spLocks noGrp="1"/>
          </p:cNvSpPr>
          <p:nvPr>
            <p:ph type="title"/>
          </p:nvPr>
        </p:nvSpPr>
        <p:spPr/>
        <p:txBody>
          <a:bodyPr/>
          <a:lstStyle/>
          <a:p>
            <a:r>
              <a:rPr lang="en-GB" dirty="0"/>
              <a:t>3.2. Data preparation</a:t>
            </a:r>
            <a:endParaRPr lang="hr-HR" dirty="0"/>
          </a:p>
        </p:txBody>
      </p:sp>
      <p:sp>
        <p:nvSpPr>
          <p:cNvPr id="4" name="Slide Number Placeholder 3">
            <a:extLst>
              <a:ext uri="{FF2B5EF4-FFF2-40B4-BE49-F238E27FC236}">
                <a16:creationId xmlns:a16="http://schemas.microsoft.com/office/drawing/2014/main" id="{91BBBE15-1479-75C2-2F5F-064FBA48BA7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874C005-A6BF-D471-810B-3463152FD3CD}"/>
              </a:ext>
            </a:extLst>
          </p:cNvPr>
          <p:cNvSpPr>
            <a:spLocks noGrp="1"/>
          </p:cNvSpPr>
          <p:nvPr>
            <p:ph idx="1"/>
          </p:nvPr>
        </p:nvSpPr>
        <p:spPr>
          <a:xfrm>
            <a:off x="684213" y="1236663"/>
            <a:ext cx="8064885" cy="1002226"/>
          </a:xfrm>
        </p:spPr>
        <p:txBody>
          <a:bodyPr/>
          <a:lstStyle/>
          <a:p>
            <a:r>
              <a:rPr lang="en-US" sz="2800" dirty="0"/>
              <a:t>Annotation </a:t>
            </a:r>
            <a:r>
              <a:rPr lang="en-US" sz="2800" dirty="0">
                <a:solidFill>
                  <a:schemeClr val="tx1"/>
                </a:solidFill>
              </a:rPr>
              <a:t>challenges</a:t>
            </a:r>
          </a:p>
        </p:txBody>
      </p:sp>
      <p:sp>
        <p:nvSpPr>
          <p:cNvPr id="9" name="Content Placeholder 2">
            <a:extLst>
              <a:ext uri="{FF2B5EF4-FFF2-40B4-BE49-F238E27FC236}">
                <a16:creationId xmlns:a16="http://schemas.microsoft.com/office/drawing/2014/main" id="{1129B500-3381-D703-0CFA-92601FF7C76D}"/>
              </a:ext>
            </a:extLst>
          </p:cNvPr>
          <p:cNvSpPr txBox="1">
            <a:spLocks/>
          </p:cNvSpPr>
          <p:nvPr/>
        </p:nvSpPr>
        <p:spPr bwMode="auto">
          <a:xfrm>
            <a:off x="688250" y="2003978"/>
            <a:ext cx="2790333" cy="10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defTabSz="914400">
              <a:buNone/>
            </a:pPr>
            <a:r>
              <a:rPr lang="en-US" sz="2800" kern="0" dirty="0"/>
              <a:t>Faded/damaged </a:t>
            </a:r>
          </a:p>
          <a:p>
            <a:pPr marL="0" indent="0" defTabSz="914400">
              <a:buNone/>
            </a:pPr>
            <a:r>
              <a:rPr lang="en-US" sz="2800" kern="0" dirty="0"/>
              <a:t>images</a:t>
            </a:r>
            <a:endParaRPr lang="en-US" kern="0" dirty="0">
              <a:solidFill>
                <a:schemeClr val="tx1"/>
              </a:solidFill>
            </a:endParaRPr>
          </a:p>
        </p:txBody>
      </p:sp>
      <p:pic>
        <p:nvPicPr>
          <p:cNvPr id="5" name="Content Placeholder 7" descr="A group of people posing for a photo&#10;&#10;Description automatically generated">
            <a:extLst>
              <a:ext uri="{FF2B5EF4-FFF2-40B4-BE49-F238E27FC236}">
                <a16:creationId xmlns:a16="http://schemas.microsoft.com/office/drawing/2014/main" id="{6E8BB21F-B259-4B18-A0E2-9153F3B588F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42062" y="1761687"/>
            <a:ext cx="4798242" cy="3838594"/>
          </a:xfrm>
          <a:prstGeom prst="rect">
            <a:avLst/>
          </a:prstGeom>
        </p:spPr>
      </p:pic>
      <p:pic>
        <p:nvPicPr>
          <p:cNvPr id="7" name="Content Placeholder 7" descr="A group of people posing for a photo&#10;&#10;Description automatically generated">
            <a:extLst>
              <a:ext uri="{FF2B5EF4-FFF2-40B4-BE49-F238E27FC236}">
                <a16:creationId xmlns:a16="http://schemas.microsoft.com/office/drawing/2014/main" id="{A5300794-E21E-9410-AB3D-469CFFB2D2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9629" y="3017029"/>
            <a:ext cx="2718954" cy="2583252"/>
          </a:xfrm>
          <a:prstGeom prst="rect">
            <a:avLst/>
          </a:prstGeom>
        </p:spPr>
      </p:pic>
      <p:cxnSp>
        <p:nvCxnSpPr>
          <p:cNvPr id="10" name="Straight Connector 9">
            <a:extLst>
              <a:ext uri="{FF2B5EF4-FFF2-40B4-BE49-F238E27FC236}">
                <a16:creationId xmlns:a16="http://schemas.microsoft.com/office/drawing/2014/main" id="{065E5D49-0661-DDC9-65D1-A9875CF78868}"/>
              </a:ext>
            </a:extLst>
          </p:cNvPr>
          <p:cNvCxnSpPr>
            <a:cxnSpLocks/>
          </p:cNvCxnSpPr>
          <p:nvPr/>
        </p:nvCxnSpPr>
        <p:spPr>
          <a:xfrm>
            <a:off x="3469371" y="3018896"/>
            <a:ext cx="1411490" cy="42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9CF2DC-071C-DD76-D9A0-CE15BDB8D2C0}"/>
              </a:ext>
            </a:extLst>
          </p:cNvPr>
          <p:cNvCxnSpPr>
            <a:cxnSpLocks/>
          </p:cNvCxnSpPr>
          <p:nvPr/>
        </p:nvCxnSpPr>
        <p:spPr>
          <a:xfrm flipV="1">
            <a:off x="3478583" y="4876800"/>
            <a:ext cx="1381284" cy="712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64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3D55-6D46-04DB-0941-F1308576F96C}"/>
              </a:ext>
            </a:extLst>
          </p:cNvPr>
          <p:cNvSpPr>
            <a:spLocks noGrp="1"/>
          </p:cNvSpPr>
          <p:nvPr>
            <p:ph type="title"/>
          </p:nvPr>
        </p:nvSpPr>
        <p:spPr/>
        <p:txBody>
          <a:bodyPr/>
          <a:lstStyle/>
          <a:p>
            <a:r>
              <a:rPr lang="en-US" dirty="0"/>
              <a:t>3.3. Model development</a:t>
            </a:r>
            <a:endParaRPr lang="hr-HR" dirty="0"/>
          </a:p>
        </p:txBody>
      </p:sp>
      <p:sp>
        <p:nvSpPr>
          <p:cNvPr id="3" name="Content Placeholder 2">
            <a:extLst>
              <a:ext uri="{FF2B5EF4-FFF2-40B4-BE49-F238E27FC236}">
                <a16:creationId xmlns:a16="http://schemas.microsoft.com/office/drawing/2014/main" id="{6AB0BDA2-A213-7E94-3350-02B1B54E0663}"/>
              </a:ext>
            </a:extLst>
          </p:cNvPr>
          <p:cNvSpPr>
            <a:spLocks noGrp="1"/>
          </p:cNvSpPr>
          <p:nvPr>
            <p:ph idx="1"/>
          </p:nvPr>
        </p:nvSpPr>
        <p:spPr>
          <a:xfrm>
            <a:off x="684213" y="1236662"/>
            <a:ext cx="8436942" cy="4417825"/>
          </a:xfrm>
        </p:spPr>
        <p:txBody>
          <a:bodyPr/>
          <a:lstStyle/>
          <a:p>
            <a:pPr marL="385763" indent="-385763">
              <a:buFont typeface="+mj-lt"/>
              <a:buAutoNum type="arabicPeriod"/>
            </a:pPr>
            <a:r>
              <a:rPr lang="en-US" noProof="0" dirty="0"/>
              <a:t>Initial AI model training environment </a:t>
            </a:r>
          </a:p>
          <a:p>
            <a:pPr lvl="1"/>
            <a:r>
              <a:rPr lang="en-US" dirty="0" err="1"/>
              <a:t>PyTorch</a:t>
            </a:r>
            <a:r>
              <a:rPr lang="en-US" dirty="0"/>
              <a:t> and YOLOv5 utilities</a:t>
            </a:r>
          </a:p>
          <a:p>
            <a:pPr lvl="2"/>
            <a:r>
              <a:rPr lang="en-US" dirty="0" err="1"/>
              <a:t>PyTorch</a:t>
            </a:r>
            <a:r>
              <a:rPr lang="en-US" dirty="0"/>
              <a:t> is an open-source machine learning (ML) framework</a:t>
            </a:r>
          </a:p>
          <a:p>
            <a:pPr lvl="2"/>
            <a:r>
              <a:rPr lang="en-US" dirty="0"/>
              <a:t>YOLOv5 is a model in the You Only Look Once (YOLO) family of computer vision models</a:t>
            </a:r>
          </a:p>
          <a:p>
            <a:pPr lvl="3"/>
            <a:r>
              <a:rPr lang="en-US" dirty="0">
                <a:hlinkClick r:id="rId2"/>
              </a:rPr>
              <a:t>https://pytorch.org/hub/ultralytics_yolov5/</a:t>
            </a:r>
            <a:r>
              <a:rPr lang="en-US" dirty="0"/>
              <a:t> </a:t>
            </a:r>
          </a:p>
          <a:p>
            <a:pPr lvl="3"/>
            <a:r>
              <a:rPr lang="en-US" dirty="0"/>
              <a:t>DOI: 10.5281/zenodo.3908559</a:t>
            </a:r>
          </a:p>
          <a:p>
            <a:pPr lvl="1"/>
            <a:r>
              <a:rPr lang="en-US" noProof="0" dirty="0"/>
              <a:t>Google </a:t>
            </a:r>
            <a:r>
              <a:rPr lang="en-US" noProof="0" dirty="0" err="1"/>
              <a:t>Colab</a:t>
            </a:r>
            <a:r>
              <a:rPr lang="en-US" noProof="0" dirty="0"/>
              <a:t> + </a:t>
            </a:r>
            <a:r>
              <a:rPr lang="en-US" dirty="0"/>
              <a:t>local </a:t>
            </a:r>
            <a:r>
              <a:rPr lang="en-US" noProof="0" dirty="0"/>
              <a:t>environment</a:t>
            </a:r>
          </a:p>
          <a:p>
            <a:pPr lvl="2"/>
            <a:r>
              <a:rPr lang="en-US" dirty="0"/>
              <a:t>positive and negative sides</a:t>
            </a:r>
            <a:endParaRPr lang="en-US" noProof="0" dirty="0"/>
          </a:p>
          <a:p>
            <a:pPr marL="514350" indent="-514350">
              <a:buFont typeface="+mj-lt"/>
              <a:buAutoNum type="arabicPeriod"/>
            </a:pPr>
            <a:endParaRPr lang="hr-HR" dirty="0"/>
          </a:p>
        </p:txBody>
      </p:sp>
      <p:sp>
        <p:nvSpPr>
          <p:cNvPr id="4" name="Slide Number Placeholder 3">
            <a:extLst>
              <a:ext uri="{FF2B5EF4-FFF2-40B4-BE49-F238E27FC236}">
                <a16:creationId xmlns:a16="http://schemas.microsoft.com/office/drawing/2014/main" id="{9A9A05A9-9827-987F-D150-A29EB5DC193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4849355-3340-A085-97E7-0D1FA8E976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45" y="2342637"/>
            <a:ext cx="1564849" cy="124991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373321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7EDAA55-9A26-CDE7-BB5A-8C087CB16F1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97194" y="3664744"/>
            <a:ext cx="2148140" cy="19528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E6E391D6-AB9F-90C3-DC2D-1BEF0C233CDA}"/>
              </a:ext>
            </a:extLst>
          </p:cNvPr>
          <p:cNvSpPr>
            <a:spLocks noGrp="1"/>
          </p:cNvSpPr>
          <p:nvPr>
            <p:ph type="title"/>
          </p:nvPr>
        </p:nvSpPr>
        <p:spPr/>
        <p:txBody>
          <a:bodyPr/>
          <a:lstStyle/>
          <a:p>
            <a:r>
              <a:rPr lang="en-US" dirty="0"/>
              <a:t>3.3. Model development</a:t>
            </a:r>
            <a:endParaRPr lang="hr-HR" dirty="0"/>
          </a:p>
        </p:txBody>
      </p:sp>
      <p:sp>
        <p:nvSpPr>
          <p:cNvPr id="3" name="Content Placeholder 2">
            <a:extLst>
              <a:ext uri="{FF2B5EF4-FFF2-40B4-BE49-F238E27FC236}">
                <a16:creationId xmlns:a16="http://schemas.microsoft.com/office/drawing/2014/main" id="{E5ECFA09-422D-B0DD-4F2A-BDC6BDD03B2B}"/>
              </a:ext>
            </a:extLst>
          </p:cNvPr>
          <p:cNvSpPr>
            <a:spLocks noGrp="1"/>
          </p:cNvSpPr>
          <p:nvPr>
            <p:ph idx="1"/>
          </p:nvPr>
        </p:nvSpPr>
        <p:spPr>
          <a:xfrm>
            <a:off x="684212" y="1236663"/>
            <a:ext cx="8459788" cy="4476740"/>
          </a:xfrm>
        </p:spPr>
        <p:txBody>
          <a:bodyPr/>
          <a:lstStyle/>
          <a:p>
            <a:pPr marL="514350" indent="-514350">
              <a:buFont typeface="+mj-lt"/>
              <a:buAutoNum type="arabicPeriod" startAt="2"/>
            </a:pPr>
            <a:r>
              <a:rPr lang="en-US" noProof="0" dirty="0"/>
              <a:t>Creation of folder structure for training</a:t>
            </a:r>
          </a:p>
          <a:p>
            <a:pPr lvl="1"/>
            <a:r>
              <a:rPr lang="en-US" sz="2400" b="1" noProof="0" dirty="0"/>
              <a:t>images</a:t>
            </a:r>
            <a:r>
              <a:rPr lang="en-US" sz="2400" noProof="0" dirty="0"/>
              <a:t> and </a:t>
            </a:r>
            <a:r>
              <a:rPr lang="en-US" sz="2400" b="1" noProof="0" dirty="0"/>
              <a:t>labels</a:t>
            </a:r>
            <a:r>
              <a:rPr lang="en-US" sz="2400" noProof="0" dirty="0"/>
              <a:t> folders</a:t>
            </a:r>
            <a:endParaRPr lang="en-US" sz="2400" b="1" noProof="0" dirty="0"/>
          </a:p>
          <a:p>
            <a:pPr lvl="1"/>
            <a:r>
              <a:rPr lang="en-US" sz="2400" b="1" noProof="0" dirty="0"/>
              <a:t>train</a:t>
            </a:r>
            <a:r>
              <a:rPr lang="en-US" sz="2400" noProof="0" dirty="0"/>
              <a:t> and </a:t>
            </a:r>
            <a:r>
              <a:rPr lang="en-US" sz="2400" b="1" noProof="0" dirty="0" err="1"/>
              <a:t>val</a:t>
            </a:r>
            <a:r>
              <a:rPr lang="en-US" sz="2400" b="1" noProof="0" dirty="0"/>
              <a:t>(</a:t>
            </a:r>
            <a:r>
              <a:rPr lang="en-US" sz="2400" b="1" noProof="0" dirty="0" err="1"/>
              <a:t>idation</a:t>
            </a:r>
            <a:r>
              <a:rPr lang="en-US" sz="2400" b="1" noProof="0" dirty="0"/>
              <a:t>)</a:t>
            </a:r>
            <a:r>
              <a:rPr lang="en-US" sz="2400" noProof="0" dirty="0"/>
              <a:t> subfolders (75:25 ratio)</a:t>
            </a:r>
          </a:p>
          <a:p>
            <a:pPr lvl="2"/>
            <a:r>
              <a:rPr lang="en-US" dirty="0"/>
              <a:t>train = images (e.g. 001.jpg, 002.jpg etc.)</a:t>
            </a:r>
          </a:p>
          <a:p>
            <a:pPr lvl="2"/>
            <a:r>
              <a:rPr lang="en-US" noProof="0" dirty="0" err="1"/>
              <a:t>val</a:t>
            </a:r>
            <a:r>
              <a:rPr lang="en-US" noProof="0" dirty="0"/>
              <a:t> = .txt files (e.g. 001.txt, 002.txt etc.)</a:t>
            </a:r>
          </a:p>
          <a:p>
            <a:pPr marL="0" indent="0">
              <a:buNone/>
            </a:pPr>
            <a:r>
              <a:rPr lang="en-US" sz="2400" dirty="0"/>
              <a:t>Contents of a </a:t>
            </a:r>
            <a:r>
              <a:rPr lang="en-US" sz="2400" dirty="0">
                <a:solidFill>
                  <a:srgbClr val="0000FF"/>
                </a:solidFill>
              </a:rPr>
              <a:t>.txt</a:t>
            </a:r>
            <a:r>
              <a:rPr lang="en-US" sz="2400" dirty="0"/>
              <a:t> file:</a:t>
            </a:r>
          </a:p>
          <a:p>
            <a:pPr marL="0" indent="0">
              <a:buNone/>
            </a:pPr>
            <a:r>
              <a:rPr lang="en-US" sz="2000" noProof="0" dirty="0">
                <a:solidFill>
                  <a:srgbClr val="0000FF"/>
                </a:solidFill>
                <a:latin typeface="Consolas" panose="020B0609020204030204" pitchFamily="49" charset="0"/>
              </a:rPr>
              <a:t> 2</a:t>
            </a:r>
            <a:r>
              <a:rPr lang="en-US" sz="2000" noProof="0" dirty="0">
                <a:latin typeface="Consolas" panose="020B0609020204030204" pitchFamily="49" charset="0"/>
              </a:rPr>
              <a:t> 0.483673 0.592011 0.428583 0.638241</a:t>
            </a:r>
          </a:p>
          <a:p>
            <a:pPr marL="0" indent="0">
              <a:buNone/>
            </a:pPr>
            <a:r>
              <a:rPr lang="en-US" sz="2000" noProof="0" dirty="0">
                <a:solidFill>
                  <a:srgbClr val="0000FF"/>
                </a:solidFill>
                <a:latin typeface="Consolas" panose="020B0609020204030204" pitchFamily="49" charset="0"/>
              </a:rPr>
              <a:t> 4</a:t>
            </a:r>
            <a:r>
              <a:rPr lang="en-US" sz="2000" noProof="0" dirty="0">
                <a:latin typeface="Consolas" panose="020B0609020204030204" pitchFamily="49" charset="0"/>
              </a:rPr>
              <a:t> 0.727217 0.644075 0.096601 0.067325</a:t>
            </a:r>
          </a:p>
          <a:p>
            <a:pPr marL="400050" lvl="1" indent="0">
              <a:buNone/>
            </a:pPr>
            <a:r>
              <a:rPr lang="en-US" sz="2000" noProof="0" dirty="0">
                <a:solidFill>
                  <a:srgbClr val="0000FF"/>
                </a:solidFill>
              </a:rPr>
              <a:t>2</a:t>
            </a:r>
            <a:r>
              <a:rPr lang="en-US" sz="2000" noProof="0" dirty="0"/>
              <a:t> and </a:t>
            </a:r>
            <a:r>
              <a:rPr lang="en-US" sz="2000" noProof="0" dirty="0">
                <a:solidFill>
                  <a:srgbClr val="0000FF"/>
                </a:solidFill>
              </a:rPr>
              <a:t>4</a:t>
            </a:r>
            <a:r>
              <a:rPr lang="en-US" sz="2000" noProof="0" dirty="0"/>
              <a:t> correspond to the label set + coordinates</a:t>
            </a:r>
          </a:p>
          <a:p>
            <a:pPr marL="400050" lvl="1" indent="0">
              <a:buNone/>
            </a:pPr>
            <a:r>
              <a:rPr lang="en-US" sz="2000" dirty="0">
                <a:solidFill>
                  <a:srgbClr val="0000FF"/>
                </a:solidFill>
              </a:rPr>
              <a:t>2</a:t>
            </a:r>
            <a:r>
              <a:rPr lang="en-US" sz="2000" dirty="0"/>
              <a:t> = dress, </a:t>
            </a:r>
            <a:r>
              <a:rPr lang="en-US" sz="2000" dirty="0">
                <a:solidFill>
                  <a:srgbClr val="0000FF"/>
                </a:solidFill>
              </a:rPr>
              <a:t>4</a:t>
            </a:r>
            <a:r>
              <a:rPr lang="en-US" sz="2000" dirty="0"/>
              <a:t> = flowers</a:t>
            </a:r>
            <a:endParaRPr lang="en-US" sz="2000" noProof="0" dirty="0"/>
          </a:p>
        </p:txBody>
      </p:sp>
      <p:sp>
        <p:nvSpPr>
          <p:cNvPr id="4" name="Slide Number Placeholder 3">
            <a:extLst>
              <a:ext uri="{FF2B5EF4-FFF2-40B4-BE49-F238E27FC236}">
                <a16:creationId xmlns:a16="http://schemas.microsoft.com/office/drawing/2014/main" id="{7EEDBCDD-5361-C83B-CF48-77D0CB91381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96B757F-CDCE-F0E0-3D2C-8444138EB3D0}"/>
              </a:ext>
            </a:extLst>
          </p:cNvPr>
          <p:cNvSpPr/>
          <p:nvPr/>
        </p:nvSpPr>
        <p:spPr bwMode="auto">
          <a:xfrm>
            <a:off x="765660" y="4031829"/>
            <a:ext cx="5427971" cy="690190"/>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90663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80D8-95D7-904B-56AF-06E5785BC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8D0A3-8C3D-B7B5-AC57-CD01C29FA13E}"/>
              </a:ext>
            </a:extLst>
          </p:cNvPr>
          <p:cNvSpPr>
            <a:spLocks noGrp="1"/>
          </p:cNvSpPr>
          <p:nvPr>
            <p:ph type="title"/>
          </p:nvPr>
        </p:nvSpPr>
        <p:spPr/>
        <p:txBody>
          <a:bodyPr/>
          <a:lstStyle/>
          <a:p>
            <a:r>
              <a:rPr lang="en-US" dirty="0"/>
              <a:t>3.3. Model development</a:t>
            </a:r>
            <a:endParaRPr lang="hr-HR" dirty="0"/>
          </a:p>
        </p:txBody>
      </p:sp>
      <p:sp>
        <p:nvSpPr>
          <p:cNvPr id="4" name="Slide Number Placeholder 3">
            <a:extLst>
              <a:ext uri="{FF2B5EF4-FFF2-40B4-BE49-F238E27FC236}">
                <a16:creationId xmlns:a16="http://schemas.microsoft.com/office/drawing/2014/main" id="{FBC458A0-0398-081D-76D9-BBA0D1E92E7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Picture 8" descr="Cartoon egg with red shorts and headband and orange shorts holding weights&#10;&#10;Description automatically generated with medium confidence">
            <a:extLst>
              <a:ext uri="{FF2B5EF4-FFF2-40B4-BE49-F238E27FC236}">
                <a16:creationId xmlns:a16="http://schemas.microsoft.com/office/drawing/2014/main" id="{8423A5A8-E615-4004-7A0E-C4134B1B69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77" y="2326340"/>
            <a:ext cx="2510117" cy="1882588"/>
          </a:xfrm>
          <a:prstGeom prst="rect">
            <a:avLst/>
          </a:prstGeom>
          <a:ln>
            <a:noFill/>
          </a:ln>
          <a:effectLst>
            <a:outerShdw blurRad="190500" algn="tl" rotWithShape="0">
              <a:srgbClr val="000000">
                <a:alpha val="70000"/>
              </a:srgbClr>
            </a:outerShdw>
          </a:effectLst>
        </p:spPr>
      </p:pic>
      <p:sp>
        <p:nvSpPr>
          <p:cNvPr id="10" name="Content Placeholder 2">
            <a:extLst>
              <a:ext uri="{FF2B5EF4-FFF2-40B4-BE49-F238E27FC236}">
                <a16:creationId xmlns:a16="http://schemas.microsoft.com/office/drawing/2014/main" id="{4AB57C95-799C-9EF5-6AF5-D9323AB099F4}"/>
              </a:ext>
            </a:extLst>
          </p:cNvPr>
          <p:cNvSpPr>
            <a:spLocks noGrp="1"/>
          </p:cNvSpPr>
          <p:nvPr>
            <p:ph idx="1"/>
          </p:nvPr>
        </p:nvSpPr>
        <p:spPr>
          <a:xfrm>
            <a:off x="91201" y="1103109"/>
            <a:ext cx="2557870" cy="4551345"/>
          </a:xfrm>
        </p:spPr>
        <p:txBody>
          <a:bodyPr/>
          <a:lstStyle/>
          <a:p>
            <a:pPr marL="514350" indent="-514350">
              <a:buFont typeface="+mj-lt"/>
              <a:buAutoNum type="arabicPeriod" startAt="3"/>
            </a:pPr>
            <a:r>
              <a:rPr lang="en-US" noProof="0" dirty="0"/>
              <a:t>Model</a:t>
            </a:r>
            <a:br>
              <a:rPr lang="en-US" noProof="0" dirty="0"/>
            </a:br>
            <a:r>
              <a:rPr lang="en-US" noProof="0" dirty="0"/>
              <a:t>training</a:t>
            </a:r>
          </a:p>
          <a:p>
            <a:endParaRPr lang="en-US" dirty="0"/>
          </a:p>
          <a:p>
            <a:endParaRPr lang="en-US" noProof="0" dirty="0"/>
          </a:p>
          <a:p>
            <a:endParaRPr lang="en-US" dirty="0"/>
          </a:p>
          <a:p>
            <a:endParaRPr lang="en-US" noProof="0" dirty="0"/>
          </a:p>
          <a:p>
            <a:pPr marL="180975" indent="-180975"/>
            <a:r>
              <a:rPr lang="en-US" sz="1800" noProof="0" dirty="0"/>
              <a:t>Duration depending on the complexity of the data</a:t>
            </a:r>
            <a:endParaRPr lang="en-US" sz="3600" noProof="0" dirty="0"/>
          </a:p>
        </p:txBody>
      </p:sp>
      <p:pic>
        <p:nvPicPr>
          <p:cNvPr id="3" name="Picture 2" descr="A screenshot of a computer&#10;&#10;Description automatically generated">
            <a:extLst>
              <a:ext uri="{FF2B5EF4-FFF2-40B4-BE49-F238E27FC236}">
                <a16:creationId xmlns:a16="http://schemas.microsoft.com/office/drawing/2014/main" id="{174603F8-44CE-8664-50DD-6529B3DD1E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00745" y="1979176"/>
            <a:ext cx="6352054" cy="2576915"/>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43F9C186-A03A-0420-DA1D-F5666D68DF7F}"/>
              </a:ext>
            </a:extLst>
          </p:cNvPr>
          <p:cNvSpPr/>
          <p:nvPr/>
        </p:nvSpPr>
        <p:spPr bwMode="auto">
          <a:xfrm>
            <a:off x="4689484" y="1964484"/>
            <a:ext cx="995036" cy="252936"/>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endParaRPr>
          </a:p>
        </p:txBody>
      </p:sp>
      <p:sp>
        <p:nvSpPr>
          <p:cNvPr id="6" name="Arrow: Up 5">
            <a:extLst>
              <a:ext uri="{FF2B5EF4-FFF2-40B4-BE49-F238E27FC236}">
                <a16:creationId xmlns:a16="http://schemas.microsoft.com/office/drawing/2014/main" id="{02E9A6BB-7BC9-4866-D24C-36F556F54D8A}"/>
              </a:ext>
            </a:extLst>
          </p:cNvPr>
          <p:cNvSpPr/>
          <p:nvPr/>
        </p:nvSpPr>
        <p:spPr bwMode="auto">
          <a:xfrm rot="5400000">
            <a:off x="5815075" y="1886056"/>
            <a:ext cx="252483" cy="410246"/>
          </a:xfrm>
          <a:prstGeom prst="up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endParaRPr>
          </a:p>
        </p:txBody>
      </p:sp>
      <p:sp>
        <p:nvSpPr>
          <p:cNvPr id="8" name="Content Placeholder 2">
            <a:extLst>
              <a:ext uri="{FF2B5EF4-FFF2-40B4-BE49-F238E27FC236}">
                <a16:creationId xmlns:a16="http://schemas.microsoft.com/office/drawing/2014/main" id="{6C2CF730-17D6-D7B9-173B-4D3FE35DBD84}"/>
              </a:ext>
            </a:extLst>
          </p:cNvPr>
          <p:cNvSpPr txBox="1">
            <a:spLocks/>
          </p:cNvSpPr>
          <p:nvPr/>
        </p:nvSpPr>
        <p:spPr bwMode="auto">
          <a:xfrm>
            <a:off x="6123580" y="1917035"/>
            <a:ext cx="1094334" cy="32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defTabSz="914400">
              <a:buNone/>
            </a:pPr>
            <a:r>
              <a:rPr lang="en-US" sz="1600" kern="0" dirty="0">
                <a:solidFill>
                  <a:srgbClr val="0000FF"/>
                </a:solidFill>
              </a:rPr>
              <a:t>21.48 min</a:t>
            </a:r>
          </a:p>
        </p:txBody>
      </p:sp>
    </p:spTree>
    <p:extLst>
      <p:ext uri="{BB962C8B-B14F-4D97-AF65-F5344CB8AC3E}">
        <p14:creationId xmlns:p14="http://schemas.microsoft.com/office/powerpoint/2010/main" val="242861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8E5BB-0F9B-43A5-A7CA-C8C716538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C8479-48A6-8991-9C68-B087CA3A1C5A}"/>
              </a:ext>
            </a:extLst>
          </p:cNvPr>
          <p:cNvSpPr>
            <a:spLocks noGrp="1"/>
          </p:cNvSpPr>
          <p:nvPr>
            <p:ph type="title"/>
          </p:nvPr>
        </p:nvSpPr>
        <p:spPr/>
        <p:txBody>
          <a:bodyPr/>
          <a:lstStyle/>
          <a:p>
            <a:r>
              <a:rPr lang="en-US" dirty="0"/>
              <a:t>3.3. Model development</a:t>
            </a:r>
            <a:endParaRPr lang="hr-HR" dirty="0"/>
          </a:p>
        </p:txBody>
      </p:sp>
      <p:sp>
        <p:nvSpPr>
          <p:cNvPr id="3" name="Content Placeholder 2">
            <a:extLst>
              <a:ext uri="{FF2B5EF4-FFF2-40B4-BE49-F238E27FC236}">
                <a16:creationId xmlns:a16="http://schemas.microsoft.com/office/drawing/2014/main" id="{43328DF8-D7C2-A3E8-1A65-A8B81A34EC5C}"/>
              </a:ext>
            </a:extLst>
          </p:cNvPr>
          <p:cNvSpPr>
            <a:spLocks noGrp="1"/>
          </p:cNvSpPr>
          <p:nvPr>
            <p:ph idx="1"/>
          </p:nvPr>
        </p:nvSpPr>
        <p:spPr>
          <a:xfrm>
            <a:off x="684213" y="1236663"/>
            <a:ext cx="7884479" cy="4392612"/>
          </a:xfrm>
        </p:spPr>
        <p:txBody>
          <a:bodyPr/>
          <a:lstStyle/>
          <a:p>
            <a:r>
              <a:rPr lang="en-GB" sz="2800" dirty="0"/>
              <a:t>Scaling up</a:t>
            </a:r>
            <a:endParaRPr lang="en-US" sz="2800" noProof="0" dirty="0"/>
          </a:p>
          <a:p>
            <a:r>
              <a:rPr lang="en-US" sz="2800" noProof="0" dirty="0"/>
              <a:t>Obtained access to a server at the University Computing Centre in Zagreb </a:t>
            </a:r>
          </a:p>
          <a:p>
            <a:r>
              <a:rPr lang="en-US" sz="2800" dirty="0"/>
              <a:t>Ubuntu virtual machine</a:t>
            </a:r>
          </a:p>
          <a:p>
            <a:pPr lvl="1"/>
            <a:r>
              <a:rPr lang="en-US" sz="2400" dirty="0"/>
              <a:t>CPU processing with access to GPUs on demand</a:t>
            </a:r>
          </a:p>
          <a:p>
            <a:pPr lvl="1"/>
            <a:r>
              <a:rPr lang="en-US" sz="2400" noProof="0" dirty="0"/>
              <a:t>AMD EPYC 7713 64-Core Processor</a:t>
            </a:r>
          </a:p>
          <a:p>
            <a:pPr lvl="1"/>
            <a:r>
              <a:rPr lang="en-US" sz="2400" dirty="0"/>
              <a:t>128 Gb RAM</a:t>
            </a:r>
          </a:p>
          <a:p>
            <a:pPr lvl="1"/>
            <a:r>
              <a:rPr lang="en-US" sz="2400" dirty="0"/>
              <a:t>NVIDIA A100 Tensor Core GPU</a:t>
            </a:r>
            <a:endParaRPr lang="en-GB" sz="2800" dirty="0"/>
          </a:p>
        </p:txBody>
      </p:sp>
      <p:sp>
        <p:nvSpPr>
          <p:cNvPr id="4" name="Slide Number Placeholder 3">
            <a:extLst>
              <a:ext uri="{FF2B5EF4-FFF2-40B4-BE49-F238E27FC236}">
                <a16:creationId xmlns:a16="http://schemas.microsoft.com/office/drawing/2014/main" id="{C5733E59-6AB0-8B19-B4BB-7D8DC3DA5BE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descr="A close-up of a computer part">
            <a:extLst>
              <a:ext uri="{FF2B5EF4-FFF2-40B4-BE49-F238E27FC236}">
                <a16:creationId xmlns:a16="http://schemas.microsoft.com/office/drawing/2014/main" id="{F7BB202F-D176-01A2-5373-72AFA9F5C10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55703" y="4100288"/>
            <a:ext cx="2689221" cy="1517311"/>
          </a:xfrm>
          <a:prstGeom prst="rect">
            <a:avLst/>
          </a:prstGeom>
          <a:ln w="317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6841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EC20-4FE7-874E-7D4D-6B3A9B9F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ECA4A-022C-A4B7-AA6D-A6E8A38FE10B}"/>
              </a:ext>
            </a:extLst>
          </p:cNvPr>
          <p:cNvSpPr>
            <a:spLocks noGrp="1"/>
          </p:cNvSpPr>
          <p:nvPr>
            <p:ph type="title"/>
          </p:nvPr>
        </p:nvSpPr>
        <p:spPr/>
        <p:txBody>
          <a:bodyPr/>
          <a:lstStyle/>
          <a:p>
            <a:r>
              <a:rPr lang="en-US" dirty="0"/>
              <a:t>3.4. </a:t>
            </a:r>
            <a:r>
              <a:rPr lang="en-GB" sz="4400" dirty="0"/>
              <a:t>Model evaluation</a:t>
            </a:r>
            <a:endParaRPr lang="hr-HR" dirty="0"/>
          </a:p>
        </p:txBody>
      </p:sp>
      <p:sp>
        <p:nvSpPr>
          <p:cNvPr id="3" name="Content Placeholder 2">
            <a:extLst>
              <a:ext uri="{FF2B5EF4-FFF2-40B4-BE49-F238E27FC236}">
                <a16:creationId xmlns:a16="http://schemas.microsoft.com/office/drawing/2014/main" id="{BF4454FE-7C55-79E9-A616-EE56004A7FF2}"/>
              </a:ext>
            </a:extLst>
          </p:cNvPr>
          <p:cNvSpPr>
            <a:spLocks noGrp="1"/>
          </p:cNvSpPr>
          <p:nvPr>
            <p:ph idx="1"/>
          </p:nvPr>
        </p:nvSpPr>
        <p:spPr>
          <a:xfrm>
            <a:off x="684213" y="1236663"/>
            <a:ext cx="7884479" cy="4392612"/>
          </a:xfrm>
        </p:spPr>
        <p:txBody>
          <a:bodyPr/>
          <a:lstStyle/>
          <a:p>
            <a:r>
              <a:rPr lang="en-US" sz="2800" noProof="0" dirty="0"/>
              <a:t>Testing on untrained data</a:t>
            </a:r>
          </a:p>
          <a:p>
            <a:pPr lvl="1">
              <a:spcBef>
                <a:spcPts val="600"/>
              </a:spcBef>
            </a:pPr>
            <a:r>
              <a:rPr lang="en-US" sz="2400" noProof="0" dirty="0"/>
              <a:t>images from the same collection NOT used for training</a:t>
            </a:r>
          </a:p>
          <a:p>
            <a:pPr lvl="1">
              <a:spcBef>
                <a:spcPts val="600"/>
              </a:spcBef>
            </a:pPr>
            <a:r>
              <a:rPr lang="en-US" sz="2400" dirty="0"/>
              <a:t>images from other available collections</a:t>
            </a:r>
          </a:p>
          <a:p>
            <a:pPr lvl="1">
              <a:spcBef>
                <a:spcPts val="600"/>
              </a:spcBef>
            </a:pPr>
            <a:r>
              <a:rPr lang="en-US" sz="2400" noProof="0" dirty="0"/>
              <a:t>images from the web</a:t>
            </a:r>
          </a:p>
          <a:p>
            <a:pPr lvl="1">
              <a:spcBef>
                <a:spcPts val="600"/>
              </a:spcBef>
            </a:pPr>
            <a:r>
              <a:rPr lang="en-US" sz="2400" noProof="0" dirty="0"/>
              <a:t>our photos of historic images</a:t>
            </a:r>
          </a:p>
          <a:p>
            <a:r>
              <a:rPr lang="en-US" sz="2800" noProof="0" dirty="0"/>
              <a:t>Model is performing well in recognition of the trained objects on unlabeled images </a:t>
            </a:r>
            <a:br>
              <a:rPr lang="en-US" sz="2800" noProof="0" dirty="0"/>
            </a:br>
            <a:r>
              <a:rPr lang="en-US" sz="2800" noProof="0" dirty="0"/>
              <a:t>(not 100% correct, of course)</a:t>
            </a:r>
            <a:endParaRPr lang="en-GB" sz="2800" dirty="0"/>
          </a:p>
        </p:txBody>
      </p:sp>
      <p:sp>
        <p:nvSpPr>
          <p:cNvPr id="4" name="Slide Number Placeholder 3">
            <a:extLst>
              <a:ext uri="{FF2B5EF4-FFF2-40B4-BE49-F238E27FC236}">
                <a16:creationId xmlns:a16="http://schemas.microsoft.com/office/drawing/2014/main" id="{D5B3F549-919B-94A8-8DE0-39EBE7A3FD1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713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EC20-4FE7-874E-7D4D-6B3A9B9F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ECA4A-022C-A4B7-AA6D-A6E8A38FE10B}"/>
              </a:ext>
            </a:extLst>
          </p:cNvPr>
          <p:cNvSpPr>
            <a:spLocks noGrp="1"/>
          </p:cNvSpPr>
          <p:nvPr>
            <p:ph type="title"/>
          </p:nvPr>
        </p:nvSpPr>
        <p:spPr/>
        <p:txBody>
          <a:bodyPr/>
          <a:lstStyle/>
          <a:p>
            <a:r>
              <a:rPr lang="en-US" dirty="0"/>
              <a:t>3.4. </a:t>
            </a:r>
            <a:r>
              <a:rPr lang="en-GB" sz="4400" dirty="0"/>
              <a:t>Model evaluation</a:t>
            </a:r>
            <a:endParaRPr lang="hr-HR" dirty="0"/>
          </a:p>
        </p:txBody>
      </p:sp>
      <p:sp>
        <p:nvSpPr>
          <p:cNvPr id="4" name="Slide Number Placeholder 3">
            <a:extLst>
              <a:ext uri="{FF2B5EF4-FFF2-40B4-BE49-F238E27FC236}">
                <a16:creationId xmlns:a16="http://schemas.microsoft.com/office/drawing/2014/main" id="{D5B3F549-919B-94A8-8DE0-39EBE7A3FD1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descr="A person in a suit&#10;&#10;Description automatically generated">
            <a:extLst>
              <a:ext uri="{FF2B5EF4-FFF2-40B4-BE49-F238E27FC236}">
                <a16:creationId xmlns:a16="http://schemas.microsoft.com/office/drawing/2014/main" id="{A15B9CDF-16CE-902E-0759-69712040BE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309" y="1521530"/>
            <a:ext cx="2062766" cy="3109191"/>
          </a:xfrm>
          <a:prstGeom prst="rect">
            <a:avLst/>
          </a:prstGeom>
        </p:spPr>
      </p:pic>
      <p:pic>
        <p:nvPicPr>
          <p:cNvPr id="7" name="Picture 6" descr="A person pushing a person in a chair&#10;&#10;Description automatically generated">
            <a:extLst>
              <a:ext uri="{FF2B5EF4-FFF2-40B4-BE49-F238E27FC236}">
                <a16:creationId xmlns:a16="http://schemas.microsoft.com/office/drawing/2014/main" id="{42302090-73AD-12E8-9F00-816CCDA3FB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8215" y="1521530"/>
            <a:ext cx="2012275" cy="3109191"/>
          </a:xfrm>
          <a:prstGeom prst="rect">
            <a:avLst/>
          </a:prstGeom>
        </p:spPr>
      </p:pic>
      <p:pic>
        <p:nvPicPr>
          <p:cNvPr id="8" name="Picture 7" descr="A group of men posing for a photo&#10;&#10;Description automatically generated">
            <a:extLst>
              <a:ext uri="{FF2B5EF4-FFF2-40B4-BE49-F238E27FC236}">
                <a16:creationId xmlns:a16="http://schemas.microsoft.com/office/drawing/2014/main" id="{4B661D07-D2F2-39A0-956A-16227403F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8631" y="1521530"/>
            <a:ext cx="4500662" cy="3109191"/>
          </a:xfrm>
          <a:prstGeom prst="rect">
            <a:avLst/>
          </a:prstGeom>
        </p:spPr>
      </p:pic>
      <p:sp>
        <p:nvSpPr>
          <p:cNvPr id="9" name="Content Placeholder 2">
            <a:extLst>
              <a:ext uri="{FF2B5EF4-FFF2-40B4-BE49-F238E27FC236}">
                <a16:creationId xmlns:a16="http://schemas.microsoft.com/office/drawing/2014/main" id="{14C69D4C-4024-B089-C65D-1D5ECDF1BF1E}"/>
              </a:ext>
            </a:extLst>
          </p:cNvPr>
          <p:cNvSpPr txBox="1">
            <a:spLocks/>
          </p:cNvSpPr>
          <p:nvPr/>
        </p:nvSpPr>
        <p:spPr bwMode="auto">
          <a:xfrm>
            <a:off x="47135" y="4781704"/>
            <a:ext cx="4005172" cy="40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defTabSz="914400">
              <a:buNone/>
            </a:pPr>
            <a:r>
              <a:rPr lang="en-GB" sz="1600" kern="0" dirty="0"/>
              <a:t>Source: State Archives in Osijek, Croatia</a:t>
            </a:r>
            <a:endParaRPr lang="en-US" sz="1600" kern="0" dirty="0"/>
          </a:p>
        </p:txBody>
      </p:sp>
    </p:spTree>
    <p:extLst>
      <p:ext uri="{BB962C8B-B14F-4D97-AF65-F5344CB8AC3E}">
        <p14:creationId xmlns:p14="http://schemas.microsoft.com/office/powerpoint/2010/main" val="60663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7362-2A6B-4F0D-B23B-C4A57583F529}"/>
              </a:ext>
            </a:extLst>
          </p:cNvPr>
          <p:cNvSpPr>
            <a:spLocks noGrp="1"/>
          </p:cNvSpPr>
          <p:nvPr>
            <p:ph type="title"/>
          </p:nvPr>
        </p:nvSpPr>
        <p:spPr/>
        <p:txBody>
          <a:bodyPr/>
          <a:lstStyle/>
          <a:p>
            <a:r>
              <a:rPr lang="en-GB" dirty="0"/>
              <a:t>Contents</a:t>
            </a:r>
            <a:endParaRPr lang="hr-HR" dirty="0"/>
          </a:p>
        </p:txBody>
      </p:sp>
      <p:sp>
        <p:nvSpPr>
          <p:cNvPr id="3" name="Content Placeholder 2">
            <a:extLst>
              <a:ext uri="{FF2B5EF4-FFF2-40B4-BE49-F238E27FC236}">
                <a16:creationId xmlns:a16="http://schemas.microsoft.com/office/drawing/2014/main" id="{5560945D-FB4E-495C-8F49-227CFC3F0A31}"/>
              </a:ext>
            </a:extLst>
          </p:cNvPr>
          <p:cNvSpPr>
            <a:spLocks noGrp="1"/>
          </p:cNvSpPr>
          <p:nvPr>
            <p:ph idx="1"/>
          </p:nvPr>
        </p:nvSpPr>
        <p:spPr>
          <a:xfrm>
            <a:off x="684213" y="1236662"/>
            <a:ext cx="7772400" cy="4357141"/>
          </a:xfrm>
        </p:spPr>
        <p:txBody>
          <a:bodyPr/>
          <a:lstStyle/>
          <a:p>
            <a:pPr marL="514350" indent="-514350">
              <a:buFont typeface="+mj-lt"/>
              <a:buAutoNum type="arabicPeriod"/>
            </a:pPr>
            <a:r>
              <a:rPr lang="en-GB" sz="2800" dirty="0"/>
              <a:t>Introduction</a:t>
            </a:r>
          </a:p>
          <a:p>
            <a:pPr marL="514350" indent="-514350">
              <a:buFont typeface="+mj-lt"/>
              <a:buAutoNum type="arabicPeriod"/>
            </a:pPr>
            <a:r>
              <a:rPr lang="en-GB" sz="2800" dirty="0"/>
              <a:t>The survey</a:t>
            </a:r>
          </a:p>
          <a:p>
            <a:pPr marL="514350" indent="-514350">
              <a:buFont typeface="+mj-lt"/>
              <a:buAutoNum type="arabicPeriod"/>
            </a:pPr>
            <a:r>
              <a:rPr lang="en-GB" sz="2800" dirty="0"/>
              <a:t>AI model training methodology</a:t>
            </a:r>
          </a:p>
          <a:p>
            <a:pPr marL="514350" indent="-514350">
              <a:buFont typeface="+mj-lt"/>
              <a:buAutoNum type="arabicPeriod"/>
            </a:pPr>
            <a:r>
              <a:rPr lang="en-GB" sz="2800" dirty="0"/>
              <a:t>Conclusion</a:t>
            </a:r>
          </a:p>
        </p:txBody>
      </p:sp>
      <p:sp>
        <p:nvSpPr>
          <p:cNvPr id="4" name="Slide Number Placeholder 3">
            <a:extLst>
              <a:ext uri="{FF2B5EF4-FFF2-40B4-BE49-F238E27FC236}">
                <a16:creationId xmlns:a16="http://schemas.microsoft.com/office/drawing/2014/main" id="{01171734-0387-438C-AD30-99BAE3FB735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
            <a:extLst>
              <a:ext uri="{FF2B5EF4-FFF2-40B4-BE49-F238E27FC236}">
                <a16:creationId xmlns:a16="http://schemas.microsoft.com/office/drawing/2014/main" id="{663B084F-0AF7-38D7-35F2-FA651E3349F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01144" y="3415232"/>
            <a:ext cx="2938538" cy="195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3516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EC20-4FE7-874E-7D4D-6B3A9B9F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ECA4A-022C-A4B7-AA6D-A6E8A38FE10B}"/>
              </a:ext>
            </a:extLst>
          </p:cNvPr>
          <p:cNvSpPr>
            <a:spLocks noGrp="1"/>
          </p:cNvSpPr>
          <p:nvPr>
            <p:ph type="title"/>
          </p:nvPr>
        </p:nvSpPr>
        <p:spPr/>
        <p:txBody>
          <a:bodyPr/>
          <a:lstStyle/>
          <a:p>
            <a:r>
              <a:rPr lang="en-US" dirty="0"/>
              <a:t>3.4. </a:t>
            </a:r>
            <a:r>
              <a:rPr lang="en-GB" sz="4400" dirty="0"/>
              <a:t>Model evaluation</a:t>
            </a:r>
            <a:endParaRPr lang="hr-HR" dirty="0"/>
          </a:p>
        </p:txBody>
      </p:sp>
      <p:sp>
        <p:nvSpPr>
          <p:cNvPr id="4" name="Slide Number Placeholder 3">
            <a:extLst>
              <a:ext uri="{FF2B5EF4-FFF2-40B4-BE49-F238E27FC236}">
                <a16:creationId xmlns:a16="http://schemas.microsoft.com/office/drawing/2014/main" id="{D5B3F549-919B-94A8-8DE0-39EBE7A3FD1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A black and white photo of a gazebo&#10;&#10;Description automatically generated">
            <a:extLst>
              <a:ext uri="{FF2B5EF4-FFF2-40B4-BE49-F238E27FC236}">
                <a16:creationId xmlns:a16="http://schemas.microsoft.com/office/drawing/2014/main" id="{10D9D755-B155-0F98-4E45-824DF0F558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6252" y="1169988"/>
            <a:ext cx="5731496" cy="3818610"/>
          </a:xfrm>
          <a:prstGeom prst="rect">
            <a:avLst/>
          </a:prstGeom>
          <a:ln>
            <a:noFill/>
          </a:ln>
          <a:effectLst>
            <a:outerShdw blurRad="292100" dist="139700" dir="2700000" algn="tl" rotWithShape="0">
              <a:srgbClr val="333333">
                <a:alpha val="65000"/>
              </a:srgbClr>
            </a:outerShdw>
          </a:effectLst>
        </p:spPr>
      </p:pic>
      <p:sp>
        <p:nvSpPr>
          <p:cNvPr id="11" name="Content Placeholder 2">
            <a:extLst>
              <a:ext uri="{FF2B5EF4-FFF2-40B4-BE49-F238E27FC236}">
                <a16:creationId xmlns:a16="http://schemas.microsoft.com/office/drawing/2014/main" id="{C43EBFB2-F00E-69AD-7A6B-E6396219CC22}"/>
              </a:ext>
            </a:extLst>
          </p:cNvPr>
          <p:cNvSpPr txBox="1">
            <a:spLocks/>
          </p:cNvSpPr>
          <p:nvPr/>
        </p:nvSpPr>
        <p:spPr bwMode="auto">
          <a:xfrm>
            <a:off x="1613203" y="5160070"/>
            <a:ext cx="4005172" cy="40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defTabSz="914400">
              <a:buNone/>
            </a:pPr>
            <a:r>
              <a:rPr lang="en-GB" sz="1600" kern="0" dirty="0"/>
              <a:t>Source: State Archives in Zagreb, Croatia</a:t>
            </a:r>
            <a:endParaRPr lang="en-US" sz="1600" kern="0" dirty="0"/>
          </a:p>
        </p:txBody>
      </p:sp>
    </p:spTree>
    <p:extLst>
      <p:ext uri="{BB962C8B-B14F-4D97-AF65-F5344CB8AC3E}">
        <p14:creationId xmlns:p14="http://schemas.microsoft.com/office/powerpoint/2010/main" val="409733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EC20-4FE7-874E-7D4D-6B3A9B9F2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ECA4A-022C-A4B7-AA6D-A6E8A38FE10B}"/>
              </a:ext>
            </a:extLst>
          </p:cNvPr>
          <p:cNvSpPr>
            <a:spLocks noGrp="1"/>
          </p:cNvSpPr>
          <p:nvPr>
            <p:ph type="title"/>
          </p:nvPr>
        </p:nvSpPr>
        <p:spPr/>
        <p:txBody>
          <a:bodyPr/>
          <a:lstStyle/>
          <a:p>
            <a:r>
              <a:rPr lang="en-US" dirty="0"/>
              <a:t>3.4. </a:t>
            </a:r>
            <a:r>
              <a:rPr lang="en-GB" sz="4400" dirty="0"/>
              <a:t>Model evaluation</a:t>
            </a:r>
            <a:endParaRPr lang="hr-HR" dirty="0"/>
          </a:p>
        </p:txBody>
      </p:sp>
      <p:sp>
        <p:nvSpPr>
          <p:cNvPr id="4" name="Slide Number Placeholder 3">
            <a:extLst>
              <a:ext uri="{FF2B5EF4-FFF2-40B4-BE49-F238E27FC236}">
                <a16:creationId xmlns:a16="http://schemas.microsoft.com/office/drawing/2014/main" id="{D5B3F549-919B-94A8-8DE0-39EBE7A3FD1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D715A13-3CA8-7640-6A95-BEF8A84F01EB}"/>
              </a:ext>
            </a:extLst>
          </p:cNvPr>
          <p:cNvSpPr txBox="1">
            <a:spLocks/>
          </p:cNvSpPr>
          <p:nvPr/>
        </p:nvSpPr>
        <p:spPr bwMode="auto">
          <a:xfrm>
            <a:off x="333277" y="1493752"/>
            <a:ext cx="8293148" cy="40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marL="0" indent="0" algn="ctr" defTabSz="914400">
              <a:buNone/>
            </a:pPr>
            <a:r>
              <a:rPr lang="en-GB" sz="2400" kern="0" dirty="0"/>
              <a:t>Sheraton Princess Kaiulani</a:t>
            </a:r>
            <a:r>
              <a:rPr lang="hr-HR" sz="2400" kern="0" dirty="0"/>
              <a:t>, Honolulu</a:t>
            </a:r>
            <a:r>
              <a:rPr lang="en-GB" sz="2400" kern="0" dirty="0"/>
              <a:t> – reception wallpaper</a:t>
            </a:r>
            <a:endParaRPr lang="en-US" sz="2400" kern="0" dirty="0"/>
          </a:p>
        </p:txBody>
      </p:sp>
      <p:pic>
        <p:nvPicPr>
          <p:cNvPr id="5" name="Content Placeholder 10">
            <a:extLst>
              <a:ext uri="{FF2B5EF4-FFF2-40B4-BE49-F238E27FC236}">
                <a16:creationId xmlns:a16="http://schemas.microsoft.com/office/drawing/2014/main" id="{F44F42F5-1877-E385-B4B7-4906F62BA6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52" y="2021193"/>
            <a:ext cx="4434107" cy="3325581"/>
          </a:xfrm>
          <a:prstGeom prst="rect">
            <a:avLst/>
          </a:prstGeom>
        </p:spPr>
      </p:pic>
      <p:pic>
        <p:nvPicPr>
          <p:cNvPr id="9" name="Content Placeholder 10">
            <a:extLst>
              <a:ext uri="{FF2B5EF4-FFF2-40B4-BE49-F238E27FC236}">
                <a16:creationId xmlns:a16="http://schemas.microsoft.com/office/drawing/2014/main" id="{2DFC007B-4F14-E016-3698-4EE542E717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933646" y="2021193"/>
            <a:ext cx="2808192" cy="276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C80C2AFA-6189-CA65-2BA4-DC9016B681A8}"/>
              </a:ext>
            </a:extLst>
          </p:cNvPr>
          <p:cNvCxnSpPr>
            <a:cxnSpLocks/>
          </p:cNvCxnSpPr>
          <p:nvPr/>
        </p:nvCxnSpPr>
        <p:spPr bwMode="auto">
          <a:xfrm flipV="1">
            <a:off x="1934528" y="2023533"/>
            <a:ext cx="4017539" cy="1494222"/>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32FA4A7-C154-8408-9912-901EDA9CBA38}"/>
              </a:ext>
            </a:extLst>
          </p:cNvPr>
          <p:cNvCxnSpPr>
            <a:cxnSpLocks/>
          </p:cNvCxnSpPr>
          <p:nvPr/>
        </p:nvCxnSpPr>
        <p:spPr bwMode="auto">
          <a:xfrm>
            <a:off x="1934528" y="4423994"/>
            <a:ext cx="4004359" cy="336921"/>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21835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C093-F465-DD5A-BB5F-F8F446859DFC}"/>
              </a:ext>
            </a:extLst>
          </p:cNvPr>
          <p:cNvSpPr>
            <a:spLocks noGrp="1"/>
          </p:cNvSpPr>
          <p:nvPr>
            <p:ph type="title"/>
          </p:nvPr>
        </p:nvSpPr>
        <p:spPr/>
        <p:txBody>
          <a:bodyPr/>
          <a:lstStyle/>
          <a:p>
            <a:r>
              <a:rPr lang="en-GB" dirty="0"/>
              <a:t>3.5. Model postprocessing</a:t>
            </a:r>
            <a:endParaRPr lang="hr-HR" dirty="0"/>
          </a:p>
        </p:txBody>
      </p:sp>
      <p:sp>
        <p:nvSpPr>
          <p:cNvPr id="3" name="Content Placeholder 2">
            <a:extLst>
              <a:ext uri="{FF2B5EF4-FFF2-40B4-BE49-F238E27FC236}">
                <a16:creationId xmlns:a16="http://schemas.microsoft.com/office/drawing/2014/main" id="{7A516463-450C-72A0-7EB4-8B145AF67D29}"/>
              </a:ext>
            </a:extLst>
          </p:cNvPr>
          <p:cNvSpPr>
            <a:spLocks noGrp="1"/>
          </p:cNvSpPr>
          <p:nvPr>
            <p:ph idx="1"/>
          </p:nvPr>
        </p:nvSpPr>
        <p:spPr>
          <a:xfrm>
            <a:off x="684212" y="1236663"/>
            <a:ext cx="8318385" cy="4476740"/>
          </a:xfrm>
        </p:spPr>
        <p:txBody>
          <a:bodyPr/>
          <a:lstStyle/>
          <a:p>
            <a:pPr>
              <a:spcBef>
                <a:spcPts val="300"/>
              </a:spcBef>
            </a:pPr>
            <a:r>
              <a:rPr lang="en-GB" dirty="0"/>
              <a:t>AI model improvement based on the evaluation results</a:t>
            </a:r>
          </a:p>
          <a:p>
            <a:pPr lvl="1">
              <a:spcBef>
                <a:spcPts val="300"/>
              </a:spcBef>
            </a:pPr>
            <a:r>
              <a:rPr lang="en-GB" dirty="0"/>
              <a:t>adding more annotated photos</a:t>
            </a:r>
          </a:p>
          <a:p>
            <a:pPr lvl="2">
              <a:spcBef>
                <a:spcPts val="300"/>
              </a:spcBef>
            </a:pPr>
            <a:r>
              <a:rPr lang="en-GB" dirty="0"/>
              <a:t>finite number of images in the collection – create a synthetic set</a:t>
            </a:r>
          </a:p>
          <a:p>
            <a:pPr lvl="3">
              <a:spcBef>
                <a:spcPts val="300"/>
              </a:spcBef>
            </a:pPr>
            <a:r>
              <a:rPr lang="en-GB" dirty="0"/>
              <a:t>slightly rotated images</a:t>
            </a:r>
          </a:p>
          <a:p>
            <a:pPr lvl="3">
              <a:spcBef>
                <a:spcPts val="300"/>
              </a:spcBef>
            </a:pPr>
            <a:r>
              <a:rPr lang="en-GB" dirty="0"/>
              <a:t>resolution variations (e.g. </a:t>
            </a:r>
            <a:r>
              <a:rPr lang="en-US" kern="0" dirty="0"/>
              <a:t>320 / 640 / 1280 dpi)</a:t>
            </a:r>
            <a:endParaRPr lang="en-GB" dirty="0"/>
          </a:p>
          <a:p>
            <a:pPr lvl="1">
              <a:spcBef>
                <a:spcPts val="300"/>
              </a:spcBef>
            </a:pPr>
            <a:r>
              <a:rPr lang="en-GB" dirty="0"/>
              <a:t>using image upscaling solutions to increase quality of low-resolution images (?)</a:t>
            </a:r>
          </a:p>
          <a:p>
            <a:pPr marL="457200" lvl="1" indent="0">
              <a:spcBef>
                <a:spcPts val="300"/>
              </a:spcBef>
              <a:buNone/>
            </a:pPr>
            <a:r>
              <a:rPr lang="en-GB" dirty="0">
                <a:sym typeface="Symbol" panose="05050102010706020507" pitchFamily="18" charset="2"/>
              </a:rPr>
              <a:t>r</a:t>
            </a:r>
            <a:r>
              <a:rPr lang="en-GB" dirty="0"/>
              <a:t>equires new AI model training process!</a:t>
            </a:r>
          </a:p>
        </p:txBody>
      </p:sp>
      <p:sp>
        <p:nvSpPr>
          <p:cNvPr id="4" name="Slide Number Placeholder 3">
            <a:extLst>
              <a:ext uri="{FF2B5EF4-FFF2-40B4-BE49-F238E27FC236}">
                <a16:creationId xmlns:a16="http://schemas.microsoft.com/office/drawing/2014/main" id="{D5CD5D92-C894-4946-666B-3D290469DB7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570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B25D-461B-314C-C22B-10C1EC2C29FC}"/>
              </a:ext>
            </a:extLst>
          </p:cNvPr>
          <p:cNvSpPr>
            <a:spLocks noGrp="1"/>
          </p:cNvSpPr>
          <p:nvPr>
            <p:ph type="title"/>
          </p:nvPr>
        </p:nvSpPr>
        <p:spPr/>
        <p:txBody>
          <a:bodyPr/>
          <a:lstStyle/>
          <a:p>
            <a:r>
              <a:rPr lang="en-GB" dirty="0"/>
              <a:t>3.6. Model deployment</a:t>
            </a:r>
            <a:endParaRPr lang="hr-HR" dirty="0"/>
          </a:p>
        </p:txBody>
      </p:sp>
      <p:sp>
        <p:nvSpPr>
          <p:cNvPr id="3" name="Content Placeholder 2">
            <a:extLst>
              <a:ext uri="{FF2B5EF4-FFF2-40B4-BE49-F238E27FC236}">
                <a16:creationId xmlns:a16="http://schemas.microsoft.com/office/drawing/2014/main" id="{14052DDD-51DD-B877-7296-711D46E7A7ED}"/>
              </a:ext>
            </a:extLst>
          </p:cNvPr>
          <p:cNvSpPr>
            <a:spLocks noGrp="1"/>
          </p:cNvSpPr>
          <p:nvPr>
            <p:ph idx="1"/>
          </p:nvPr>
        </p:nvSpPr>
        <p:spPr>
          <a:xfrm>
            <a:off x="684213" y="1236663"/>
            <a:ext cx="7772400" cy="4476740"/>
          </a:xfrm>
        </p:spPr>
        <p:txBody>
          <a:bodyPr/>
          <a:lstStyle/>
          <a:p>
            <a:r>
              <a:rPr lang="en-GB" dirty="0"/>
              <a:t>Future work – "AI model-as-a-service"</a:t>
            </a:r>
          </a:p>
          <a:p>
            <a:pPr>
              <a:spcBef>
                <a:spcPts val="300"/>
              </a:spcBef>
            </a:pPr>
            <a:r>
              <a:rPr lang="en-US" dirty="0">
                <a:ea typeface="Tahoma" panose="020B0604030504040204" pitchFamily="34" charset="0"/>
                <a:cs typeface="Tahoma" panose="020B0604030504040204" pitchFamily="34" charset="0"/>
              </a:rPr>
              <a:t>Model deployment – setting up a server environment with the trained model</a:t>
            </a:r>
          </a:p>
          <a:p>
            <a:pPr>
              <a:spcBef>
                <a:spcPts val="300"/>
              </a:spcBef>
            </a:pPr>
            <a:r>
              <a:rPr lang="en-US" dirty="0">
                <a:ea typeface="Tahoma" panose="020B0604030504040204" pitchFamily="34" charset="0"/>
                <a:cs typeface="Tahoma" panose="020B0604030504040204" pitchFamily="34" charset="0"/>
              </a:rPr>
              <a:t>Allowing anyone to</a:t>
            </a:r>
          </a:p>
          <a:p>
            <a:pPr lvl="1">
              <a:spcBef>
                <a:spcPts val="300"/>
              </a:spcBef>
            </a:pPr>
            <a:r>
              <a:rPr lang="en-US" sz="2400" dirty="0">
                <a:ea typeface="Tahoma" panose="020B0604030504040204" pitchFamily="34" charset="0"/>
                <a:cs typeface="Tahoma" panose="020B0604030504040204" pitchFamily="34" charset="0"/>
              </a:rPr>
              <a:t>describe their collections by pointing the model trained on archival images to their set of (archival) images</a:t>
            </a:r>
          </a:p>
          <a:p>
            <a:pPr lvl="1">
              <a:spcBef>
                <a:spcPts val="300"/>
              </a:spcBef>
            </a:pPr>
            <a:r>
              <a:rPr lang="en-US" sz="2400" dirty="0">
                <a:ea typeface="Tahoma" panose="020B0604030504040204" pitchFamily="34" charset="0"/>
                <a:cs typeface="Tahoma" panose="020B0604030504040204" pitchFamily="34" charset="0"/>
              </a:rPr>
              <a:t>effectively reduce the time needed for repetitive and time-consuming task of “</a:t>
            </a:r>
            <a:r>
              <a:rPr lang="en-US" sz="2400" dirty="0">
                <a:effectLst/>
                <a:ea typeface="Tahoma" panose="020B0604030504040204" pitchFamily="34" charset="0"/>
                <a:cs typeface="Tahoma" panose="020B0604030504040204" pitchFamily="34" charset="0"/>
              </a:rPr>
              <a:t>addition, gathering, and extracting metadata”</a:t>
            </a:r>
            <a:endParaRPr lang="hr-HR" sz="2400"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9E38821-DD70-6308-2812-82D90F4559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574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382-B23E-F1B2-E8D1-DB27BF74C977}"/>
              </a:ext>
            </a:extLst>
          </p:cNvPr>
          <p:cNvSpPr>
            <a:spLocks noGrp="1"/>
          </p:cNvSpPr>
          <p:nvPr>
            <p:ph type="title"/>
          </p:nvPr>
        </p:nvSpPr>
        <p:spPr/>
        <p:txBody>
          <a:bodyPr/>
          <a:lstStyle/>
          <a:p>
            <a:r>
              <a:rPr lang="en-GB" dirty="0"/>
              <a:t>3.7. </a:t>
            </a:r>
            <a:r>
              <a:rPr lang="en-GB" sz="4400" dirty="0"/>
              <a:t>Model development process description – paradata</a:t>
            </a:r>
            <a:endParaRPr lang="hr-HR" dirty="0"/>
          </a:p>
        </p:txBody>
      </p:sp>
      <p:sp>
        <p:nvSpPr>
          <p:cNvPr id="3" name="Content Placeholder 2">
            <a:extLst>
              <a:ext uri="{FF2B5EF4-FFF2-40B4-BE49-F238E27FC236}">
                <a16:creationId xmlns:a16="http://schemas.microsoft.com/office/drawing/2014/main" id="{86FD7BD8-0FFD-D336-DDBA-053A28636348}"/>
              </a:ext>
            </a:extLst>
          </p:cNvPr>
          <p:cNvSpPr>
            <a:spLocks noGrp="1"/>
          </p:cNvSpPr>
          <p:nvPr>
            <p:ph idx="1"/>
          </p:nvPr>
        </p:nvSpPr>
        <p:spPr>
          <a:xfrm>
            <a:off x="684212" y="1423447"/>
            <a:ext cx="8224117" cy="4098348"/>
          </a:xfrm>
        </p:spPr>
        <p:txBody>
          <a:bodyPr/>
          <a:lstStyle/>
          <a:p>
            <a:r>
              <a:rPr lang="en-GB" sz="2800" dirty="0"/>
              <a:t>Data, just as metadata, used to describe the development process of an AI model creation</a:t>
            </a:r>
          </a:p>
          <a:p>
            <a:r>
              <a:rPr lang="en-GB" sz="2800" dirty="0"/>
              <a:t>Important for understanding</a:t>
            </a:r>
          </a:p>
          <a:p>
            <a:pPr lvl="1"/>
            <a:r>
              <a:rPr lang="en-GB" sz="2400" dirty="0"/>
              <a:t>how AI model works</a:t>
            </a:r>
          </a:p>
          <a:p>
            <a:pPr lvl="1"/>
            <a:r>
              <a:rPr lang="en-GB" sz="2400" dirty="0"/>
              <a:t>what it can be used for</a:t>
            </a:r>
          </a:p>
          <a:p>
            <a:pPr lvl="1"/>
            <a:r>
              <a:rPr lang="en-GB" sz="2400" dirty="0"/>
              <a:t>what it cannot be used for</a:t>
            </a:r>
          </a:p>
        </p:txBody>
      </p:sp>
      <p:sp>
        <p:nvSpPr>
          <p:cNvPr id="4" name="Slide Number Placeholder 3">
            <a:extLst>
              <a:ext uri="{FF2B5EF4-FFF2-40B4-BE49-F238E27FC236}">
                <a16:creationId xmlns:a16="http://schemas.microsoft.com/office/drawing/2014/main" id="{DDEC4207-04A8-A8CD-3364-DDF503858DB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465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8382-B23E-F1B2-E8D1-DB27BF74C977}"/>
              </a:ext>
            </a:extLst>
          </p:cNvPr>
          <p:cNvSpPr>
            <a:spLocks noGrp="1"/>
          </p:cNvSpPr>
          <p:nvPr>
            <p:ph type="title"/>
          </p:nvPr>
        </p:nvSpPr>
        <p:spPr/>
        <p:txBody>
          <a:bodyPr/>
          <a:lstStyle/>
          <a:p>
            <a:r>
              <a:rPr lang="en-GB" dirty="0"/>
              <a:t>3.7. </a:t>
            </a:r>
            <a:r>
              <a:rPr lang="en-GB" sz="4400" dirty="0"/>
              <a:t>Model development process description – paradata</a:t>
            </a:r>
            <a:endParaRPr lang="hr-HR" dirty="0"/>
          </a:p>
        </p:txBody>
      </p:sp>
      <p:sp>
        <p:nvSpPr>
          <p:cNvPr id="3" name="Content Placeholder 2">
            <a:extLst>
              <a:ext uri="{FF2B5EF4-FFF2-40B4-BE49-F238E27FC236}">
                <a16:creationId xmlns:a16="http://schemas.microsoft.com/office/drawing/2014/main" id="{86FD7BD8-0FFD-D336-DDBA-053A28636348}"/>
              </a:ext>
            </a:extLst>
          </p:cNvPr>
          <p:cNvSpPr>
            <a:spLocks noGrp="1"/>
          </p:cNvSpPr>
          <p:nvPr>
            <p:ph idx="1"/>
          </p:nvPr>
        </p:nvSpPr>
        <p:spPr>
          <a:xfrm>
            <a:off x="684212" y="1442302"/>
            <a:ext cx="8224117" cy="4079494"/>
          </a:xfrm>
        </p:spPr>
        <p:txBody>
          <a:bodyPr/>
          <a:lstStyle/>
          <a:p>
            <a:r>
              <a:rPr lang="en-GB" sz="2800" dirty="0"/>
              <a:t>describe each step in the model development (1-6), e.g.</a:t>
            </a:r>
          </a:p>
          <a:p>
            <a:pPr lvl="1"/>
            <a:r>
              <a:rPr lang="en-GB" sz="2400" dirty="0"/>
              <a:t>information on who initially described the collection</a:t>
            </a:r>
          </a:p>
          <a:p>
            <a:pPr lvl="1"/>
            <a:r>
              <a:rPr lang="en-GB" sz="2400" dirty="0"/>
              <a:t>is a model developed using a final number of images?</a:t>
            </a:r>
          </a:p>
          <a:p>
            <a:pPr lvl="1"/>
            <a:r>
              <a:rPr lang="en-GB" sz="2400" dirty="0"/>
              <a:t>who defined labels?, who did the labelling?</a:t>
            </a:r>
          </a:p>
          <a:p>
            <a:pPr lvl="1"/>
            <a:r>
              <a:rPr lang="en-GB" sz="2400" dirty="0"/>
              <a:t>technical aspects of the model development environment </a:t>
            </a:r>
            <a:r>
              <a:rPr lang="en-GB" sz="2400" dirty="0">
                <a:ea typeface="Tahoma" panose="020B0604030504040204" pitchFamily="34" charset="0"/>
                <a:cs typeface="Tahoma" panose="020B0604030504040204" pitchFamily="34" charset="0"/>
                <a:sym typeface="Symbol" panose="05050102010706020507" pitchFamily="18" charset="2"/>
              </a:rPr>
              <a:t> </a:t>
            </a:r>
            <a:r>
              <a:rPr lang="en-GB" sz="2400" dirty="0"/>
              <a:t>important for future emulation </a:t>
            </a:r>
            <a:br>
              <a:rPr lang="en-GB" sz="2400" dirty="0"/>
            </a:br>
            <a:r>
              <a:rPr lang="en-GB" sz="2400" dirty="0"/>
              <a:t>(digital preservation)</a:t>
            </a:r>
          </a:p>
        </p:txBody>
      </p:sp>
      <p:sp>
        <p:nvSpPr>
          <p:cNvPr id="4" name="Slide Number Placeholder 3">
            <a:extLst>
              <a:ext uri="{FF2B5EF4-FFF2-40B4-BE49-F238E27FC236}">
                <a16:creationId xmlns:a16="http://schemas.microsoft.com/office/drawing/2014/main" id="{DDEC4207-04A8-A8CD-3364-DDF503858DB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44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AEA9-C429-C2EE-2D23-822071722A8B}"/>
              </a:ext>
            </a:extLst>
          </p:cNvPr>
          <p:cNvSpPr>
            <a:spLocks noGrp="1"/>
          </p:cNvSpPr>
          <p:nvPr>
            <p:ph type="title"/>
          </p:nvPr>
        </p:nvSpPr>
        <p:spPr/>
        <p:txBody>
          <a:bodyPr/>
          <a:lstStyle/>
          <a:p>
            <a:r>
              <a:rPr lang="en-US" dirty="0"/>
              <a:t>4. Conclusion</a:t>
            </a:r>
            <a:endParaRPr lang="hr-HR" dirty="0"/>
          </a:p>
        </p:txBody>
      </p:sp>
      <p:sp>
        <p:nvSpPr>
          <p:cNvPr id="3" name="Content Placeholder 2">
            <a:extLst>
              <a:ext uri="{FF2B5EF4-FFF2-40B4-BE49-F238E27FC236}">
                <a16:creationId xmlns:a16="http://schemas.microsoft.com/office/drawing/2014/main" id="{EA43E895-C803-907D-E280-07F2F805A79A}"/>
              </a:ext>
            </a:extLst>
          </p:cNvPr>
          <p:cNvSpPr>
            <a:spLocks noGrp="1"/>
          </p:cNvSpPr>
          <p:nvPr>
            <p:ph idx="1"/>
          </p:nvPr>
        </p:nvSpPr>
        <p:spPr>
          <a:xfrm>
            <a:off x="684212" y="1236662"/>
            <a:ext cx="8338343" cy="4414043"/>
          </a:xfrm>
        </p:spPr>
        <p:txBody>
          <a:bodyPr/>
          <a:lstStyle/>
          <a:p>
            <a:r>
              <a:rPr lang="en-US" dirty="0"/>
              <a:t>Getting as close to the concept of </a:t>
            </a:r>
            <a:br>
              <a:rPr lang="en-US" dirty="0"/>
            </a:br>
            <a:r>
              <a:rPr lang="en-US" dirty="0"/>
              <a:t>"AI (model)-as-a-Service" as possible</a:t>
            </a:r>
          </a:p>
          <a:p>
            <a:r>
              <a:rPr lang="en-US" dirty="0"/>
              <a:t>Aiming at creating a product (trained AI model) to be easily used by an average archivist</a:t>
            </a:r>
          </a:p>
          <a:p>
            <a:r>
              <a:rPr lang="en-US" dirty="0"/>
              <a:t>Develop a guidance how to replicate the training process on other collections</a:t>
            </a:r>
          </a:p>
        </p:txBody>
      </p:sp>
      <p:sp>
        <p:nvSpPr>
          <p:cNvPr id="4" name="Slide Number Placeholder 3">
            <a:extLst>
              <a:ext uri="{FF2B5EF4-FFF2-40B4-BE49-F238E27FC236}">
                <a16:creationId xmlns:a16="http://schemas.microsoft.com/office/drawing/2014/main" id="{6103E2CC-6B45-8DFC-A7C9-8330E7156D8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5506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002508F9-A990-3746-B170-4FB8900CE0F0}"/>
              </a:ext>
            </a:extLst>
          </p:cNvPr>
          <p:cNvSpPr>
            <a:spLocks noGrp="1" noChangeArrowheads="1"/>
          </p:cNvSpPr>
          <p:nvPr>
            <p:ph type="ctrTitle"/>
          </p:nvPr>
        </p:nvSpPr>
        <p:spPr>
          <a:xfrm>
            <a:off x="0" y="1073312"/>
            <a:ext cx="9144000" cy="1703471"/>
          </a:xfrm>
        </p:spPr>
        <p:txBody>
          <a:bodyPr anchor="t"/>
          <a:lstStyle/>
          <a:p>
            <a:pPr algn="ctr"/>
            <a:r>
              <a:rPr lang="en-GB" sz="5400" b="1" dirty="0"/>
              <a:t>AI-as-a-Service </a:t>
            </a:r>
            <a:br>
              <a:rPr lang="en-GB" sz="5400" b="1" dirty="0"/>
            </a:br>
            <a:r>
              <a:rPr lang="en-GB" sz="5400" b="1" dirty="0"/>
              <a:t>for Archives</a:t>
            </a:r>
            <a:endParaRPr lang="en-GB" altLang="en-US" sz="2800" dirty="0">
              <a:solidFill>
                <a:srgbClr val="92D050"/>
              </a:solidFill>
              <a:latin typeface="Avenir Book" panose="02000503020000020003" pitchFamily="2" charset="0"/>
            </a:endParaRPr>
          </a:p>
        </p:txBody>
      </p:sp>
      <p:sp>
        <p:nvSpPr>
          <p:cNvPr id="3" name="Title 1">
            <a:extLst>
              <a:ext uri="{FF2B5EF4-FFF2-40B4-BE49-F238E27FC236}">
                <a16:creationId xmlns:a16="http://schemas.microsoft.com/office/drawing/2014/main" id="{7B74A444-2E45-4600-FC5F-78F223709B0B}"/>
              </a:ext>
            </a:extLst>
          </p:cNvPr>
          <p:cNvSpPr txBox="1">
            <a:spLocks noChangeArrowheads="1"/>
          </p:cNvSpPr>
          <p:nvPr/>
        </p:nvSpPr>
        <p:spPr bwMode="auto">
          <a:xfrm>
            <a:off x="795991" y="112060"/>
            <a:ext cx="7772400" cy="88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smtClean="0">
                <a:solidFill>
                  <a:srgbClr val="3BACCF"/>
                </a:solidFill>
                <a:latin typeface="Tahoma" pitchFamily="34" charset="0"/>
                <a:ea typeface="+mj-ea"/>
                <a:cs typeface="+mj-cs"/>
              </a:defRPr>
            </a:lvl1pPr>
            <a:lvl2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2pPr>
            <a:lvl3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3pPr>
            <a:lvl4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4pPr>
            <a:lvl5pPr algn="ctr" rtl="0" eaLnBrk="0" fontAlgn="base" hangingPunct="0">
              <a:spcBef>
                <a:spcPct val="0"/>
              </a:spcBef>
              <a:spcAft>
                <a:spcPct val="0"/>
              </a:spcAft>
              <a:defRPr sz="4400">
                <a:solidFill>
                  <a:srgbClr val="3BACCF"/>
                </a:solidFill>
                <a:latin typeface="Tahoma" pitchFamily="34" charset="0"/>
                <a:ea typeface="ＭＳ Ｐゴシック" pitchFamily="127" charset="-128"/>
                <a:cs typeface="ＭＳ Ｐゴシック" pitchFamily="127" charset="-128"/>
              </a:defRPr>
            </a:lvl5pPr>
            <a:lvl6pPr marL="457189"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6pPr>
            <a:lvl7pPr marL="914377"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7pPr>
            <a:lvl8pPr marL="1371566"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8pPr>
            <a:lvl9pPr marL="1828754" algn="ctr" rtl="0" fontAlgn="base">
              <a:spcBef>
                <a:spcPct val="0"/>
              </a:spcBef>
              <a:spcAft>
                <a:spcPct val="0"/>
              </a:spcAft>
              <a:defRPr sz="4400">
                <a:solidFill>
                  <a:srgbClr val="8D5812"/>
                </a:solidFill>
                <a:latin typeface="Arial" pitchFamily="127" charset="0"/>
                <a:ea typeface="ＭＳ Ｐゴシック" pitchFamily="127" charset="-128"/>
                <a:cs typeface="ＭＳ Ｐゴシック" pitchFamily="127" charset="-128"/>
              </a:defRPr>
            </a:lvl9pPr>
          </a:lstStyle>
          <a:p>
            <a:pPr algn="ctr" defTabSz="914400"/>
            <a:r>
              <a:rPr lang="en-GB" sz="5400" b="1" kern="0" dirty="0">
                <a:solidFill>
                  <a:schemeClr val="tx1"/>
                </a:solidFill>
              </a:rPr>
              <a:t>THANK YOU!</a:t>
            </a:r>
            <a:endParaRPr lang="en-GB" altLang="en-US" sz="2800" kern="0" dirty="0">
              <a:solidFill>
                <a:schemeClr val="tx1"/>
              </a:solidFill>
              <a:latin typeface="Avenir Book" panose="02000503020000020003" pitchFamily="2" charset="0"/>
            </a:endParaRPr>
          </a:p>
        </p:txBody>
      </p:sp>
      <p:sp>
        <p:nvSpPr>
          <p:cNvPr id="4" name="Subtitle 2">
            <a:extLst>
              <a:ext uri="{FF2B5EF4-FFF2-40B4-BE49-F238E27FC236}">
                <a16:creationId xmlns:a16="http://schemas.microsoft.com/office/drawing/2014/main" id="{B4CF610A-7BE1-D876-2599-86403DECF705}"/>
              </a:ext>
            </a:extLst>
          </p:cNvPr>
          <p:cNvSpPr txBox="1">
            <a:spLocks noChangeArrowheads="1"/>
          </p:cNvSpPr>
          <p:nvPr/>
        </p:nvSpPr>
        <p:spPr bwMode="auto">
          <a:xfrm>
            <a:off x="0" y="2906806"/>
            <a:ext cx="7020272" cy="280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FontTx/>
              <a:buNone/>
              <a:defRPr sz="2400" smtClean="0">
                <a:solidFill>
                  <a:srgbClr val="3D2008"/>
                </a:solidFill>
                <a:latin typeface="Tahoma" pitchFamily="34" charset="0"/>
                <a:ea typeface="+mn-ea"/>
                <a:cs typeface="+mn-cs"/>
              </a:defRPr>
            </a:lvl1pPr>
            <a:lvl2pPr marL="741363" indent="-284163" algn="l" rtl="0" eaLnBrk="0" fontAlgn="base" hangingPunct="0">
              <a:spcBef>
                <a:spcPct val="20000"/>
              </a:spcBef>
              <a:spcAft>
                <a:spcPct val="0"/>
              </a:spcAft>
              <a:buChar char="–"/>
              <a:defRPr sz="2800">
                <a:solidFill>
                  <a:srgbClr val="3D2008"/>
                </a:solidFill>
                <a:latin typeface="Tahoma" pitchFamily="34" charset="0"/>
                <a:ea typeface="+mn-ea"/>
              </a:defRPr>
            </a:lvl2pPr>
            <a:lvl3pPr marL="1141413" indent="-227013" algn="l" rtl="0" eaLnBrk="0" fontAlgn="base" hangingPunct="0">
              <a:spcBef>
                <a:spcPct val="20000"/>
              </a:spcBef>
              <a:spcAft>
                <a:spcPct val="0"/>
              </a:spcAft>
              <a:buChar char="•"/>
              <a:defRPr sz="2400">
                <a:solidFill>
                  <a:srgbClr val="3D2008"/>
                </a:solidFill>
                <a:latin typeface="Tahoma" pitchFamily="34" charset="0"/>
                <a:ea typeface="+mn-ea"/>
              </a:defRPr>
            </a:lvl3pPr>
            <a:lvl4pPr marL="1598613" indent="-227013" algn="l" rtl="0" eaLnBrk="0" fontAlgn="base" hangingPunct="0">
              <a:spcBef>
                <a:spcPct val="20000"/>
              </a:spcBef>
              <a:spcAft>
                <a:spcPct val="0"/>
              </a:spcAft>
              <a:buChar char="–"/>
              <a:defRPr sz="2000">
                <a:solidFill>
                  <a:srgbClr val="3D2008"/>
                </a:solidFill>
                <a:latin typeface="Tahoma" pitchFamily="34" charset="0"/>
                <a:ea typeface="+mn-ea"/>
              </a:defRPr>
            </a:lvl4pPr>
            <a:lvl5pPr marL="2055813" indent="-227013" algn="l" rtl="0" eaLnBrk="0" fontAlgn="base" hangingPunct="0">
              <a:spcBef>
                <a:spcPct val="20000"/>
              </a:spcBef>
              <a:spcAft>
                <a:spcPct val="0"/>
              </a:spcAft>
              <a:buChar char="»"/>
              <a:defRPr sz="2000">
                <a:solidFill>
                  <a:srgbClr val="3D2008"/>
                </a:solidFill>
                <a:latin typeface="Tahoma" pitchFamily="34" charset="0"/>
                <a:ea typeface="+mn-ea"/>
              </a:defRPr>
            </a:lvl5pPr>
            <a:lvl6pPr marL="2514537" indent="-228594" algn="l" rtl="0" fontAlgn="base">
              <a:spcBef>
                <a:spcPct val="20000"/>
              </a:spcBef>
              <a:spcAft>
                <a:spcPct val="0"/>
              </a:spcAft>
              <a:buChar char="»"/>
              <a:defRPr sz="2000">
                <a:solidFill>
                  <a:srgbClr val="3D2008"/>
                </a:solidFill>
                <a:latin typeface="+mn-lt"/>
                <a:ea typeface="+mn-ea"/>
              </a:defRPr>
            </a:lvl6pPr>
            <a:lvl7pPr marL="2971726" indent="-228594" algn="l" rtl="0" fontAlgn="base">
              <a:spcBef>
                <a:spcPct val="20000"/>
              </a:spcBef>
              <a:spcAft>
                <a:spcPct val="0"/>
              </a:spcAft>
              <a:buChar char="»"/>
              <a:defRPr sz="2000">
                <a:solidFill>
                  <a:srgbClr val="3D2008"/>
                </a:solidFill>
                <a:latin typeface="+mn-lt"/>
                <a:ea typeface="+mn-ea"/>
              </a:defRPr>
            </a:lvl7pPr>
            <a:lvl8pPr marL="3428914" indent="-228594" algn="l" rtl="0" fontAlgn="base">
              <a:spcBef>
                <a:spcPct val="20000"/>
              </a:spcBef>
              <a:spcAft>
                <a:spcPct val="0"/>
              </a:spcAft>
              <a:buChar char="»"/>
              <a:defRPr sz="2000">
                <a:solidFill>
                  <a:srgbClr val="3D2008"/>
                </a:solidFill>
                <a:latin typeface="+mn-lt"/>
                <a:ea typeface="+mn-ea"/>
              </a:defRPr>
            </a:lvl8pPr>
            <a:lvl9pPr marL="3886103" indent="-228594" algn="l" rtl="0" fontAlgn="base">
              <a:spcBef>
                <a:spcPct val="20000"/>
              </a:spcBef>
              <a:spcAft>
                <a:spcPct val="0"/>
              </a:spcAft>
              <a:buChar char="»"/>
              <a:defRPr sz="2000">
                <a:solidFill>
                  <a:srgbClr val="3D2008"/>
                </a:solidFill>
                <a:latin typeface="+mn-lt"/>
                <a:ea typeface="+mn-ea"/>
              </a:defRPr>
            </a:lvl9pPr>
          </a:lstStyle>
          <a:p>
            <a:pPr algn="ctr" defTabSz="914400">
              <a:spcBef>
                <a:spcPts val="0"/>
              </a:spcBef>
            </a:pPr>
            <a:r>
              <a:rPr lang="en-GB" altLang="en-US" sz="2800" kern="0" dirty="0" err="1">
                <a:latin typeface="Avenir Book" panose="02000503020000020003" pitchFamily="2" charset="0"/>
              </a:rPr>
              <a:t>Dr.</a:t>
            </a:r>
            <a:r>
              <a:rPr lang="en-GB" altLang="en-US" sz="2800" kern="0" dirty="0">
                <a:latin typeface="Avenir Book" panose="02000503020000020003" pitchFamily="2" charset="0"/>
              </a:rPr>
              <a:t> </a:t>
            </a:r>
            <a:r>
              <a:rPr lang="en-GB" altLang="en-US" sz="2800" b="1" kern="0" dirty="0">
                <a:latin typeface="Avenir Book" panose="02000503020000020003" pitchFamily="2" charset="0"/>
              </a:rPr>
              <a:t>Hrvoje Stančić</a:t>
            </a:r>
            <a:r>
              <a:rPr lang="en-GB" altLang="en-US" sz="2800" kern="0" dirty="0">
                <a:latin typeface="Avenir Book" panose="02000503020000020003" pitchFamily="2" charset="0"/>
              </a:rPr>
              <a:t>, full prof.</a:t>
            </a:r>
          </a:p>
          <a:p>
            <a:pPr algn="ctr" defTabSz="914400">
              <a:spcBef>
                <a:spcPts val="0"/>
              </a:spcBef>
            </a:pPr>
            <a:r>
              <a:rPr lang="en-GB" altLang="en-US" kern="0" dirty="0">
                <a:latin typeface="Avenir Book" panose="02000503020000020003" pitchFamily="2" charset="0"/>
              </a:rPr>
              <a:t>Vice dean for business / </a:t>
            </a:r>
          </a:p>
          <a:p>
            <a:pPr algn="ctr" defTabSz="914400">
              <a:spcBef>
                <a:spcPts val="0"/>
              </a:spcBef>
            </a:pPr>
            <a:r>
              <a:rPr lang="en-GB" altLang="en-US" kern="0" dirty="0">
                <a:latin typeface="Avenir Book" panose="02000503020000020003" pitchFamily="2" charset="0"/>
              </a:rPr>
              <a:t>Chair of archival and documentation sciences</a:t>
            </a:r>
          </a:p>
          <a:p>
            <a:pPr algn="ctr" defTabSz="914400">
              <a:spcBef>
                <a:spcPts val="0"/>
              </a:spcBef>
            </a:pPr>
            <a:r>
              <a:rPr lang="en-GB" altLang="en-US" kern="0" dirty="0">
                <a:latin typeface="Avenir Book" panose="02000503020000020003" pitchFamily="2" charset="0"/>
              </a:rPr>
              <a:t>Department of Information and Communication Sciences</a:t>
            </a:r>
          </a:p>
          <a:p>
            <a:pPr algn="ctr" defTabSz="914400">
              <a:spcBef>
                <a:spcPts val="0"/>
              </a:spcBef>
            </a:pPr>
            <a:r>
              <a:rPr lang="en-GB" altLang="en-US" kern="0" dirty="0">
                <a:solidFill>
                  <a:schemeClr val="tx1"/>
                </a:solidFill>
                <a:latin typeface="Avenir Book" panose="02000503020000020003" pitchFamily="2" charset="0"/>
              </a:rPr>
              <a:t>Faculty of Humanities and Social Sciences</a:t>
            </a:r>
          </a:p>
          <a:p>
            <a:pPr algn="ctr" defTabSz="914400">
              <a:spcBef>
                <a:spcPts val="0"/>
              </a:spcBef>
            </a:pPr>
            <a:r>
              <a:rPr lang="en-GB" altLang="en-US" kern="0" dirty="0">
                <a:solidFill>
                  <a:schemeClr val="tx1"/>
                </a:solidFill>
                <a:latin typeface="Avenir Book" panose="02000503020000020003" pitchFamily="2" charset="0"/>
              </a:rPr>
              <a:t>University of Zagreb, Croatia</a:t>
            </a:r>
          </a:p>
          <a:p>
            <a:pPr algn="ctr" defTabSz="914400">
              <a:spcBef>
                <a:spcPts val="0"/>
              </a:spcBef>
            </a:pPr>
            <a:r>
              <a:rPr lang="en-GB" altLang="en-US" sz="2800" kern="0" dirty="0">
                <a:solidFill>
                  <a:srgbClr val="834623"/>
                </a:solidFill>
                <a:latin typeface="Avenir Book" panose="02000503020000020003" pitchFamily="2" charset="0"/>
                <a:hlinkClick r:id="rId2"/>
              </a:rPr>
              <a:t>hstancic@ffzg.unizg.hr</a:t>
            </a:r>
            <a:r>
              <a:rPr lang="en-GB" altLang="en-US" sz="2800" kern="0" dirty="0">
                <a:solidFill>
                  <a:srgbClr val="834623"/>
                </a:solidFill>
                <a:latin typeface="Avenir Book" panose="02000503020000020003" pitchFamily="2" charset="0"/>
              </a:rPr>
              <a:t> </a:t>
            </a:r>
          </a:p>
        </p:txBody>
      </p:sp>
      <p:sp>
        <p:nvSpPr>
          <p:cNvPr id="5" name="Subtitle 2">
            <a:extLst>
              <a:ext uri="{FF2B5EF4-FFF2-40B4-BE49-F238E27FC236}">
                <a16:creationId xmlns:a16="http://schemas.microsoft.com/office/drawing/2014/main" id="{24C18B69-FDC1-2790-DD7A-BB0D3480DE76}"/>
              </a:ext>
            </a:extLst>
          </p:cNvPr>
          <p:cNvSpPr txBox="1">
            <a:spLocks/>
          </p:cNvSpPr>
          <p:nvPr/>
        </p:nvSpPr>
        <p:spPr>
          <a:xfrm>
            <a:off x="7494425" y="3001516"/>
            <a:ext cx="1440160"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Aft>
                <a:spcPts val="400"/>
              </a:spcAft>
            </a:pPr>
            <a:r>
              <a:rPr lang="en-GB" sz="2400" dirty="0">
                <a:solidFill>
                  <a:schemeClr val="tx1"/>
                </a:solidFill>
              </a:rPr>
              <a:t>LinkedIn</a:t>
            </a:r>
          </a:p>
        </p:txBody>
      </p:sp>
      <p:pic>
        <p:nvPicPr>
          <p:cNvPr id="6" name="Picture 5" descr="Qr code&#10;&#10;Description automatically generated">
            <a:extLst>
              <a:ext uri="{FF2B5EF4-FFF2-40B4-BE49-F238E27FC236}">
                <a16:creationId xmlns:a16="http://schemas.microsoft.com/office/drawing/2014/main" id="{26592103-4CB5-6B10-93B3-0A3B3F7CBD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0272" y="3428176"/>
            <a:ext cx="1834108" cy="1842414"/>
          </a:xfrm>
          <a:prstGeom prst="rect">
            <a:avLst/>
          </a:prstGeom>
        </p:spPr>
      </p:pic>
    </p:spTree>
    <p:extLst>
      <p:ext uri="{BB962C8B-B14F-4D97-AF65-F5344CB8AC3E}">
        <p14:creationId xmlns:p14="http://schemas.microsoft.com/office/powerpoint/2010/main" val="100193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B33B-ABBB-7A56-0668-6E006E8DA572}"/>
              </a:ext>
            </a:extLst>
          </p:cNvPr>
          <p:cNvSpPr>
            <a:spLocks noGrp="1"/>
          </p:cNvSpPr>
          <p:nvPr>
            <p:ph type="title"/>
          </p:nvPr>
        </p:nvSpPr>
        <p:spPr/>
        <p:txBody>
          <a:bodyPr/>
          <a:lstStyle/>
          <a:p>
            <a:r>
              <a:rPr lang="en-GB" dirty="0"/>
              <a:t>1. Introduction</a:t>
            </a:r>
            <a:endParaRPr lang="hr-HR" dirty="0"/>
          </a:p>
        </p:txBody>
      </p:sp>
      <p:sp>
        <p:nvSpPr>
          <p:cNvPr id="4" name="Slide Number Placeholder 3">
            <a:extLst>
              <a:ext uri="{FF2B5EF4-FFF2-40B4-BE49-F238E27FC236}">
                <a16:creationId xmlns:a16="http://schemas.microsoft.com/office/drawing/2014/main" id="{82BC7F4A-AF6B-3E02-D46E-F16A385467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C041E38A-ADA2-AF8D-A606-063A8A01BAC3}"/>
              </a:ext>
            </a:extLst>
          </p:cNvPr>
          <p:cNvSpPr>
            <a:spLocks noGrp="1"/>
          </p:cNvSpPr>
          <p:nvPr>
            <p:ph idx="1"/>
          </p:nvPr>
        </p:nvSpPr>
        <p:spPr>
          <a:xfrm>
            <a:off x="684213" y="1236662"/>
            <a:ext cx="7772400" cy="4357141"/>
          </a:xfrm>
        </p:spPr>
        <p:txBody>
          <a:bodyPr/>
          <a:lstStyle/>
          <a:p>
            <a:pPr>
              <a:tabLst>
                <a:tab pos="1344613" algn="l"/>
              </a:tabLst>
            </a:pPr>
            <a:r>
              <a:rPr lang="en-GB" altLang="en-US" sz="2800" dirty="0">
                <a:ea typeface="ＭＳ Ｐゴシック" panose="020B0600070205080204" pitchFamily="34" charset="-128"/>
              </a:rPr>
              <a:t>The aim of the study – </a:t>
            </a:r>
            <a:r>
              <a:rPr lang="en-GB" altLang="en-US" sz="2800" b="1" dirty="0">
                <a:ea typeface="ＭＳ Ｐゴシック" panose="020B0600070205080204" pitchFamily="34" charset="-128"/>
              </a:rPr>
              <a:t>identify critical archival challenges</a:t>
            </a:r>
            <a:r>
              <a:rPr lang="en-GB" altLang="en-US" sz="2800" dirty="0">
                <a:ea typeface="ＭＳ Ｐゴシック" panose="020B0600070205080204" pitchFamily="34" charset="-128"/>
              </a:rPr>
              <a:t> </a:t>
            </a:r>
            <a:r>
              <a:rPr lang="en-GB" altLang="en-US" sz="2800" b="1" dirty="0">
                <a:ea typeface="ＭＳ Ｐゴシック" panose="020B0600070205080204" pitchFamily="34" charset="-128"/>
              </a:rPr>
              <a:t>for improvement by AI </a:t>
            </a:r>
            <a:r>
              <a:rPr lang="en-GB" altLang="en-US" sz="2800" dirty="0">
                <a:ea typeface="ＭＳ Ｐゴシック" panose="020B0600070205080204" pitchFamily="34" charset="-128"/>
              </a:rPr>
              <a:t>technologies in the context of digital records.</a:t>
            </a:r>
          </a:p>
          <a:p>
            <a:pPr>
              <a:tabLst>
                <a:tab pos="1344613" algn="l"/>
              </a:tabLst>
            </a:pPr>
            <a:r>
              <a:rPr lang="en-GB" sz="2800" dirty="0">
                <a:ea typeface="ＭＳ Ｐゴシック" panose="020B0600070205080204" pitchFamily="34" charset="-128"/>
              </a:rPr>
              <a:t>Create an AI model to address them</a:t>
            </a:r>
          </a:p>
        </p:txBody>
      </p:sp>
    </p:spTree>
    <p:extLst>
      <p:ext uri="{BB962C8B-B14F-4D97-AF65-F5344CB8AC3E}">
        <p14:creationId xmlns:p14="http://schemas.microsoft.com/office/powerpoint/2010/main" val="113320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7362-2A6B-4F0D-B23B-C4A57583F529}"/>
              </a:ext>
            </a:extLst>
          </p:cNvPr>
          <p:cNvSpPr>
            <a:spLocks noGrp="1"/>
          </p:cNvSpPr>
          <p:nvPr>
            <p:ph type="title"/>
          </p:nvPr>
        </p:nvSpPr>
        <p:spPr/>
        <p:txBody>
          <a:bodyPr/>
          <a:lstStyle/>
          <a:p>
            <a:r>
              <a:rPr lang="en-GB" dirty="0"/>
              <a:t>2. The survey</a:t>
            </a:r>
            <a:endParaRPr lang="hr-HR" dirty="0"/>
          </a:p>
        </p:txBody>
      </p:sp>
      <p:sp>
        <p:nvSpPr>
          <p:cNvPr id="3" name="Content Placeholder 2">
            <a:extLst>
              <a:ext uri="{FF2B5EF4-FFF2-40B4-BE49-F238E27FC236}">
                <a16:creationId xmlns:a16="http://schemas.microsoft.com/office/drawing/2014/main" id="{5560945D-FB4E-495C-8F49-227CFC3F0A31}"/>
              </a:ext>
            </a:extLst>
          </p:cNvPr>
          <p:cNvSpPr>
            <a:spLocks noGrp="1"/>
          </p:cNvSpPr>
          <p:nvPr>
            <p:ph idx="1"/>
          </p:nvPr>
        </p:nvSpPr>
        <p:spPr>
          <a:xfrm>
            <a:off x="684213" y="1236662"/>
            <a:ext cx="3181954" cy="4357141"/>
          </a:xfrm>
        </p:spPr>
        <p:txBody>
          <a:bodyPr/>
          <a:lstStyle/>
          <a:p>
            <a:r>
              <a:rPr lang="en-GB" sz="2200" dirty="0"/>
              <a:t>Online and the </a:t>
            </a:r>
            <a:br>
              <a:rPr lang="en-GB" sz="2200" dirty="0"/>
            </a:br>
            <a:r>
              <a:rPr lang="en-GB" sz="2200" dirty="0"/>
              <a:t>follow up in-person (March 2022 – January 2023)</a:t>
            </a:r>
          </a:p>
          <a:p>
            <a:r>
              <a:rPr lang="en-GB" sz="2200" dirty="0"/>
              <a:t>English, Spanish, Portuguese</a:t>
            </a:r>
          </a:p>
          <a:p>
            <a:r>
              <a:rPr lang="en-GB" sz="2200" dirty="0"/>
              <a:t>106 responses from </a:t>
            </a:r>
            <a:br>
              <a:rPr lang="en-GB" sz="2200" dirty="0"/>
            </a:br>
            <a:r>
              <a:rPr lang="en-GB" sz="2200" dirty="0"/>
              <a:t>27 countries</a:t>
            </a:r>
          </a:p>
          <a:p>
            <a:r>
              <a:rPr lang="en-GB" sz="2200" dirty="0"/>
              <a:t>Identified 30 repetitive and/or time-consuming tasks</a:t>
            </a:r>
          </a:p>
        </p:txBody>
      </p:sp>
      <p:sp>
        <p:nvSpPr>
          <p:cNvPr id="4" name="Slide Number Placeholder 3">
            <a:extLst>
              <a:ext uri="{FF2B5EF4-FFF2-40B4-BE49-F238E27FC236}">
                <a16:creationId xmlns:a16="http://schemas.microsoft.com/office/drawing/2014/main" id="{DDBBCB41-1A7A-4EBF-AF81-FC826B99E35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Google Shape;93;p5">
            <a:extLst>
              <a:ext uri="{FF2B5EF4-FFF2-40B4-BE49-F238E27FC236}">
                <a16:creationId xmlns:a16="http://schemas.microsoft.com/office/drawing/2014/main" id="{9597B544-8CA5-C725-D21B-A907F586785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751867" y="1074084"/>
            <a:ext cx="5400554" cy="4639319"/>
          </a:xfrm>
          <a:prstGeom prst="rect">
            <a:avLst/>
          </a:prstGeom>
          <a:noFill/>
          <a:ln>
            <a:noFill/>
          </a:ln>
        </p:spPr>
      </p:pic>
      <p:sp>
        <p:nvSpPr>
          <p:cNvPr id="6" name="TextBox 5">
            <a:extLst>
              <a:ext uri="{FF2B5EF4-FFF2-40B4-BE49-F238E27FC236}">
                <a16:creationId xmlns:a16="http://schemas.microsoft.com/office/drawing/2014/main" id="{D33E2B4E-CB4D-34B0-6E19-D6D070351091}"/>
              </a:ext>
            </a:extLst>
          </p:cNvPr>
          <p:cNvSpPr txBox="1"/>
          <p:nvPr/>
        </p:nvSpPr>
        <p:spPr>
          <a:xfrm>
            <a:off x="4115344" y="4676444"/>
            <a:ext cx="4787900" cy="646331"/>
          </a:xfrm>
          <a:prstGeom prst="rect">
            <a:avLst/>
          </a:prstGeom>
          <a:noFill/>
        </p:spPr>
        <p:txBody>
          <a:bodyPr wrap="square" rtlCol="0">
            <a:spAutoFit/>
          </a:bodyPr>
          <a:lstStyle/>
          <a:p>
            <a:r>
              <a:rPr lang="en-US" dirty="0">
                <a:highlight>
                  <a:srgbClr val="FFFF00"/>
                </a:highlight>
              </a:rPr>
              <a:t>The highest ranked response was: </a:t>
            </a:r>
            <a:br>
              <a:rPr lang="en-US" dirty="0">
                <a:highlight>
                  <a:srgbClr val="FFFF00"/>
                </a:highlight>
              </a:rPr>
            </a:br>
            <a:r>
              <a:rPr lang="en-US" dirty="0">
                <a:highlight>
                  <a:srgbClr val="FFFF00"/>
                </a:highlight>
              </a:rPr>
              <a:t>“adding, gathering, and extracting metadata”</a:t>
            </a:r>
          </a:p>
        </p:txBody>
      </p:sp>
    </p:spTree>
    <p:extLst>
      <p:ext uri="{BB962C8B-B14F-4D97-AF65-F5344CB8AC3E}">
        <p14:creationId xmlns:p14="http://schemas.microsoft.com/office/powerpoint/2010/main" val="299311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3537B90-04A8-4CE5-B451-48EED954E7D1}"/>
              </a:ext>
            </a:extLst>
          </p:cNvPr>
          <p:cNvGraphicFramePr>
            <a:graphicFrameLocks noGrp="1"/>
          </p:cNvGraphicFramePr>
          <p:nvPr>
            <p:extLst>
              <p:ext uri="{D42A27DB-BD31-4B8C-83A1-F6EECF244321}">
                <p14:modId xmlns:p14="http://schemas.microsoft.com/office/powerpoint/2010/main" val="913388780"/>
              </p:ext>
            </p:extLst>
          </p:nvPr>
        </p:nvGraphicFramePr>
        <p:xfrm>
          <a:off x="196864" y="1"/>
          <a:ext cx="8750271"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E48EB307-C817-421F-91D4-6F0AABEF4D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633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7362-2A6B-4F0D-B23B-C4A57583F529}"/>
              </a:ext>
            </a:extLst>
          </p:cNvPr>
          <p:cNvSpPr>
            <a:spLocks noGrp="1"/>
          </p:cNvSpPr>
          <p:nvPr>
            <p:ph type="title"/>
          </p:nvPr>
        </p:nvSpPr>
        <p:spPr/>
        <p:txBody>
          <a:bodyPr/>
          <a:lstStyle/>
          <a:p>
            <a:r>
              <a:rPr lang="en-GB" dirty="0"/>
              <a:t>3. AI model training methodology</a:t>
            </a:r>
            <a:endParaRPr lang="hr-HR" dirty="0"/>
          </a:p>
        </p:txBody>
      </p:sp>
      <p:sp>
        <p:nvSpPr>
          <p:cNvPr id="3" name="Content Placeholder 2">
            <a:extLst>
              <a:ext uri="{FF2B5EF4-FFF2-40B4-BE49-F238E27FC236}">
                <a16:creationId xmlns:a16="http://schemas.microsoft.com/office/drawing/2014/main" id="{5560945D-FB4E-495C-8F49-227CFC3F0A31}"/>
              </a:ext>
            </a:extLst>
          </p:cNvPr>
          <p:cNvSpPr>
            <a:spLocks noGrp="1"/>
          </p:cNvSpPr>
          <p:nvPr>
            <p:ph idx="1"/>
          </p:nvPr>
        </p:nvSpPr>
        <p:spPr>
          <a:xfrm>
            <a:off x="684212" y="1236662"/>
            <a:ext cx="8337239" cy="4357141"/>
          </a:xfrm>
        </p:spPr>
        <p:txBody>
          <a:bodyPr/>
          <a:lstStyle/>
          <a:p>
            <a:r>
              <a:rPr lang="en-GB" sz="2400" dirty="0"/>
              <a:t>We are following “</a:t>
            </a:r>
            <a:r>
              <a:rPr lang="en-US" sz="2400" dirty="0"/>
              <a:t>typical life cycle of an ML system”</a:t>
            </a:r>
            <a:endParaRPr lang="en-GB" sz="2400" dirty="0"/>
          </a:p>
          <a:p>
            <a:pPr marL="755650" lvl="1" indent="-355600">
              <a:buFont typeface="+mj-lt"/>
              <a:buAutoNum type="arabicPeriod"/>
            </a:pPr>
            <a:r>
              <a:rPr lang="en-US" sz="2000" dirty="0"/>
              <a:t>Data collection</a:t>
            </a:r>
          </a:p>
          <a:p>
            <a:pPr marL="755650" lvl="1" indent="-355600">
              <a:buFont typeface="+mj-lt"/>
              <a:buAutoNum type="arabicPeriod"/>
            </a:pPr>
            <a:r>
              <a:rPr lang="en-US" sz="2000" dirty="0"/>
              <a:t>Data preparation</a:t>
            </a:r>
          </a:p>
          <a:p>
            <a:pPr marL="755650" lvl="1" indent="-355600">
              <a:buFont typeface="+mj-lt"/>
              <a:buAutoNum type="arabicPeriod"/>
            </a:pPr>
            <a:r>
              <a:rPr lang="en-US" sz="2000" dirty="0"/>
              <a:t>Model development</a:t>
            </a:r>
          </a:p>
          <a:p>
            <a:pPr marL="755650" lvl="1" indent="-355600">
              <a:buFont typeface="+mj-lt"/>
              <a:buAutoNum type="arabicPeriod"/>
            </a:pPr>
            <a:r>
              <a:rPr lang="en-US" sz="2000" dirty="0"/>
              <a:t>Model evaluation</a:t>
            </a:r>
          </a:p>
          <a:p>
            <a:pPr marL="755650" lvl="1" indent="-355600">
              <a:buFont typeface="+mj-lt"/>
              <a:buAutoNum type="arabicPeriod"/>
            </a:pPr>
            <a:r>
              <a:rPr lang="en-US" sz="2000" dirty="0"/>
              <a:t>Model postprocessing</a:t>
            </a:r>
          </a:p>
          <a:p>
            <a:pPr marL="755650" lvl="1" indent="-355600">
              <a:buFont typeface="+mj-lt"/>
              <a:buAutoNum type="arabicPeriod"/>
            </a:pPr>
            <a:r>
              <a:rPr lang="en-US" sz="2000" dirty="0"/>
              <a:t>Model deployment</a:t>
            </a:r>
          </a:p>
          <a:p>
            <a:pPr marL="755650" lvl="1" indent="-355600">
              <a:buFont typeface="+mj-lt"/>
              <a:buAutoNum type="arabicPeriod"/>
            </a:pPr>
            <a:endParaRPr lang="en-US" sz="2000" dirty="0"/>
          </a:p>
          <a:p>
            <a:pPr marL="755650" lvl="1" indent="-355600">
              <a:buFont typeface="+mj-lt"/>
              <a:buAutoNum type="arabicPeriod"/>
            </a:pPr>
            <a:endParaRPr lang="en-US" sz="2000" dirty="0"/>
          </a:p>
          <a:p>
            <a:pPr marL="755650" lvl="1" indent="-355600">
              <a:buFont typeface="+mj-lt"/>
              <a:buAutoNum type="arabicPeriod"/>
            </a:pPr>
            <a:endParaRPr lang="en-US" sz="2000" dirty="0"/>
          </a:p>
          <a:p>
            <a:pPr marL="755650" lvl="1" indent="-355600">
              <a:buFont typeface="+mj-lt"/>
              <a:buAutoNum type="arabicPeriod"/>
            </a:pPr>
            <a:r>
              <a:rPr lang="en-GB" sz="2000" dirty="0"/>
              <a:t>Model development process description</a:t>
            </a:r>
          </a:p>
        </p:txBody>
      </p:sp>
      <p:sp>
        <p:nvSpPr>
          <p:cNvPr id="4" name="Slide Number Placeholder 3">
            <a:extLst>
              <a:ext uri="{FF2B5EF4-FFF2-40B4-BE49-F238E27FC236}">
                <a16:creationId xmlns:a16="http://schemas.microsoft.com/office/drawing/2014/main" id="{DDBBCB41-1A7A-4EBF-AF81-FC826B99E35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F526B3B8-A40E-88A5-D26A-951E63D3F81F}"/>
              </a:ext>
            </a:extLst>
          </p:cNvPr>
          <p:cNvSpPr txBox="1"/>
          <p:nvPr/>
        </p:nvSpPr>
        <p:spPr>
          <a:xfrm>
            <a:off x="423582" y="3959299"/>
            <a:ext cx="7972519" cy="445097"/>
          </a:xfrm>
          <a:prstGeom prst="rect">
            <a:avLst/>
          </a:prstGeom>
          <a:noFill/>
        </p:spPr>
        <p:txBody>
          <a:bodyPr wrap="square" rtlCol="0">
            <a:spAutoFit/>
          </a:bodyPr>
          <a:lstStyle/>
          <a:p>
            <a:r>
              <a:rPr lang="en-US" sz="1400" dirty="0"/>
              <a:t>Suresh, H., Guttag, J</a:t>
            </a:r>
            <a:r>
              <a:rPr lang="en-US" sz="1400" b="1" dirty="0"/>
              <a:t>. A framework for understanding sources of harm throughout the machine learning life cycle</a:t>
            </a:r>
            <a:r>
              <a:rPr lang="en-US" sz="1400" dirty="0"/>
              <a:t>. In: </a:t>
            </a:r>
            <a:r>
              <a:rPr lang="en-US" sz="1400" i="1" dirty="0"/>
              <a:t>EAAMO 2021: Equity and Access in Algorithms, Mechanisms, and Optimization</a:t>
            </a:r>
            <a:r>
              <a:rPr lang="en-US" sz="1400" dirty="0"/>
              <a:t>, 5-9 October 2021, New York, SAD: Association for Computing Machinery, pp. 1-9, </a:t>
            </a:r>
            <a:r>
              <a:rPr lang="en-US" sz="1400" dirty="0">
                <a:hlinkClick r:id="rId2"/>
              </a:rPr>
              <a:t>https://doi.org/10.48550/arXiv.1901.10002</a:t>
            </a:r>
            <a:r>
              <a:rPr lang="en-US" sz="1400" dirty="0"/>
              <a:t>  </a:t>
            </a:r>
            <a:endParaRPr lang="hr-HR" sz="1400" dirty="0"/>
          </a:p>
        </p:txBody>
      </p:sp>
    </p:spTree>
    <p:extLst>
      <p:ext uri="{BB962C8B-B14F-4D97-AF65-F5344CB8AC3E}">
        <p14:creationId xmlns:p14="http://schemas.microsoft.com/office/powerpoint/2010/main" val="208028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7362-2A6B-4F0D-B23B-C4A57583F529}"/>
              </a:ext>
            </a:extLst>
          </p:cNvPr>
          <p:cNvSpPr>
            <a:spLocks noGrp="1"/>
          </p:cNvSpPr>
          <p:nvPr>
            <p:ph type="title"/>
          </p:nvPr>
        </p:nvSpPr>
        <p:spPr/>
        <p:txBody>
          <a:bodyPr/>
          <a:lstStyle/>
          <a:p>
            <a:r>
              <a:rPr lang="en-GB" dirty="0"/>
              <a:t>3.1. Data collection</a:t>
            </a:r>
            <a:endParaRPr lang="hr-HR" dirty="0"/>
          </a:p>
        </p:txBody>
      </p:sp>
      <p:sp>
        <p:nvSpPr>
          <p:cNvPr id="3" name="Content Placeholder 2">
            <a:extLst>
              <a:ext uri="{FF2B5EF4-FFF2-40B4-BE49-F238E27FC236}">
                <a16:creationId xmlns:a16="http://schemas.microsoft.com/office/drawing/2014/main" id="{5560945D-FB4E-495C-8F49-227CFC3F0A31}"/>
              </a:ext>
            </a:extLst>
          </p:cNvPr>
          <p:cNvSpPr>
            <a:spLocks noGrp="1"/>
          </p:cNvSpPr>
          <p:nvPr>
            <p:ph idx="1"/>
          </p:nvPr>
        </p:nvSpPr>
        <p:spPr>
          <a:xfrm>
            <a:off x="684213" y="1236662"/>
            <a:ext cx="7772400" cy="4357141"/>
          </a:xfrm>
        </p:spPr>
        <p:txBody>
          <a:bodyPr/>
          <a:lstStyle/>
          <a:p>
            <a:r>
              <a:rPr lang="en-GB" sz="2800" dirty="0"/>
              <a:t>C</a:t>
            </a:r>
            <a:r>
              <a:rPr lang="en-GB" sz="2400" dirty="0"/>
              <a:t>ooperation with the State Archives in Osijek, Croatia</a:t>
            </a:r>
          </a:p>
          <a:p>
            <a:pPr lvl="1"/>
            <a:r>
              <a:rPr lang="en-GB" sz="2400" dirty="0"/>
              <a:t>provided an AI training set</a:t>
            </a:r>
          </a:p>
          <a:p>
            <a:pPr lvl="2"/>
            <a:r>
              <a:rPr lang="en-GB" sz="2000" dirty="0"/>
              <a:t>collection of digitized (set – studio and outdoor) portraits</a:t>
            </a:r>
          </a:p>
          <a:p>
            <a:pPr lvl="3"/>
            <a:r>
              <a:rPr lang="en-GB" sz="1600" dirty="0"/>
              <a:t>total: 1,417 images</a:t>
            </a:r>
          </a:p>
          <a:p>
            <a:pPr lvl="3"/>
            <a:r>
              <a:rPr lang="en-GB" sz="1600" dirty="0"/>
              <a:t>recto: 908 images</a:t>
            </a:r>
          </a:p>
          <a:p>
            <a:pPr lvl="3"/>
            <a:r>
              <a:rPr lang="en-GB" sz="1600" dirty="0"/>
              <a:t>from 1870s to the beginning of the 20</a:t>
            </a:r>
            <a:r>
              <a:rPr lang="en-GB" sz="1600" baseline="30000" dirty="0"/>
              <a:t>th</a:t>
            </a:r>
            <a:r>
              <a:rPr lang="en-GB" sz="1600" dirty="0"/>
              <a:t> century</a:t>
            </a:r>
          </a:p>
          <a:p>
            <a:pPr lvl="2"/>
            <a:r>
              <a:rPr lang="en-GB" sz="2000" dirty="0"/>
              <a:t>9 categories</a:t>
            </a:r>
          </a:p>
          <a:p>
            <a:pPr lvl="3"/>
            <a:r>
              <a:rPr lang="en-GB" sz="1600" dirty="0"/>
              <a:t>male, female, children, group – studio + outdoors</a:t>
            </a:r>
          </a:p>
          <a:p>
            <a:pPr lvl="3"/>
            <a:r>
              <a:rPr lang="en-GB" sz="1600" dirty="0"/>
              <a:t>school groups + groups of members of associations</a:t>
            </a:r>
          </a:p>
          <a:p>
            <a:pPr lvl="2"/>
            <a:r>
              <a:rPr lang="en-GB" sz="2000" dirty="0"/>
              <a:t>description of the set</a:t>
            </a:r>
          </a:p>
        </p:txBody>
      </p:sp>
      <p:sp>
        <p:nvSpPr>
          <p:cNvPr id="4" name="Slide Number Placeholder 3">
            <a:extLst>
              <a:ext uri="{FF2B5EF4-FFF2-40B4-BE49-F238E27FC236}">
                <a16:creationId xmlns:a16="http://schemas.microsoft.com/office/drawing/2014/main" id="{DDBBCB41-1A7A-4EBF-AF81-FC826B99E35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835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7362-2A6B-4F0D-B23B-C4A57583F529}"/>
              </a:ext>
            </a:extLst>
          </p:cNvPr>
          <p:cNvSpPr>
            <a:spLocks noGrp="1"/>
          </p:cNvSpPr>
          <p:nvPr>
            <p:ph type="title"/>
          </p:nvPr>
        </p:nvSpPr>
        <p:spPr/>
        <p:txBody>
          <a:bodyPr/>
          <a:lstStyle/>
          <a:p>
            <a:r>
              <a:rPr lang="en-GB" dirty="0"/>
              <a:t>3.1. Data collection</a:t>
            </a:r>
            <a:endParaRPr lang="hr-HR" dirty="0"/>
          </a:p>
        </p:txBody>
      </p:sp>
      <p:sp>
        <p:nvSpPr>
          <p:cNvPr id="3" name="Content Placeholder 2">
            <a:extLst>
              <a:ext uri="{FF2B5EF4-FFF2-40B4-BE49-F238E27FC236}">
                <a16:creationId xmlns:a16="http://schemas.microsoft.com/office/drawing/2014/main" id="{5560945D-FB4E-495C-8F49-227CFC3F0A31}"/>
              </a:ext>
            </a:extLst>
          </p:cNvPr>
          <p:cNvSpPr>
            <a:spLocks noGrp="1"/>
          </p:cNvSpPr>
          <p:nvPr>
            <p:ph idx="1"/>
          </p:nvPr>
        </p:nvSpPr>
        <p:spPr>
          <a:xfrm>
            <a:off x="179512" y="1236662"/>
            <a:ext cx="5904656" cy="4357141"/>
          </a:xfrm>
        </p:spPr>
        <p:txBody>
          <a:bodyPr/>
          <a:lstStyle/>
          <a:p>
            <a:r>
              <a:rPr lang="en-GB" sz="2400" dirty="0"/>
              <a:t>Description of the set – example</a:t>
            </a:r>
          </a:p>
          <a:p>
            <a:pPr lvl="1"/>
            <a:r>
              <a:rPr lang="en-GB" sz="2000" dirty="0"/>
              <a:t>Name: Marija </a:t>
            </a:r>
            <a:r>
              <a:rPr lang="en-GB" sz="2000" dirty="0" err="1"/>
              <a:t>Sudić</a:t>
            </a:r>
            <a:r>
              <a:rPr lang="en-GB" sz="2000" dirty="0"/>
              <a:t>, married </a:t>
            </a:r>
            <a:r>
              <a:rPr lang="en-GB" sz="2000" dirty="0" err="1"/>
              <a:t>Tadijanović</a:t>
            </a:r>
            <a:endParaRPr lang="en-GB" sz="2000" dirty="0"/>
          </a:p>
          <a:p>
            <a:pPr lvl="1"/>
            <a:r>
              <a:rPr lang="en-US" sz="2000" dirty="0"/>
              <a:t>Description: young female person shot </a:t>
            </a:r>
            <a:br>
              <a:rPr lang="en-US" sz="2000" dirty="0"/>
            </a:br>
            <a:r>
              <a:rPr lang="en-US" sz="2000" dirty="0"/>
              <a:t>in studio (</a:t>
            </a:r>
            <a:r>
              <a:rPr lang="en-US" sz="2000" dirty="0">
                <a:solidFill>
                  <a:srgbClr val="0000FF"/>
                </a:solidFill>
              </a:rPr>
              <a:t>dress, jewelry, flower, pillars</a:t>
            </a:r>
            <a:r>
              <a:rPr lang="en-US" sz="2000" dirty="0"/>
              <a:t>)</a:t>
            </a:r>
          </a:p>
          <a:p>
            <a:pPr lvl="1"/>
            <a:r>
              <a:rPr lang="en-US" sz="2000" dirty="0"/>
              <a:t>Photographer: Georg </a:t>
            </a:r>
            <a:r>
              <a:rPr lang="en-US" sz="2000" dirty="0" err="1"/>
              <a:t>Knittel</a:t>
            </a:r>
            <a:endParaRPr lang="en-US" sz="2000" dirty="0"/>
          </a:p>
          <a:p>
            <a:pPr lvl="1"/>
            <a:r>
              <a:rPr lang="en-US" sz="2000" dirty="0"/>
              <a:t>Atelier: Georg </a:t>
            </a:r>
            <a:r>
              <a:rPr lang="en-US" sz="2000" dirty="0" err="1"/>
              <a:t>Knittel</a:t>
            </a:r>
            <a:r>
              <a:rPr lang="en-US" sz="2000" dirty="0"/>
              <a:t>, Osijek</a:t>
            </a:r>
          </a:p>
          <a:p>
            <a:pPr lvl="1"/>
            <a:r>
              <a:rPr lang="en-US" sz="2000" dirty="0"/>
              <a:t>Date: 1865. – 1907.</a:t>
            </a:r>
          </a:p>
          <a:p>
            <a:pPr lvl="1"/>
            <a:r>
              <a:rPr lang="en-US" sz="2000" dirty="0"/>
              <a:t>Place: Osijek</a:t>
            </a:r>
          </a:p>
          <a:p>
            <a:pPr lvl="1"/>
            <a:r>
              <a:rPr lang="en-US" sz="2000" dirty="0"/>
              <a:t>Format: 14.50  x 10.50 cm</a:t>
            </a:r>
          </a:p>
          <a:p>
            <a:pPr lvl="1"/>
            <a:r>
              <a:rPr lang="en-US" sz="2000" dirty="0"/>
              <a:t>Medium: paper</a:t>
            </a:r>
          </a:p>
          <a:p>
            <a:pPr lvl="1"/>
            <a:r>
              <a:rPr lang="en-US" sz="2000" dirty="0"/>
              <a:t>Technique: black and white</a:t>
            </a:r>
          </a:p>
          <a:p>
            <a:pPr lvl="1"/>
            <a:r>
              <a:rPr lang="en-US" sz="2000" dirty="0"/>
              <a:t>Polarity: positive</a:t>
            </a:r>
          </a:p>
        </p:txBody>
      </p:sp>
      <p:pic>
        <p:nvPicPr>
          <p:cNvPr id="6" name="Picture 5" descr="A picture containing clothing, human face, retro style, person&#10;&#10;Description automatically generated">
            <a:extLst>
              <a:ext uri="{FF2B5EF4-FFF2-40B4-BE49-F238E27FC236}">
                <a16:creationId xmlns:a16="http://schemas.microsoft.com/office/drawing/2014/main" id="{F644C18E-F206-B2CA-2D42-22FC7DF7B0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6176" y="1236662"/>
            <a:ext cx="2907149" cy="4406331"/>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137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BE5A-2DAB-CAA6-6E05-3D21201D059A}"/>
              </a:ext>
            </a:extLst>
          </p:cNvPr>
          <p:cNvSpPr>
            <a:spLocks noGrp="1"/>
          </p:cNvSpPr>
          <p:nvPr>
            <p:ph type="title"/>
          </p:nvPr>
        </p:nvSpPr>
        <p:spPr>
          <a:xfrm>
            <a:off x="251445" y="217488"/>
            <a:ext cx="8641110" cy="952500"/>
          </a:xfrm>
        </p:spPr>
        <p:txBody>
          <a:bodyPr/>
          <a:lstStyle/>
          <a:p>
            <a:r>
              <a:rPr lang="en-GB" dirty="0"/>
              <a:t>3.2. Data preparation</a:t>
            </a:r>
            <a:endParaRPr lang="hr-HR" dirty="0"/>
          </a:p>
        </p:txBody>
      </p:sp>
      <p:sp>
        <p:nvSpPr>
          <p:cNvPr id="3" name="Content Placeholder 2">
            <a:extLst>
              <a:ext uri="{FF2B5EF4-FFF2-40B4-BE49-F238E27FC236}">
                <a16:creationId xmlns:a16="http://schemas.microsoft.com/office/drawing/2014/main" id="{E78DA71C-1F97-4400-88C4-ADEFE9BB628E}"/>
              </a:ext>
            </a:extLst>
          </p:cNvPr>
          <p:cNvSpPr>
            <a:spLocks noGrp="1"/>
          </p:cNvSpPr>
          <p:nvPr>
            <p:ph idx="1"/>
          </p:nvPr>
        </p:nvSpPr>
        <p:spPr>
          <a:xfrm>
            <a:off x="684213" y="1236663"/>
            <a:ext cx="7772400" cy="4377484"/>
          </a:xfrm>
        </p:spPr>
        <p:txBody>
          <a:bodyPr/>
          <a:lstStyle/>
          <a:p>
            <a:r>
              <a:rPr lang="en-US" sz="2800" dirty="0"/>
              <a:t>Implicit data extraction</a:t>
            </a:r>
          </a:p>
          <a:p>
            <a:pPr lvl="1">
              <a:spcBef>
                <a:spcPts val="300"/>
              </a:spcBef>
            </a:pPr>
            <a:r>
              <a:rPr lang="en-US" sz="2400" dirty="0"/>
              <a:t>male / female</a:t>
            </a:r>
          </a:p>
          <a:p>
            <a:pPr lvl="1">
              <a:spcBef>
                <a:spcPts val="300"/>
              </a:spcBef>
            </a:pPr>
            <a:r>
              <a:rPr lang="en-US" sz="2400" dirty="0"/>
              <a:t>age: child, young, adult, old</a:t>
            </a:r>
          </a:p>
          <a:p>
            <a:pPr lvl="1">
              <a:spcBef>
                <a:spcPts val="300"/>
              </a:spcBef>
            </a:pPr>
            <a:r>
              <a:rPr lang="en-US" sz="2400" dirty="0"/>
              <a:t>place: studio, outdoor</a:t>
            </a:r>
          </a:p>
          <a:p>
            <a:r>
              <a:rPr lang="en-US" sz="2800" dirty="0"/>
              <a:t>Explicit data extraction</a:t>
            </a:r>
          </a:p>
          <a:p>
            <a:pPr lvl="1">
              <a:spcBef>
                <a:spcPts val="300"/>
              </a:spcBef>
            </a:pPr>
            <a:r>
              <a:rPr lang="en-US" sz="2400" dirty="0"/>
              <a:t>extract all labels </a:t>
            </a:r>
          </a:p>
          <a:p>
            <a:pPr lvl="1">
              <a:spcBef>
                <a:spcPts val="300"/>
              </a:spcBef>
            </a:pPr>
            <a:r>
              <a:rPr lang="en-US" sz="2400" dirty="0"/>
              <a:t>create a set of unique labels</a:t>
            </a:r>
          </a:p>
          <a:p>
            <a:pPr marL="457200" lvl="1" indent="0">
              <a:buNone/>
            </a:pPr>
            <a:r>
              <a:rPr lang="en-US" sz="1400" dirty="0">
                <a:solidFill>
                  <a:srgbClr val="0000FF"/>
                </a:solidFill>
              </a:rPr>
              <a:t>Male portraits:</a:t>
            </a:r>
            <a:r>
              <a:rPr lang="en-US" sz="1400" dirty="0">
                <a:solidFill>
                  <a:schemeClr val="tx1"/>
                </a:solidFill>
              </a:rPr>
              <a:t> "suit", "military uniform", "hunting uniform", "priest dress", "</a:t>
            </a:r>
            <a:r>
              <a:rPr lang="en-US" sz="1400" dirty="0">
                <a:solidFill>
                  <a:srgbClr val="0000FF"/>
                </a:solidFill>
              </a:rPr>
              <a:t>mustache</a:t>
            </a:r>
            <a:r>
              <a:rPr lang="en-US" sz="1400" dirty="0">
                <a:solidFill>
                  <a:schemeClr val="tx1"/>
                </a:solidFill>
              </a:rPr>
              <a:t>", "coat", "fur", "beard", "glasses", "hat", "cap", "tie" , "butterfly bow", "bow", "scarf", "decoration", "decorations", "sword", "staff", "jewelry", "pipe", "watch", "gloves", "chair", "table", “small table", "fence", "cabinet", "mirror", "stand", "haircut and shaving accessories", "pen", "cigarette", "flower", "flowers", "vase ", "umbrella", "books", "box", "bag", “chair back", "armchair", "deer statue", "cross", "number"</a:t>
            </a:r>
            <a:endParaRPr lang="en-US" dirty="0">
              <a:solidFill>
                <a:schemeClr val="tx1"/>
              </a:solidFill>
            </a:endParaRPr>
          </a:p>
        </p:txBody>
      </p:sp>
      <p:sp>
        <p:nvSpPr>
          <p:cNvPr id="4" name="Slide Number Placeholder 3">
            <a:extLst>
              <a:ext uri="{FF2B5EF4-FFF2-40B4-BE49-F238E27FC236}">
                <a16:creationId xmlns:a16="http://schemas.microsoft.com/office/drawing/2014/main" id="{E39154F2-A7E4-F8AF-3B09-75A574ED70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5E0A1-F052-40A1-949F-3C877D079DF2}" type="slidenum">
              <a:rPr kumimoji="0" lang="hr-HR"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hr-HR"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23006AC-CA30-DBE2-CCDD-A2C58B0F52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103"/>
          <a:stretch/>
        </p:blipFill>
        <p:spPr>
          <a:xfrm>
            <a:off x="4924769" y="2916960"/>
            <a:ext cx="3967786" cy="924540"/>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E736C04F-1839-C046-3898-22384F0B7224}"/>
              </a:ext>
            </a:extLst>
          </p:cNvPr>
          <p:cNvSpPr/>
          <p:nvPr/>
        </p:nvSpPr>
        <p:spPr bwMode="auto">
          <a:xfrm>
            <a:off x="7287904" y="3425405"/>
            <a:ext cx="402609" cy="446508"/>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endParaRPr>
          </a:p>
        </p:txBody>
      </p:sp>
      <p:sp>
        <p:nvSpPr>
          <p:cNvPr id="7" name="Arrow: Up 6">
            <a:extLst>
              <a:ext uri="{FF2B5EF4-FFF2-40B4-BE49-F238E27FC236}">
                <a16:creationId xmlns:a16="http://schemas.microsoft.com/office/drawing/2014/main" id="{53E1906D-A810-EF86-A663-808F5134ED04}"/>
              </a:ext>
            </a:extLst>
          </p:cNvPr>
          <p:cNvSpPr/>
          <p:nvPr/>
        </p:nvSpPr>
        <p:spPr bwMode="auto">
          <a:xfrm>
            <a:off x="7362966" y="3908175"/>
            <a:ext cx="252483" cy="410246"/>
          </a:xfrm>
          <a:prstGeom prst="upArrow">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171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Master Title">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7" charset="0"/>
            <a:ea typeface="ＭＳ Ｐゴシック" pitchFamily="127" charset="-128"/>
            <a:cs typeface="ＭＳ Ｐゴシック" pitchFamily="12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1834</TotalTime>
  <Words>1338</Words>
  <Application>Microsoft Office PowerPoint</Application>
  <PresentationFormat>On-screen Show (16:10)</PresentationFormat>
  <Paragraphs>197</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Avenir Book</vt:lpstr>
      <vt:lpstr>Calibri</vt:lpstr>
      <vt:lpstr>Consolas</vt:lpstr>
      <vt:lpstr>Symbol</vt:lpstr>
      <vt:lpstr>Tahoma</vt:lpstr>
      <vt:lpstr>Master Title</vt:lpstr>
      <vt:lpstr>AI-as-a-Service  for Archives</vt:lpstr>
      <vt:lpstr>Contents</vt:lpstr>
      <vt:lpstr>1. Introduction</vt:lpstr>
      <vt:lpstr>2. The survey</vt:lpstr>
      <vt:lpstr>PowerPoint Presentation</vt:lpstr>
      <vt:lpstr>3. AI model training methodology</vt:lpstr>
      <vt:lpstr>3.1. Data collection</vt:lpstr>
      <vt:lpstr>3.1. Data collection</vt:lpstr>
      <vt:lpstr>3.2. Data preparation</vt:lpstr>
      <vt:lpstr>3.2. Data preparation</vt:lpstr>
      <vt:lpstr>3.2. Data preparation</vt:lpstr>
      <vt:lpstr>3.2. Data preparation</vt:lpstr>
      <vt:lpstr>3.2. Data preparation</vt:lpstr>
      <vt:lpstr>3.3. Model development</vt:lpstr>
      <vt:lpstr>3.3. Model development</vt:lpstr>
      <vt:lpstr>3.3. Model development</vt:lpstr>
      <vt:lpstr>3.3. Model development</vt:lpstr>
      <vt:lpstr>3.4. Model evaluation</vt:lpstr>
      <vt:lpstr>3.4. Model evaluation</vt:lpstr>
      <vt:lpstr>3.4. Model evaluation</vt:lpstr>
      <vt:lpstr>3.4. Model evaluation</vt:lpstr>
      <vt:lpstr>3.5. Model postprocessing</vt:lpstr>
      <vt:lpstr>3.6. Model deployment</vt:lpstr>
      <vt:lpstr>3.7. Model development process description – paradata</vt:lpstr>
      <vt:lpstr>3.7. Model development process description – paradata</vt:lpstr>
      <vt:lpstr>4. Conclusion</vt:lpstr>
      <vt:lpstr>AI-as-a-Service  for Archives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AI-as-a-Service for Archives</dc:title>
  <dc:creator>Hrvoje Stančić</dc:creator>
  <cp:lastModifiedBy>Hrvoje Stančić</cp:lastModifiedBy>
  <cp:revision>48</cp:revision>
  <dcterms:created xsi:type="dcterms:W3CDTF">2024-02-05T13:57:01Z</dcterms:created>
  <dcterms:modified xsi:type="dcterms:W3CDTF">2024-10-25T02:44:31Z</dcterms:modified>
</cp:coreProperties>
</file>