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68" r:id="rId4"/>
    <p:sldId id="259" r:id="rId5"/>
    <p:sldId id="262" r:id="rId6"/>
    <p:sldId id="263" r:id="rId7"/>
    <p:sldId id="261"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94" autoAdjust="0"/>
    <p:restoredTop sz="94660"/>
  </p:normalViewPr>
  <p:slideViewPr>
    <p:cSldViewPr snapToGrid="0">
      <p:cViewPr varScale="1">
        <p:scale>
          <a:sx n="159" d="100"/>
          <a:sy n="159" d="100"/>
        </p:scale>
        <p:origin x="51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225C6-C7C9-47E1-ADF7-BCED9C50AED4}" type="datetimeFigureOut">
              <a:rPr lang="en-CA" smtClean="0"/>
              <a:t>2022-02-14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11484-6745-43B2-886A-1E0F75E8E771}" type="slidenum">
              <a:rPr lang="en-CA" smtClean="0"/>
              <a:t>‹#›</a:t>
            </a:fld>
            <a:endParaRPr lang="en-CA"/>
          </a:p>
        </p:txBody>
      </p:sp>
    </p:spTree>
    <p:extLst>
      <p:ext uri="{BB962C8B-B14F-4D97-AF65-F5344CB8AC3E}">
        <p14:creationId xmlns:p14="http://schemas.microsoft.com/office/powerpoint/2010/main" val="43630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B6CE-CFE8-4C1C-9C08-E544F0C31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D3FA62C-CDD5-4BE4-B59B-C0A34AC07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ABBCC9-BBE3-41BD-87D5-9D0919BADDC7}"/>
              </a:ext>
            </a:extLst>
          </p:cNvPr>
          <p:cNvSpPr>
            <a:spLocks noGrp="1"/>
          </p:cNvSpPr>
          <p:nvPr>
            <p:ph type="dt" sz="half" idx="10"/>
          </p:nvPr>
        </p:nvSpPr>
        <p:spPr/>
        <p:txBody>
          <a:bodyPr/>
          <a:lstStyle/>
          <a:p>
            <a:fld id="{5B180AFC-F8FC-4AC9-8382-4E38F0EC0983}" type="datetime1">
              <a:rPr lang="en-CA" smtClean="0"/>
              <a:t>2022-02-14</a:t>
            </a:fld>
            <a:endParaRPr lang="en-CA"/>
          </a:p>
        </p:txBody>
      </p:sp>
      <p:sp>
        <p:nvSpPr>
          <p:cNvPr id="5" name="Footer Placeholder 4">
            <a:extLst>
              <a:ext uri="{FF2B5EF4-FFF2-40B4-BE49-F238E27FC236}">
                <a16:creationId xmlns:a16="http://schemas.microsoft.com/office/drawing/2014/main" id="{C9719BC2-8B24-4C02-AEC8-D0BDA13607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BDA6EB-6260-4E74-AD72-E511DA2AC51C}"/>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0066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9E5F-A2AC-46C0-AA12-323EB6778B8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91DE94-E518-44F2-AA79-398D69437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F8AAA8-EE82-4E2C-A05C-95F7F3BE8EBC}"/>
              </a:ext>
            </a:extLst>
          </p:cNvPr>
          <p:cNvSpPr>
            <a:spLocks noGrp="1"/>
          </p:cNvSpPr>
          <p:nvPr>
            <p:ph type="dt" sz="half" idx="10"/>
          </p:nvPr>
        </p:nvSpPr>
        <p:spPr/>
        <p:txBody>
          <a:bodyPr/>
          <a:lstStyle/>
          <a:p>
            <a:fld id="{C8714074-352C-48F6-A4BD-06A7AB7F13CC}" type="datetime1">
              <a:rPr lang="en-CA" smtClean="0"/>
              <a:t>2022-02-14</a:t>
            </a:fld>
            <a:endParaRPr lang="en-CA"/>
          </a:p>
        </p:txBody>
      </p:sp>
      <p:sp>
        <p:nvSpPr>
          <p:cNvPr id="5" name="Footer Placeholder 4">
            <a:extLst>
              <a:ext uri="{FF2B5EF4-FFF2-40B4-BE49-F238E27FC236}">
                <a16:creationId xmlns:a16="http://schemas.microsoft.com/office/drawing/2014/main" id="{578FE011-F600-45E3-AF0A-6212EAA14E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CF2038-BFC1-48F6-A0DC-9005E3DB3443}"/>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7101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5A378-C429-422F-801E-AD382C336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89FE0F-CB3B-47E9-825D-6A286DCB8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1CC7D6-82F2-4A6B-8443-47586848AFDB}"/>
              </a:ext>
            </a:extLst>
          </p:cNvPr>
          <p:cNvSpPr>
            <a:spLocks noGrp="1"/>
          </p:cNvSpPr>
          <p:nvPr>
            <p:ph type="dt" sz="half" idx="10"/>
          </p:nvPr>
        </p:nvSpPr>
        <p:spPr/>
        <p:txBody>
          <a:bodyPr/>
          <a:lstStyle/>
          <a:p>
            <a:fld id="{B98FE64E-3CA6-418F-9E16-5EE922136819}" type="datetime1">
              <a:rPr lang="en-CA" smtClean="0"/>
              <a:t>2022-02-14</a:t>
            </a:fld>
            <a:endParaRPr lang="en-CA"/>
          </a:p>
        </p:txBody>
      </p:sp>
      <p:sp>
        <p:nvSpPr>
          <p:cNvPr id="5" name="Footer Placeholder 4">
            <a:extLst>
              <a:ext uri="{FF2B5EF4-FFF2-40B4-BE49-F238E27FC236}">
                <a16:creationId xmlns:a16="http://schemas.microsoft.com/office/drawing/2014/main" id="{857BBAA3-8593-4D66-8F4D-5FB991CC2A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A130E6-F4AF-4C13-BF26-484FE20B1612}"/>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76325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0056-D1EA-4305-9BE3-BB56B56A00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690A2CF-A42E-4418-8A18-8EEC3B609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6F50E7-564F-4BC3-B75C-A84E84415111}"/>
              </a:ext>
            </a:extLst>
          </p:cNvPr>
          <p:cNvSpPr>
            <a:spLocks noGrp="1"/>
          </p:cNvSpPr>
          <p:nvPr>
            <p:ph type="dt" sz="half" idx="10"/>
          </p:nvPr>
        </p:nvSpPr>
        <p:spPr/>
        <p:txBody>
          <a:bodyPr/>
          <a:lstStyle/>
          <a:p>
            <a:fld id="{C11AD761-0FF3-4A56-AF03-223D31D2AC30}" type="datetime1">
              <a:rPr lang="en-CA" smtClean="0"/>
              <a:t>2022-02-14</a:t>
            </a:fld>
            <a:endParaRPr lang="en-CA"/>
          </a:p>
        </p:txBody>
      </p:sp>
      <p:sp>
        <p:nvSpPr>
          <p:cNvPr id="5" name="Footer Placeholder 4">
            <a:extLst>
              <a:ext uri="{FF2B5EF4-FFF2-40B4-BE49-F238E27FC236}">
                <a16:creationId xmlns:a16="http://schemas.microsoft.com/office/drawing/2014/main" id="{677628C6-DB08-4CFE-A547-BF1365537A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19E24C-B026-4DCE-95CE-A5BC61FF1A7B}"/>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375609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A974-ECCE-429C-BE2C-3CE0B63577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FC232C-0DFA-40AB-BF20-9E1BEBFF9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AD3D7-3450-411C-AC16-BC50B81ADE7A}"/>
              </a:ext>
            </a:extLst>
          </p:cNvPr>
          <p:cNvSpPr>
            <a:spLocks noGrp="1"/>
          </p:cNvSpPr>
          <p:nvPr>
            <p:ph type="dt" sz="half" idx="10"/>
          </p:nvPr>
        </p:nvSpPr>
        <p:spPr/>
        <p:txBody>
          <a:bodyPr/>
          <a:lstStyle/>
          <a:p>
            <a:fld id="{168A14B8-CC03-4E94-A4E3-6C338F80DF1F}" type="datetime1">
              <a:rPr lang="en-CA" smtClean="0"/>
              <a:t>2022-02-14</a:t>
            </a:fld>
            <a:endParaRPr lang="en-CA"/>
          </a:p>
        </p:txBody>
      </p:sp>
      <p:sp>
        <p:nvSpPr>
          <p:cNvPr id="5" name="Footer Placeholder 4">
            <a:extLst>
              <a:ext uri="{FF2B5EF4-FFF2-40B4-BE49-F238E27FC236}">
                <a16:creationId xmlns:a16="http://schemas.microsoft.com/office/drawing/2014/main" id="{01CEBA57-977E-4022-8885-ED7BBEDA8D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17DD4D-0663-4DF5-83D3-FC24CCF85ACB}"/>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129023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8EF1-B292-4221-BFB5-E7B2D89353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81DB62-D5DE-4F73-8065-6A8C33CE0A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9CFB05A-2CE9-4475-8C10-EACF4340D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F9DAB1F-E367-4B15-88E3-40DED3B6353E}"/>
              </a:ext>
            </a:extLst>
          </p:cNvPr>
          <p:cNvSpPr>
            <a:spLocks noGrp="1"/>
          </p:cNvSpPr>
          <p:nvPr>
            <p:ph type="dt" sz="half" idx="10"/>
          </p:nvPr>
        </p:nvSpPr>
        <p:spPr/>
        <p:txBody>
          <a:bodyPr/>
          <a:lstStyle/>
          <a:p>
            <a:fld id="{D4DA859A-CD9B-4569-AB00-65ECC29CEF17}" type="datetime1">
              <a:rPr lang="en-CA" smtClean="0"/>
              <a:t>2022-02-14</a:t>
            </a:fld>
            <a:endParaRPr lang="en-CA"/>
          </a:p>
        </p:txBody>
      </p:sp>
      <p:sp>
        <p:nvSpPr>
          <p:cNvPr id="6" name="Footer Placeholder 5">
            <a:extLst>
              <a:ext uri="{FF2B5EF4-FFF2-40B4-BE49-F238E27FC236}">
                <a16:creationId xmlns:a16="http://schemas.microsoft.com/office/drawing/2014/main" id="{72A63704-4BD6-43E1-A4BD-BA1FD18543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1F658C-E9EF-42D4-BAB9-B0A1EE788A14}"/>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199795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DBB4-2515-4A8C-8030-04723509C86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4D90656-EC16-4A1E-8F99-FAFD7F32E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D9AD9-F2B6-4123-8F7D-76A31DE613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0E9FC1-8257-4F0B-9F97-0421266B1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16E90-F2F5-4BCE-894A-2891C7330F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9DAF2B-A973-43C8-97F3-32BEA6C074D6}"/>
              </a:ext>
            </a:extLst>
          </p:cNvPr>
          <p:cNvSpPr>
            <a:spLocks noGrp="1"/>
          </p:cNvSpPr>
          <p:nvPr>
            <p:ph type="dt" sz="half" idx="10"/>
          </p:nvPr>
        </p:nvSpPr>
        <p:spPr/>
        <p:txBody>
          <a:bodyPr/>
          <a:lstStyle/>
          <a:p>
            <a:fld id="{6D43B691-CAAB-4D02-A5D9-4B6FE0E60BD1}" type="datetime1">
              <a:rPr lang="en-CA" smtClean="0"/>
              <a:t>2022-02-14</a:t>
            </a:fld>
            <a:endParaRPr lang="en-CA"/>
          </a:p>
        </p:txBody>
      </p:sp>
      <p:sp>
        <p:nvSpPr>
          <p:cNvPr id="8" name="Footer Placeholder 7">
            <a:extLst>
              <a:ext uri="{FF2B5EF4-FFF2-40B4-BE49-F238E27FC236}">
                <a16:creationId xmlns:a16="http://schemas.microsoft.com/office/drawing/2014/main" id="{4C676B16-9D0E-4F07-9285-83FE7557109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DBB2CBE-EE7C-4B1F-845D-DE67BC068132}"/>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26088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6BF2-5206-4A6B-8328-1ADE6626CCE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7D98709-EEA7-4011-BE9B-69876D8D3807}"/>
              </a:ext>
            </a:extLst>
          </p:cNvPr>
          <p:cNvSpPr>
            <a:spLocks noGrp="1"/>
          </p:cNvSpPr>
          <p:nvPr>
            <p:ph type="dt" sz="half" idx="10"/>
          </p:nvPr>
        </p:nvSpPr>
        <p:spPr/>
        <p:txBody>
          <a:bodyPr/>
          <a:lstStyle/>
          <a:p>
            <a:fld id="{57185CE4-60D2-40CA-B088-E6205F7B59EF}" type="datetime1">
              <a:rPr lang="en-CA" smtClean="0"/>
              <a:t>2022-02-14</a:t>
            </a:fld>
            <a:endParaRPr lang="en-CA"/>
          </a:p>
        </p:txBody>
      </p:sp>
      <p:sp>
        <p:nvSpPr>
          <p:cNvPr id="4" name="Footer Placeholder 3">
            <a:extLst>
              <a:ext uri="{FF2B5EF4-FFF2-40B4-BE49-F238E27FC236}">
                <a16:creationId xmlns:a16="http://schemas.microsoft.com/office/drawing/2014/main" id="{1DBD4E41-8E14-41CF-8187-CE1E655D223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CB97C68-ED8B-4250-AFE7-B585D6DAB8C2}"/>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59666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2D4CC-3C0F-43BB-9AA2-54B4E7395524}"/>
              </a:ext>
            </a:extLst>
          </p:cNvPr>
          <p:cNvSpPr>
            <a:spLocks noGrp="1"/>
          </p:cNvSpPr>
          <p:nvPr>
            <p:ph type="dt" sz="half" idx="10"/>
          </p:nvPr>
        </p:nvSpPr>
        <p:spPr/>
        <p:txBody>
          <a:bodyPr/>
          <a:lstStyle/>
          <a:p>
            <a:fld id="{6ADC0A42-757B-47AC-BE2B-540106FA5B1B}" type="datetime1">
              <a:rPr lang="en-CA" smtClean="0"/>
              <a:t>2022-02-14</a:t>
            </a:fld>
            <a:endParaRPr lang="en-CA"/>
          </a:p>
        </p:txBody>
      </p:sp>
      <p:sp>
        <p:nvSpPr>
          <p:cNvPr id="3" name="Footer Placeholder 2">
            <a:extLst>
              <a:ext uri="{FF2B5EF4-FFF2-40B4-BE49-F238E27FC236}">
                <a16:creationId xmlns:a16="http://schemas.microsoft.com/office/drawing/2014/main" id="{80FAE01C-AC8C-46FA-868E-62E0BF6BAAC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C47A768-6C3B-43CD-B534-C31929B17F41}"/>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214154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B65-F3E1-406F-ABF4-A6DB2D335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D2DA983-C3B7-4E0F-A56D-67424D470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716905B-BE6C-4C54-B9A0-B4C6D3A9C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CB983-D032-46A9-A3D3-8FCB1C997277}"/>
              </a:ext>
            </a:extLst>
          </p:cNvPr>
          <p:cNvSpPr>
            <a:spLocks noGrp="1"/>
          </p:cNvSpPr>
          <p:nvPr>
            <p:ph type="dt" sz="half" idx="10"/>
          </p:nvPr>
        </p:nvSpPr>
        <p:spPr/>
        <p:txBody>
          <a:bodyPr/>
          <a:lstStyle/>
          <a:p>
            <a:fld id="{1CB36FC7-3308-4169-AB51-E2E79A1C50E3}" type="datetime1">
              <a:rPr lang="en-CA" smtClean="0"/>
              <a:t>2022-02-14</a:t>
            </a:fld>
            <a:endParaRPr lang="en-CA"/>
          </a:p>
        </p:txBody>
      </p:sp>
      <p:sp>
        <p:nvSpPr>
          <p:cNvPr id="6" name="Footer Placeholder 5">
            <a:extLst>
              <a:ext uri="{FF2B5EF4-FFF2-40B4-BE49-F238E27FC236}">
                <a16:creationId xmlns:a16="http://schemas.microsoft.com/office/drawing/2014/main" id="{C703FE22-ACCE-4639-8B8C-75BC968798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89156F7-2BD9-4BAE-8BED-74021D8B78F4}"/>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314308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173E-E9BB-457D-814A-0A0B34623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9180A29-219B-40F9-82CF-055DD5C05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F1D23E3-3506-4E33-AFC1-575AC3BFC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B8741-F641-43D4-840E-2ECA6F034D1A}"/>
              </a:ext>
            </a:extLst>
          </p:cNvPr>
          <p:cNvSpPr>
            <a:spLocks noGrp="1"/>
          </p:cNvSpPr>
          <p:nvPr>
            <p:ph type="dt" sz="half" idx="10"/>
          </p:nvPr>
        </p:nvSpPr>
        <p:spPr/>
        <p:txBody>
          <a:bodyPr/>
          <a:lstStyle/>
          <a:p>
            <a:fld id="{88FB2388-1806-437D-AC26-C2848E385F65}" type="datetime1">
              <a:rPr lang="en-CA" smtClean="0"/>
              <a:t>2022-02-14</a:t>
            </a:fld>
            <a:endParaRPr lang="en-CA"/>
          </a:p>
        </p:txBody>
      </p:sp>
      <p:sp>
        <p:nvSpPr>
          <p:cNvPr id="6" name="Footer Placeholder 5">
            <a:extLst>
              <a:ext uri="{FF2B5EF4-FFF2-40B4-BE49-F238E27FC236}">
                <a16:creationId xmlns:a16="http://schemas.microsoft.com/office/drawing/2014/main" id="{09EBEC11-863E-41D8-A322-634649F27F9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0E8C6B-3FAD-491B-A5FA-18950C3ECD94}"/>
              </a:ext>
            </a:extLst>
          </p:cNvPr>
          <p:cNvSpPr>
            <a:spLocks noGrp="1"/>
          </p:cNvSpPr>
          <p:nvPr>
            <p:ph type="sldNum" sz="quarter" idx="12"/>
          </p:nvPr>
        </p:nvSpPr>
        <p:spPr/>
        <p:txBody>
          <a:bodyPr/>
          <a:lstStyle/>
          <a:p>
            <a:fld id="{019A4948-31F3-4082-B51D-3AC699F6BEC3}" type="slidenum">
              <a:rPr lang="en-CA" smtClean="0"/>
              <a:t>‹#›</a:t>
            </a:fld>
            <a:endParaRPr lang="en-CA"/>
          </a:p>
        </p:txBody>
      </p:sp>
    </p:spTree>
    <p:extLst>
      <p:ext uri="{BB962C8B-B14F-4D97-AF65-F5344CB8AC3E}">
        <p14:creationId xmlns:p14="http://schemas.microsoft.com/office/powerpoint/2010/main" val="303368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7A106-FB69-444B-83BA-058DD378E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D16EFA-83C1-4BFF-B7AD-AE8E8B4B2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E0E8D9-320F-4BD8-B819-02B280F47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57BC7-7818-4430-8FBE-84CD2E62B8A1}" type="datetime1">
              <a:rPr lang="en-CA" smtClean="0"/>
              <a:t>2022-02-14</a:t>
            </a:fld>
            <a:endParaRPr lang="en-CA"/>
          </a:p>
        </p:txBody>
      </p:sp>
      <p:sp>
        <p:nvSpPr>
          <p:cNvPr id="5" name="Footer Placeholder 4">
            <a:extLst>
              <a:ext uri="{FF2B5EF4-FFF2-40B4-BE49-F238E27FC236}">
                <a16:creationId xmlns:a16="http://schemas.microsoft.com/office/drawing/2014/main" id="{7A118C8B-AB72-4232-885B-71ACCE98C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EC08765-8393-4A38-8687-19FC55978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A4948-31F3-4082-B51D-3AC699F6BEC3}" type="slidenum">
              <a:rPr lang="en-CA" smtClean="0"/>
              <a:t>‹#›</a:t>
            </a:fld>
            <a:endParaRPr lang="en-CA"/>
          </a:p>
        </p:txBody>
      </p:sp>
    </p:spTree>
    <p:extLst>
      <p:ext uri="{BB962C8B-B14F-4D97-AF65-F5344CB8AC3E}">
        <p14:creationId xmlns:p14="http://schemas.microsoft.com/office/powerpoint/2010/main" val="2246116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D162-81E8-44B5-B218-221BD4C1633C}"/>
              </a:ext>
            </a:extLst>
          </p:cNvPr>
          <p:cNvSpPr>
            <a:spLocks noGrp="1"/>
          </p:cNvSpPr>
          <p:nvPr>
            <p:ph type="ctrTitle"/>
          </p:nvPr>
        </p:nvSpPr>
        <p:spPr>
          <a:xfrm>
            <a:off x="637568" y="1453096"/>
            <a:ext cx="5610832" cy="1974212"/>
          </a:xfrm>
        </p:spPr>
        <p:txBody>
          <a:bodyPr>
            <a:normAutofit/>
          </a:bodyPr>
          <a:lstStyle/>
          <a:p>
            <a:pPr algn="l"/>
            <a:r>
              <a:rPr lang="en-CA" sz="4400" dirty="0"/>
              <a:t>Personal Information Content Assessment:</a:t>
            </a:r>
            <a:br>
              <a:rPr lang="en-CA" sz="4400" dirty="0"/>
            </a:br>
            <a:r>
              <a:rPr lang="en-CA" sz="4400" dirty="0"/>
              <a:t>a case study</a:t>
            </a:r>
          </a:p>
        </p:txBody>
      </p:sp>
      <p:sp>
        <p:nvSpPr>
          <p:cNvPr id="3" name="Subtitle 2">
            <a:extLst>
              <a:ext uri="{FF2B5EF4-FFF2-40B4-BE49-F238E27FC236}">
                <a16:creationId xmlns:a16="http://schemas.microsoft.com/office/drawing/2014/main" id="{476B83D1-85CD-43B1-96EA-2759AC7769A5}"/>
              </a:ext>
            </a:extLst>
          </p:cNvPr>
          <p:cNvSpPr>
            <a:spLocks noGrp="1"/>
          </p:cNvSpPr>
          <p:nvPr>
            <p:ph type="subTitle" idx="1"/>
          </p:nvPr>
        </p:nvSpPr>
        <p:spPr>
          <a:xfrm>
            <a:off x="637568" y="3623807"/>
            <a:ext cx="5458432" cy="2692772"/>
          </a:xfrm>
        </p:spPr>
        <p:txBody>
          <a:bodyPr>
            <a:normAutofit/>
          </a:bodyPr>
          <a:lstStyle/>
          <a:p>
            <a:pPr marL="534988" indent="-534988" algn="l">
              <a:lnSpc>
                <a:spcPct val="100000"/>
              </a:lnSpc>
              <a:spcBef>
                <a:spcPts val="0"/>
              </a:spcBef>
            </a:pPr>
            <a:r>
              <a:rPr lang="en-CA" dirty="0"/>
              <a:t>Presented to the                            webinar:</a:t>
            </a:r>
          </a:p>
          <a:p>
            <a:pPr marL="360363" algn="l">
              <a:lnSpc>
                <a:spcPct val="100000"/>
              </a:lnSpc>
              <a:spcBef>
                <a:spcPts val="0"/>
              </a:spcBef>
            </a:pPr>
            <a:r>
              <a:rPr lang="en-CA" i="1" dirty="0"/>
              <a:t>What does AI look like when archival concepts and principles inform its development?</a:t>
            </a:r>
          </a:p>
          <a:p>
            <a:pPr algn="l">
              <a:lnSpc>
                <a:spcPct val="100000"/>
              </a:lnSpc>
              <a:spcBef>
                <a:spcPts val="600"/>
              </a:spcBef>
            </a:pPr>
            <a:r>
              <a:rPr lang="en-CA" dirty="0"/>
              <a:t>by Jim Suderman</a:t>
            </a:r>
          </a:p>
          <a:p>
            <a:pPr algn="l">
              <a:lnSpc>
                <a:spcPct val="100000"/>
              </a:lnSpc>
              <a:spcBef>
                <a:spcPts val="600"/>
              </a:spcBef>
            </a:pPr>
            <a:r>
              <a:rPr lang="en-CA" dirty="0"/>
              <a:t>15 February 2022</a:t>
            </a:r>
          </a:p>
        </p:txBody>
      </p:sp>
      <p:sp>
        <p:nvSpPr>
          <p:cNvPr id="8" name="AutoShape 6" descr="Logo der Landesdachmarke 'Schleswig-Holstein. Der echte Norden'. Zur Startseite">
            <a:extLst>
              <a:ext uri="{FF2B5EF4-FFF2-40B4-BE49-F238E27FC236}">
                <a16:creationId xmlns:a16="http://schemas.microsoft.com/office/drawing/2014/main" id="{E4AA6F4E-0258-4370-AE3F-6852F46FC9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9" name="Group 8">
            <a:extLst>
              <a:ext uri="{FF2B5EF4-FFF2-40B4-BE49-F238E27FC236}">
                <a16:creationId xmlns:a16="http://schemas.microsoft.com/office/drawing/2014/main" id="{E1907D09-E23D-4070-B158-9EACB364B5AC}"/>
              </a:ext>
            </a:extLst>
          </p:cNvPr>
          <p:cNvGrpSpPr/>
          <p:nvPr/>
        </p:nvGrpSpPr>
        <p:grpSpPr>
          <a:xfrm>
            <a:off x="6608966" y="2427623"/>
            <a:ext cx="5265927" cy="779366"/>
            <a:chOff x="6608966" y="2427623"/>
            <a:chExt cx="5265927" cy="779366"/>
          </a:xfrm>
        </p:grpSpPr>
        <p:pic>
          <p:nvPicPr>
            <p:cNvPr id="7" name="Graphic 6">
              <a:extLst>
                <a:ext uri="{FF2B5EF4-FFF2-40B4-BE49-F238E27FC236}">
                  <a16:creationId xmlns:a16="http://schemas.microsoft.com/office/drawing/2014/main" id="{2CBAC67E-B2A2-4E3A-A933-6EDD4D0C5F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0840" y="2573385"/>
              <a:ext cx="2584053" cy="498130"/>
            </a:xfrm>
            <a:prstGeom prst="rect">
              <a:avLst/>
            </a:prstGeom>
          </p:spPr>
        </p:pic>
        <p:sp>
          <p:nvSpPr>
            <p:cNvPr id="14" name="Subtitle 2">
              <a:extLst>
                <a:ext uri="{FF2B5EF4-FFF2-40B4-BE49-F238E27FC236}">
                  <a16:creationId xmlns:a16="http://schemas.microsoft.com/office/drawing/2014/main" id="{F39CF114-0954-4DBA-8670-77505337DA4B}"/>
                </a:ext>
              </a:extLst>
            </p:cNvPr>
            <p:cNvSpPr txBox="1">
              <a:spLocks/>
            </p:cNvSpPr>
            <p:nvPr/>
          </p:nvSpPr>
          <p:spPr>
            <a:xfrm>
              <a:off x="6608966" y="2427623"/>
              <a:ext cx="2501394" cy="779366"/>
            </a:xfrm>
            <a:prstGeom prst="rect">
              <a:avLst/>
            </a:prstGeom>
          </p:spPr>
          <p:txBody>
            <a:bodyPr vert="horz" lIns="9144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err="1"/>
                <a:t>Souvick</a:t>
              </a:r>
              <a:r>
                <a:rPr lang="en-CA" sz="1600" dirty="0"/>
                <a:t> Ghosh</a:t>
              </a:r>
            </a:p>
            <a:p>
              <a:pPr algn="r">
                <a:lnSpc>
                  <a:spcPct val="100000"/>
                </a:lnSpc>
                <a:spcBef>
                  <a:spcPts val="0"/>
                </a:spcBef>
              </a:pPr>
              <a:r>
                <a:rPr lang="en-CA" sz="1600" dirty="0"/>
                <a:t>Darra </a:t>
              </a:r>
              <a:r>
                <a:rPr lang="en-CA" sz="1600" dirty="0" err="1"/>
                <a:t>Hofman</a:t>
              </a:r>
              <a:endParaRPr lang="en-CA" sz="1600" dirty="0"/>
            </a:p>
            <a:p>
              <a:pPr algn="r">
                <a:lnSpc>
                  <a:spcPct val="100000"/>
                </a:lnSpc>
                <a:spcBef>
                  <a:spcPts val="0"/>
                </a:spcBef>
              </a:pPr>
              <a:r>
                <a:rPr lang="en-CA" sz="1600" dirty="0"/>
                <a:t>Carlos Quevedo-</a:t>
              </a:r>
              <a:r>
                <a:rPr lang="en-CA" sz="1600" dirty="0" err="1"/>
                <a:t>Comacho</a:t>
              </a:r>
              <a:endParaRPr lang="en-CA" sz="1600" dirty="0"/>
            </a:p>
          </p:txBody>
        </p:sp>
      </p:grpSp>
      <p:grpSp>
        <p:nvGrpSpPr>
          <p:cNvPr id="11" name="Group 10">
            <a:extLst>
              <a:ext uri="{FF2B5EF4-FFF2-40B4-BE49-F238E27FC236}">
                <a16:creationId xmlns:a16="http://schemas.microsoft.com/office/drawing/2014/main" id="{BEC10280-1B13-45B7-8DF5-9D85C646FAC1}"/>
              </a:ext>
            </a:extLst>
          </p:cNvPr>
          <p:cNvGrpSpPr/>
          <p:nvPr/>
        </p:nvGrpSpPr>
        <p:grpSpPr>
          <a:xfrm>
            <a:off x="6611346" y="3138353"/>
            <a:ext cx="5006510" cy="779366"/>
            <a:chOff x="6611346" y="3138353"/>
            <a:chExt cx="5006510" cy="779366"/>
          </a:xfrm>
        </p:grpSpPr>
        <p:pic>
          <p:nvPicPr>
            <p:cNvPr id="5" name="Picture 4">
              <a:extLst>
                <a:ext uri="{FF2B5EF4-FFF2-40B4-BE49-F238E27FC236}">
                  <a16:creationId xmlns:a16="http://schemas.microsoft.com/office/drawing/2014/main" id="{6AE16DF0-F55A-418D-BF6E-D36D68F86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840" y="3138353"/>
              <a:ext cx="2327016" cy="779366"/>
            </a:xfrm>
            <a:prstGeom prst="rect">
              <a:avLst/>
            </a:prstGeom>
          </p:spPr>
        </p:pic>
        <p:sp>
          <p:nvSpPr>
            <p:cNvPr id="17" name="Subtitle 2">
              <a:extLst>
                <a:ext uri="{FF2B5EF4-FFF2-40B4-BE49-F238E27FC236}">
                  <a16:creationId xmlns:a16="http://schemas.microsoft.com/office/drawing/2014/main" id="{AA392566-00D4-4AE6-98C4-74C2F2D41904}"/>
                </a:ext>
              </a:extLst>
            </p:cNvPr>
            <p:cNvSpPr txBox="1">
              <a:spLocks/>
            </p:cNvSpPr>
            <p:nvPr/>
          </p:nvSpPr>
          <p:spPr>
            <a:xfrm>
              <a:off x="6611346" y="3317738"/>
              <a:ext cx="2501394" cy="495259"/>
            </a:xfrm>
            <a:prstGeom prst="rect">
              <a:avLst/>
            </a:prstGeom>
          </p:spPr>
          <p:txBody>
            <a:bodyPr vert="horz" lIns="9144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Ivan Despot</a:t>
              </a:r>
            </a:p>
            <a:p>
              <a:pPr algn="r">
                <a:lnSpc>
                  <a:spcPct val="100000"/>
                </a:lnSpc>
                <a:spcBef>
                  <a:spcPts val="0"/>
                </a:spcBef>
              </a:pPr>
              <a:r>
                <a:rPr lang="en-CA" sz="1600" dirty="0"/>
                <a:t>Mia Steinberg</a:t>
              </a:r>
            </a:p>
          </p:txBody>
        </p:sp>
      </p:grpSp>
      <p:grpSp>
        <p:nvGrpSpPr>
          <p:cNvPr id="4" name="Group 3">
            <a:extLst>
              <a:ext uri="{FF2B5EF4-FFF2-40B4-BE49-F238E27FC236}">
                <a16:creationId xmlns:a16="http://schemas.microsoft.com/office/drawing/2014/main" id="{D2A82639-7C06-44E5-8BF7-1BC371E8D45F}"/>
              </a:ext>
            </a:extLst>
          </p:cNvPr>
          <p:cNvGrpSpPr/>
          <p:nvPr/>
        </p:nvGrpSpPr>
        <p:grpSpPr>
          <a:xfrm>
            <a:off x="6603072" y="825864"/>
            <a:ext cx="3260565" cy="779366"/>
            <a:chOff x="6603072" y="825864"/>
            <a:chExt cx="3260565" cy="779366"/>
          </a:xfrm>
        </p:grpSpPr>
        <p:pic>
          <p:nvPicPr>
            <p:cNvPr id="1026" name="Picture 2" descr="See the source image">
              <a:extLst>
                <a:ext uri="{FF2B5EF4-FFF2-40B4-BE49-F238E27FC236}">
                  <a16:creationId xmlns:a16="http://schemas.microsoft.com/office/drawing/2014/main" id="{A8A44C10-5FB5-4CEA-957A-29E959655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840" y="825864"/>
              <a:ext cx="572797" cy="779366"/>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1BFDBB61-9FA4-41A8-A02D-360B114DE96F}"/>
                </a:ext>
              </a:extLst>
            </p:cNvPr>
            <p:cNvSpPr txBox="1">
              <a:spLocks/>
            </p:cNvSpPr>
            <p:nvPr/>
          </p:nvSpPr>
          <p:spPr>
            <a:xfrm>
              <a:off x="6603072" y="957837"/>
              <a:ext cx="2501394" cy="495259"/>
            </a:xfrm>
            <a:prstGeom prst="rect">
              <a:avLst/>
            </a:prstGeom>
          </p:spPr>
          <p:txBody>
            <a:bodyPr vert="horz" lIns="9144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Paige Hohmann</a:t>
              </a:r>
            </a:p>
            <a:p>
              <a:pPr algn="r">
                <a:lnSpc>
                  <a:spcPct val="100000"/>
                </a:lnSpc>
                <a:spcBef>
                  <a:spcPts val="0"/>
                </a:spcBef>
              </a:pPr>
              <a:r>
                <a:rPr lang="en-CA" sz="1600" dirty="0" err="1"/>
                <a:t>Kisun</a:t>
              </a:r>
              <a:r>
                <a:rPr lang="en-CA" sz="1600" dirty="0"/>
                <a:t> Kim</a:t>
              </a:r>
            </a:p>
          </p:txBody>
        </p:sp>
      </p:grpSp>
      <p:grpSp>
        <p:nvGrpSpPr>
          <p:cNvPr id="6" name="Group 5">
            <a:extLst>
              <a:ext uri="{FF2B5EF4-FFF2-40B4-BE49-F238E27FC236}">
                <a16:creationId xmlns:a16="http://schemas.microsoft.com/office/drawing/2014/main" id="{F621173F-0894-4982-ABF1-76AB02CFF85B}"/>
              </a:ext>
            </a:extLst>
          </p:cNvPr>
          <p:cNvGrpSpPr/>
          <p:nvPr/>
        </p:nvGrpSpPr>
        <p:grpSpPr>
          <a:xfrm>
            <a:off x="6613401" y="1829568"/>
            <a:ext cx="5201628" cy="412714"/>
            <a:chOff x="6613401" y="1829568"/>
            <a:chExt cx="5201628" cy="412714"/>
          </a:xfrm>
        </p:grpSpPr>
        <p:pic>
          <p:nvPicPr>
            <p:cNvPr id="1028" name="Picture 4" descr="M Marks">
              <a:extLst>
                <a:ext uri="{FF2B5EF4-FFF2-40B4-BE49-F238E27FC236}">
                  <a16:creationId xmlns:a16="http://schemas.microsoft.com/office/drawing/2014/main" id="{4DEE31D9-B6EA-46A2-B094-D418631E3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18" y="1829568"/>
              <a:ext cx="2518611" cy="412714"/>
            </a:xfrm>
            <a:prstGeom prst="rect">
              <a:avLst/>
            </a:prstGeom>
            <a:noFill/>
            <a:extLst>
              <a:ext uri="{909E8E84-426E-40DD-AFC4-6F175D3DCCD1}">
                <a14:hiddenFill xmlns:a14="http://schemas.microsoft.com/office/drawing/2010/main">
                  <a:solidFill>
                    <a:srgbClr val="FFFFFF"/>
                  </a:solidFill>
                </a14:hiddenFill>
              </a:ext>
            </a:extLst>
          </p:spPr>
        </p:pic>
        <p:sp>
          <p:nvSpPr>
            <p:cNvPr id="21" name="Subtitle 2">
              <a:extLst>
                <a:ext uri="{FF2B5EF4-FFF2-40B4-BE49-F238E27FC236}">
                  <a16:creationId xmlns:a16="http://schemas.microsoft.com/office/drawing/2014/main" id="{EDB2883C-7766-490D-A9FC-7C3978041D07}"/>
                </a:ext>
              </a:extLst>
            </p:cNvPr>
            <p:cNvSpPr txBox="1">
              <a:spLocks/>
            </p:cNvSpPr>
            <p:nvPr/>
          </p:nvSpPr>
          <p:spPr>
            <a:xfrm>
              <a:off x="6613401" y="1909720"/>
              <a:ext cx="2501394" cy="242122"/>
            </a:xfrm>
            <a:prstGeom prst="rect">
              <a:avLst/>
            </a:prstGeom>
          </p:spPr>
          <p:txBody>
            <a:bodyPr vert="horz" lIns="91440" tIns="0" rIns="0" bIns="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Jason R. Baron</a:t>
              </a:r>
            </a:p>
          </p:txBody>
        </p:sp>
      </p:grpSp>
      <p:grpSp>
        <p:nvGrpSpPr>
          <p:cNvPr id="13" name="Group 12">
            <a:extLst>
              <a:ext uri="{FF2B5EF4-FFF2-40B4-BE49-F238E27FC236}">
                <a16:creationId xmlns:a16="http://schemas.microsoft.com/office/drawing/2014/main" id="{93D1ED31-B909-41EE-AC30-F97ED244B7A9}"/>
              </a:ext>
            </a:extLst>
          </p:cNvPr>
          <p:cNvGrpSpPr/>
          <p:nvPr/>
        </p:nvGrpSpPr>
        <p:grpSpPr>
          <a:xfrm>
            <a:off x="6620289" y="3993385"/>
            <a:ext cx="4313928" cy="779366"/>
            <a:chOff x="6620289" y="3993385"/>
            <a:chExt cx="4313928" cy="779366"/>
          </a:xfrm>
        </p:grpSpPr>
        <p:pic>
          <p:nvPicPr>
            <p:cNvPr id="1032" name="Picture 8">
              <a:extLst>
                <a:ext uri="{FF2B5EF4-FFF2-40B4-BE49-F238E27FC236}">
                  <a16:creationId xmlns:a16="http://schemas.microsoft.com/office/drawing/2014/main" id="{33E41673-02BE-4F4A-A6C8-CC39C4CED3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418" y="3993385"/>
              <a:ext cx="1637799" cy="779366"/>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
              <a:extLst>
                <a:ext uri="{FF2B5EF4-FFF2-40B4-BE49-F238E27FC236}">
                  <a16:creationId xmlns:a16="http://schemas.microsoft.com/office/drawing/2014/main" id="{71E4AC5F-943B-4113-9DC4-8EBA3F85F78A}"/>
                </a:ext>
              </a:extLst>
            </p:cNvPr>
            <p:cNvSpPr txBox="1">
              <a:spLocks/>
            </p:cNvSpPr>
            <p:nvPr/>
          </p:nvSpPr>
          <p:spPr>
            <a:xfrm>
              <a:off x="6620289" y="4256863"/>
              <a:ext cx="2501394" cy="242122"/>
            </a:xfrm>
            <a:prstGeom prst="rect">
              <a:avLst/>
            </a:prstGeom>
          </p:spPr>
          <p:txBody>
            <a:bodyPr vert="horz" lIns="91440" tIns="0" rIns="0" bIns="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Glenn Dingwall</a:t>
              </a:r>
            </a:p>
          </p:txBody>
        </p:sp>
      </p:grpSp>
      <p:grpSp>
        <p:nvGrpSpPr>
          <p:cNvPr id="15" name="Group 14">
            <a:extLst>
              <a:ext uri="{FF2B5EF4-FFF2-40B4-BE49-F238E27FC236}">
                <a16:creationId xmlns:a16="http://schemas.microsoft.com/office/drawing/2014/main" id="{770E16B7-1F25-4A38-9E1F-16DDA81E7EC9}"/>
              </a:ext>
            </a:extLst>
          </p:cNvPr>
          <p:cNvGrpSpPr/>
          <p:nvPr/>
        </p:nvGrpSpPr>
        <p:grpSpPr>
          <a:xfrm>
            <a:off x="6615147" y="5032864"/>
            <a:ext cx="4400784" cy="728911"/>
            <a:chOff x="6615147" y="5032864"/>
            <a:chExt cx="4400784" cy="728911"/>
          </a:xfrm>
        </p:grpSpPr>
        <p:pic>
          <p:nvPicPr>
            <p:cNvPr id="10" name="Graphic 9">
              <a:extLst>
                <a:ext uri="{FF2B5EF4-FFF2-40B4-BE49-F238E27FC236}">
                  <a16:creationId xmlns:a16="http://schemas.microsoft.com/office/drawing/2014/main" id="{5A6061EE-A80B-491D-B20F-36A9721B69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0841" y="5032864"/>
              <a:ext cx="1725090" cy="728911"/>
            </a:xfrm>
            <a:prstGeom prst="rect">
              <a:avLst/>
            </a:prstGeom>
          </p:spPr>
        </p:pic>
        <p:sp>
          <p:nvSpPr>
            <p:cNvPr id="23" name="Subtitle 2">
              <a:extLst>
                <a:ext uri="{FF2B5EF4-FFF2-40B4-BE49-F238E27FC236}">
                  <a16:creationId xmlns:a16="http://schemas.microsoft.com/office/drawing/2014/main" id="{F7B19989-B831-48EB-A147-00EEFC96316C}"/>
                </a:ext>
              </a:extLst>
            </p:cNvPr>
            <p:cNvSpPr txBox="1">
              <a:spLocks/>
            </p:cNvSpPr>
            <p:nvPr/>
          </p:nvSpPr>
          <p:spPr>
            <a:xfrm>
              <a:off x="6615147" y="5271114"/>
              <a:ext cx="2501394" cy="242122"/>
            </a:xfrm>
            <a:prstGeom prst="rect">
              <a:avLst/>
            </a:prstGeom>
          </p:spPr>
          <p:txBody>
            <a:bodyPr vert="horz" lIns="91440" tIns="0" rIns="0" bIns="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Isabel Taylor</a:t>
              </a:r>
            </a:p>
          </p:txBody>
        </p:sp>
      </p:grpSp>
      <p:grpSp>
        <p:nvGrpSpPr>
          <p:cNvPr id="19" name="Group 18">
            <a:extLst>
              <a:ext uri="{FF2B5EF4-FFF2-40B4-BE49-F238E27FC236}">
                <a16:creationId xmlns:a16="http://schemas.microsoft.com/office/drawing/2014/main" id="{240ECD9A-E8BF-414B-B150-1E38B91BF4DC}"/>
              </a:ext>
            </a:extLst>
          </p:cNvPr>
          <p:cNvGrpSpPr/>
          <p:nvPr/>
        </p:nvGrpSpPr>
        <p:grpSpPr>
          <a:xfrm>
            <a:off x="6618803" y="6020763"/>
            <a:ext cx="3488996" cy="779366"/>
            <a:chOff x="6618803" y="6020763"/>
            <a:chExt cx="3488996" cy="779366"/>
          </a:xfrm>
        </p:grpSpPr>
        <p:pic>
          <p:nvPicPr>
            <p:cNvPr id="12" name="Picture 11">
              <a:extLst>
                <a:ext uri="{FF2B5EF4-FFF2-40B4-BE49-F238E27FC236}">
                  <a16:creationId xmlns:a16="http://schemas.microsoft.com/office/drawing/2014/main" id="{726F31A6-8AD2-497B-8027-D4A7C12EB8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0840" y="6020763"/>
              <a:ext cx="816959" cy="779366"/>
            </a:xfrm>
            <a:prstGeom prst="rect">
              <a:avLst/>
            </a:prstGeom>
          </p:spPr>
        </p:pic>
        <p:sp>
          <p:nvSpPr>
            <p:cNvPr id="24" name="Subtitle 2">
              <a:extLst>
                <a:ext uri="{FF2B5EF4-FFF2-40B4-BE49-F238E27FC236}">
                  <a16:creationId xmlns:a16="http://schemas.microsoft.com/office/drawing/2014/main" id="{F32B6BEE-64E9-4AD3-8578-147261A21B11}"/>
                </a:ext>
              </a:extLst>
            </p:cNvPr>
            <p:cNvSpPr txBox="1">
              <a:spLocks/>
            </p:cNvSpPr>
            <p:nvPr/>
          </p:nvSpPr>
          <p:spPr>
            <a:xfrm>
              <a:off x="6618803" y="6153430"/>
              <a:ext cx="2501394" cy="495259"/>
            </a:xfrm>
            <a:prstGeom prst="rect">
              <a:avLst/>
            </a:prstGeom>
          </p:spPr>
          <p:txBody>
            <a:bodyPr vert="horz" lIns="9144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CA" sz="1600" dirty="0"/>
                <a:t>Shadrack </a:t>
              </a:r>
              <a:r>
                <a:rPr lang="en-CA" sz="1600" dirty="0" err="1"/>
                <a:t>Katuu</a:t>
              </a:r>
              <a:endParaRPr lang="en-CA" sz="1600" dirty="0"/>
            </a:p>
            <a:p>
              <a:pPr algn="r">
                <a:lnSpc>
                  <a:spcPct val="100000"/>
                </a:lnSpc>
                <a:spcBef>
                  <a:spcPts val="0"/>
                </a:spcBef>
              </a:pPr>
              <a:r>
                <a:rPr lang="en-CA" sz="1600" dirty="0"/>
                <a:t>Jim Suderman</a:t>
              </a:r>
            </a:p>
          </p:txBody>
        </p:sp>
      </p:grpSp>
      <p:sp>
        <p:nvSpPr>
          <p:cNvPr id="28" name="Subtitle 2">
            <a:extLst>
              <a:ext uri="{FF2B5EF4-FFF2-40B4-BE49-F238E27FC236}">
                <a16:creationId xmlns:a16="http://schemas.microsoft.com/office/drawing/2014/main" id="{ACC656FF-4447-4FF1-9F29-290203E4E0FE}"/>
              </a:ext>
            </a:extLst>
          </p:cNvPr>
          <p:cNvSpPr txBox="1">
            <a:spLocks/>
          </p:cNvSpPr>
          <p:nvPr/>
        </p:nvSpPr>
        <p:spPr>
          <a:xfrm>
            <a:off x="7717581" y="325343"/>
            <a:ext cx="3146517" cy="268936"/>
          </a:xfrm>
          <a:prstGeom prst="rect">
            <a:avLst/>
          </a:prstGeom>
        </p:spPr>
        <p:txBody>
          <a:bodyPr vert="horz" lIns="91440" tIns="0" rIns="0" bIns="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CA" sz="1800" b="1" dirty="0"/>
              <a:t>Study Participants and Affiliation</a:t>
            </a:r>
          </a:p>
        </p:txBody>
      </p:sp>
      <p:pic>
        <p:nvPicPr>
          <p:cNvPr id="27" name="Graphic 26">
            <a:extLst>
              <a:ext uri="{FF2B5EF4-FFF2-40B4-BE49-F238E27FC236}">
                <a16:creationId xmlns:a16="http://schemas.microsoft.com/office/drawing/2014/main" id="{C6EC1529-B8A0-4618-888D-106D455BCC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41000" y="3541293"/>
            <a:ext cx="1802833" cy="652201"/>
          </a:xfrm>
          <a:prstGeom prst="rect">
            <a:avLst/>
          </a:prstGeom>
        </p:spPr>
      </p:pic>
      <p:pic>
        <p:nvPicPr>
          <p:cNvPr id="30" name="Picture 29">
            <a:extLst>
              <a:ext uri="{FF2B5EF4-FFF2-40B4-BE49-F238E27FC236}">
                <a16:creationId xmlns:a16="http://schemas.microsoft.com/office/drawing/2014/main" id="{8A7CC7AC-3E30-4B75-B378-7670015D1A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221" y="197130"/>
            <a:ext cx="1317304" cy="1256687"/>
          </a:xfrm>
          <a:prstGeom prst="rect">
            <a:avLst/>
          </a:prstGeom>
        </p:spPr>
      </p:pic>
    </p:spTree>
    <p:extLst>
      <p:ext uri="{BB962C8B-B14F-4D97-AF65-F5344CB8AC3E}">
        <p14:creationId xmlns:p14="http://schemas.microsoft.com/office/powerpoint/2010/main" val="37098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9500"/>
                            </p:stCondLst>
                            <p:childTnLst>
                              <p:par>
                                <p:cTn id="33" presetID="10" presetClass="entr" presetSubtype="0" fill="hold" nodeType="afterEffect">
                                  <p:stCondLst>
                                    <p:cond delay="1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C747-16E7-4653-AAC5-20A16273FA96}"/>
              </a:ext>
            </a:extLst>
          </p:cNvPr>
          <p:cNvSpPr>
            <a:spLocks noGrp="1"/>
          </p:cNvSpPr>
          <p:nvPr>
            <p:ph type="title"/>
          </p:nvPr>
        </p:nvSpPr>
        <p:spPr/>
        <p:txBody>
          <a:bodyPr/>
          <a:lstStyle/>
          <a:p>
            <a:r>
              <a:rPr lang="en-CA" dirty="0"/>
              <a:t>Thank you</a:t>
            </a:r>
          </a:p>
        </p:txBody>
      </p:sp>
      <p:sp>
        <p:nvSpPr>
          <p:cNvPr id="3" name="Text Placeholder 2">
            <a:extLst>
              <a:ext uri="{FF2B5EF4-FFF2-40B4-BE49-F238E27FC236}">
                <a16:creationId xmlns:a16="http://schemas.microsoft.com/office/drawing/2014/main" id="{8BF5EF7A-41CD-4DE2-B364-4987E3EA2E99}"/>
              </a:ext>
            </a:extLst>
          </p:cNvPr>
          <p:cNvSpPr>
            <a:spLocks noGrp="1"/>
          </p:cNvSpPr>
          <p:nvPr>
            <p:ph type="body" idx="1"/>
          </p:nvPr>
        </p:nvSpPr>
        <p:spPr/>
        <p:txBody>
          <a:bodyPr/>
          <a:lstStyle/>
          <a:p>
            <a:r>
              <a:rPr lang="en-CA" dirty="0"/>
              <a:t>Jim Suderman</a:t>
            </a:r>
          </a:p>
          <a:p>
            <a:r>
              <a:rPr lang="en-CA" dirty="0"/>
              <a:t>interparestrustai.org</a:t>
            </a:r>
          </a:p>
          <a:p>
            <a:r>
              <a:rPr lang="en-CA" dirty="0"/>
              <a:t>jgsuderman@gmail.com</a:t>
            </a:r>
          </a:p>
        </p:txBody>
      </p:sp>
      <p:pic>
        <p:nvPicPr>
          <p:cNvPr id="4" name="Picture 3">
            <a:extLst>
              <a:ext uri="{FF2B5EF4-FFF2-40B4-BE49-F238E27FC236}">
                <a16:creationId xmlns:a16="http://schemas.microsoft.com/office/drawing/2014/main" id="{4DD41583-7BFF-40F5-832F-04404008B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3810050"/>
            <a:ext cx="2261935" cy="2157850"/>
          </a:xfrm>
          <a:prstGeom prst="rect">
            <a:avLst/>
          </a:prstGeom>
        </p:spPr>
      </p:pic>
      <p:sp>
        <p:nvSpPr>
          <p:cNvPr id="5" name="Slide Number Placeholder 4">
            <a:extLst>
              <a:ext uri="{FF2B5EF4-FFF2-40B4-BE49-F238E27FC236}">
                <a16:creationId xmlns:a16="http://schemas.microsoft.com/office/drawing/2014/main" id="{86DBB8BD-7875-4472-A256-256BE37AC5F5}"/>
              </a:ext>
            </a:extLst>
          </p:cNvPr>
          <p:cNvSpPr>
            <a:spLocks noGrp="1"/>
          </p:cNvSpPr>
          <p:nvPr>
            <p:ph type="sldNum" sz="quarter" idx="12"/>
          </p:nvPr>
        </p:nvSpPr>
        <p:spPr>
          <a:xfrm>
            <a:off x="8929437" y="6386430"/>
            <a:ext cx="2743200" cy="365125"/>
          </a:xfrm>
        </p:spPr>
        <p:txBody>
          <a:bodyPr/>
          <a:lstStyle/>
          <a:p>
            <a:fld id="{019A4948-31F3-4082-B51D-3AC699F6BEC3}" type="slidenum">
              <a:rPr lang="en-CA" smtClean="0"/>
              <a:t>10</a:t>
            </a:fld>
            <a:endParaRPr lang="en-CA" dirty="0"/>
          </a:p>
        </p:txBody>
      </p:sp>
    </p:spTree>
    <p:extLst>
      <p:ext uri="{BB962C8B-B14F-4D97-AF65-F5344CB8AC3E}">
        <p14:creationId xmlns:p14="http://schemas.microsoft.com/office/powerpoint/2010/main" val="271531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B109-9B66-4037-9063-AC52CFEB5A67}"/>
              </a:ext>
            </a:extLst>
          </p:cNvPr>
          <p:cNvSpPr>
            <a:spLocks noGrp="1"/>
          </p:cNvSpPr>
          <p:nvPr>
            <p:ph type="title"/>
          </p:nvPr>
        </p:nvSpPr>
        <p:spPr/>
        <p:txBody>
          <a:bodyPr/>
          <a:lstStyle/>
          <a:p>
            <a:r>
              <a:rPr lang="en-CA" dirty="0"/>
              <a:t>Study purpose</a:t>
            </a:r>
          </a:p>
        </p:txBody>
      </p:sp>
      <p:sp>
        <p:nvSpPr>
          <p:cNvPr id="3" name="Content Placeholder 2">
            <a:extLst>
              <a:ext uri="{FF2B5EF4-FFF2-40B4-BE49-F238E27FC236}">
                <a16:creationId xmlns:a16="http://schemas.microsoft.com/office/drawing/2014/main" id="{DF4E58F7-10B0-4E5A-A53B-6E2D20C11CDA}"/>
              </a:ext>
            </a:extLst>
          </p:cNvPr>
          <p:cNvSpPr>
            <a:spLocks noGrp="1"/>
          </p:cNvSpPr>
          <p:nvPr>
            <p:ph idx="1"/>
          </p:nvPr>
        </p:nvSpPr>
        <p:spPr/>
        <p:txBody>
          <a:bodyPr>
            <a:normAutofit/>
          </a:bodyPr>
          <a:lstStyle/>
          <a:p>
            <a:r>
              <a:rPr lang="en-CA" dirty="0"/>
              <a:t>Assess the utility of Machine Learning to assist record custodians / preservers with privacy protection.</a:t>
            </a:r>
          </a:p>
          <a:p>
            <a:r>
              <a:rPr lang="en-CA" dirty="0"/>
              <a:t>How to gain knowledge about transferred records needed to assign appropriate resources to administer responsibly (risk).</a:t>
            </a:r>
          </a:p>
          <a:p>
            <a:r>
              <a:rPr lang="en-CA" dirty="0"/>
              <a:t>Study context: British Columbia, Canada</a:t>
            </a:r>
          </a:p>
          <a:p>
            <a:r>
              <a:rPr lang="en-CA" dirty="0"/>
              <a:t>Increasing specificity – </a:t>
            </a:r>
            <a:r>
              <a:rPr lang="en-CA" i="1" dirty="0"/>
              <a:t>in development</a:t>
            </a:r>
            <a:r>
              <a:rPr lang="en-CA" dirty="0"/>
              <a:t>:</a:t>
            </a:r>
          </a:p>
          <a:p>
            <a:pPr lvl="2"/>
            <a:r>
              <a:rPr lang="en-CA" dirty="0"/>
              <a:t>Binary: is PI present?</a:t>
            </a:r>
          </a:p>
          <a:p>
            <a:pPr lvl="2"/>
            <a:r>
              <a:rPr lang="en-CA" dirty="0"/>
              <a:t>Type: what type(s) of PI are present?</a:t>
            </a:r>
          </a:p>
          <a:p>
            <a:pPr lvl="2"/>
            <a:r>
              <a:rPr lang="en-CA" dirty="0"/>
              <a:t>Location: where is the PI?</a:t>
            </a:r>
          </a:p>
        </p:txBody>
      </p:sp>
      <p:sp>
        <p:nvSpPr>
          <p:cNvPr id="13" name="TextBox 12">
            <a:extLst>
              <a:ext uri="{FF2B5EF4-FFF2-40B4-BE49-F238E27FC236}">
                <a16:creationId xmlns:a16="http://schemas.microsoft.com/office/drawing/2014/main" id="{7A1DB02D-1B0F-4897-A544-A4465A796C20}"/>
              </a:ext>
            </a:extLst>
          </p:cNvPr>
          <p:cNvSpPr txBox="1"/>
          <p:nvPr/>
        </p:nvSpPr>
        <p:spPr>
          <a:xfrm>
            <a:off x="8121630" y="5125273"/>
            <a:ext cx="1914866" cy="261610"/>
          </a:xfrm>
          <a:prstGeom prst="rect">
            <a:avLst/>
          </a:prstGeom>
          <a:noFill/>
        </p:spPr>
        <p:txBody>
          <a:bodyPr wrap="square" rtlCol="0">
            <a:spAutoFit/>
          </a:bodyPr>
          <a:lstStyle/>
          <a:p>
            <a:r>
              <a:rPr lang="en-CA" sz="1100" dirty="0"/>
              <a:t>Knowledge of records</a:t>
            </a:r>
          </a:p>
        </p:txBody>
      </p:sp>
      <p:grpSp>
        <p:nvGrpSpPr>
          <p:cNvPr id="28" name="Group 27">
            <a:extLst>
              <a:ext uri="{FF2B5EF4-FFF2-40B4-BE49-F238E27FC236}">
                <a16:creationId xmlns:a16="http://schemas.microsoft.com/office/drawing/2014/main" id="{CEB3DC9E-579C-474C-8FDC-33E65D2BA9D8}"/>
              </a:ext>
            </a:extLst>
          </p:cNvPr>
          <p:cNvGrpSpPr/>
          <p:nvPr/>
        </p:nvGrpSpPr>
        <p:grpSpPr>
          <a:xfrm>
            <a:off x="7033495" y="3863735"/>
            <a:ext cx="3572351" cy="2045307"/>
            <a:chOff x="8987577" y="4462425"/>
            <a:chExt cx="3174055" cy="1845943"/>
          </a:xfrm>
        </p:grpSpPr>
        <p:cxnSp>
          <p:nvCxnSpPr>
            <p:cNvPr id="23" name="Straight Arrow Connector 22">
              <a:extLst>
                <a:ext uri="{FF2B5EF4-FFF2-40B4-BE49-F238E27FC236}">
                  <a16:creationId xmlns:a16="http://schemas.microsoft.com/office/drawing/2014/main" id="{C4B4DF1B-49D3-48FB-B08D-B3624BCEE012}"/>
                </a:ext>
              </a:extLst>
            </p:cNvPr>
            <p:cNvCxnSpPr/>
            <p:nvPr/>
          </p:nvCxnSpPr>
          <p:spPr>
            <a:xfrm>
              <a:off x="9351264" y="4568351"/>
              <a:ext cx="2444496" cy="0"/>
            </a:xfrm>
            <a:prstGeom prst="straightConnector1">
              <a:avLst/>
            </a:prstGeom>
            <a:ln w="127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47879AB-D6DF-4DC0-BDD4-D397BA47F204}"/>
                </a:ext>
              </a:extLst>
            </p:cNvPr>
            <p:cNvGrpSpPr/>
            <p:nvPr/>
          </p:nvGrpSpPr>
          <p:grpSpPr>
            <a:xfrm>
              <a:off x="8987577" y="4462425"/>
              <a:ext cx="2808183" cy="1643058"/>
              <a:chOff x="8987577" y="4855278"/>
              <a:chExt cx="2808183" cy="1643058"/>
            </a:xfrm>
          </p:grpSpPr>
          <p:cxnSp>
            <p:nvCxnSpPr>
              <p:cNvPr id="10" name="Straight Arrow Connector 9">
                <a:extLst>
                  <a:ext uri="{FF2B5EF4-FFF2-40B4-BE49-F238E27FC236}">
                    <a16:creationId xmlns:a16="http://schemas.microsoft.com/office/drawing/2014/main" id="{FA6FAD49-B2C9-4173-AB1C-8C81CAD1AC94}"/>
                  </a:ext>
                </a:extLst>
              </p:cNvPr>
              <p:cNvCxnSpPr/>
              <p:nvPr/>
            </p:nvCxnSpPr>
            <p:spPr>
              <a:xfrm>
                <a:off x="9351264" y="6498336"/>
                <a:ext cx="24444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C3652F-C9FB-4E32-B8BE-382858B54573}"/>
                  </a:ext>
                </a:extLst>
              </p:cNvPr>
              <p:cNvCxnSpPr/>
              <p:nvPr/>
            </p:nvCxnSpPr>
            <p:spPr>
              <a:xfrm flipV="1">
                <a:off x="9351264" y="4962144"/>
                <a:ext cx="0" cy="1536192"/>
              </a:xfrm>
              <a:prstGeom prst="straightConnector1">
                <a:avLst/>
              </a:prstGeom>
              <a:ln>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993593-8AC5-477F-AAB3-4A86C5A9760A}"/>
                  </a:ext>
                </a:extLst>
              </p:cNvPr>
              <p:cNvSpPr txBox="1"/>
              <p:nvPr/>
            </p:nvSpPr>
            <p:spPr>
              <a:xfrm>
                <a:off x="8987577" y="4855278"/>
                <a:ext cx="525664" cy="246221"/>
              </a:xfrm>
              <a:prstGeom prst="rect">
                <a:avLst/>
              </a:prstGeom>
              <a:noFill/>
              <a:ln>
                <a:noFill/>
              </a:ln>
            </p:spPr>
            <p:txBody>
              <a:bodyPr wrap="square" rtlCol="0">
                <a:spAutoFit/>
              </a:bodyPr>
              <a:lstStyle/>
              <a:p>
                <a:r>
                  <a:rPr lang="en-CA" sz="1000" dirty="0"/>
                  <a:t>100%</a:t>
                </a:r>
              </a:p>
            </p:txBody>
          </p:sp>
        </p:grpSp>
        <p:sp>
          <p:nvSpPr>
            <p:cNvPr id="19" name="TextBox 18">
              <a:extLst>
                <a:ext uri="{FF2B5EF4-FFF2-40B4-BE49-F238E27FC236}">
                  <a16:creationId xmlns:a16="http://schemas.microsoft.com/office/drawing/2014/main" id="{1C2F2221-9130-42EE-9B11-5188110FA1D8}"/>
                </a:ext>
              </a:extLst>
            </p:cNvPr>
            <p:cNvSpPr txBox="1"/>
            <p:nvPr/>
          </p:nvSpPr>
          <p:spPr>
            <a:xfrm>
              <a:off x="9288113" y="6062147"/>
              <a:ext cx="592728" cy="246221"/>
            </a:xfrm>
            <a:prstGeom prst="rect">
              <a:avLst/>
            </a:prstGeom>
            <a:noFill/>
          </p:spPr>
          <p:txBody>
            <a:bodyPr wrap="square" rtlCol="0">
              <a:spAutoFit/>
            </a:bodyPr>
            <a:lstStyle/>
            <a:p>
              <a:r>
                <a:rPr lang="en-CA" sz="1000" dirty="0"/>
                <a:t>Creator</a:t>
              </a:r>
            </a:p>
          </p:txBody>
        </p:sp>
        <p:sp>
          <p:nvSpPr>
            <p:cNvPr id="20" name="TextBox 19">
              <a:extLst>
                <a:ext uri="{FF2B5EF4-FFF2-40B4-BE49-F238E27FC236}">
                  <a16:creationId xmlns:a16="http://schemas.microsoft.com/office/drawing/2014/main" id="{36D6DE02-C965-4AE7-BD21-D744E4564B32}"/>
                </a:ext>
              </a:extLst>
            </p:cNvPr>
            <p:cNvSpPr txBox="1"/>
            <p:nvPr/>
          </p:nvSpPr>
          <p:spPr>
            <a:xfrm>
              <a:off x="10553290" y="6074146"/>
              <a:ext cx="1608342" cy="222221"/>
            </a:xfrm>
            <a:prstGeom prst="rect">
              <a:avLst/>
            </a:prstGeom>
            <a:noFill/>
          </p:spPr>
          <p:txBody>
            <a:bodyPr wrap="square" rtlCol="0">
              <a:spAutoFit/>
            </a:bodyPr>
            <a:lstStyle/>
            <a:p>
              <a:r>
                <a:rPr lang="en-CA" sz="1000" dirty="0"/>
                <a:t>Custodian(s) / Preserver(s)</a:t>
              </a:r>
            </a:p>
          </p:txBody>
        </p:sp>
        <p:sp>
          <p:nvSpPr>
            <p:cNvPr id="27" name="Freeform: Shape 26">
              <a:extLst>
                <a:ext uri="{FF2B5EF4-FFF2-40B4-BE49-F238E27FC236}">
                  <a16:creationId xmlns:a16="http://schemas.microsoft.com/office/drawing/2014/main" id="{ECBD0BA0-67C0-4B16-8548-EA5FBD1CEE0D}"/>
                </a:ext>
              </a:extLst>
            </p:cNvPr>
            <p:cNvSpPr/>
            <p:nvPr/>
          </p:nvSpPr>
          <p:spPr>
            <a:xfrm>
              <a:off x="9381067" y="4572000"/>
              <a:ext cx="2390986" cy="1219200"/>
            </a:xfrm>
            <a:custGeom>
              <a:avLst/>
              <a:gdLst>
                <a:gd name="connsiteX0" fmla="*/ 0 w 2390986"/>
                <a:gd name="connsiteY0" fmla="*/ 0 h 1219200"/>
                <a:gd name="connsiteX1" fmla="*/ 670560 w 2390986"/>
                <a:gd name="connsiteY1" fmla="*/ 88053 h 1219200"/>
                <a:gd name="connsiteX2" fmla="*/ 1016000 w 2390986"/>
                <a:gd name="connsiteY2" fmla="*/ 216747 h 1219200"/>
                <a:gd name="connsiteX3" fmla="*/ 1307253 w 2390986"/>
                <a:gd name="connsiteY3" fmla="*/ 589280 h 1219200"/>
                <a:gd name="connsiteX4" fmla="*/ 1686560 w 2390986"/>
                <a:gd name="connsiteY4" fmla="*/ 1076960 h 1219200"/>
                <a:gd name="connsiteX5" fmla="*/ 2390986 w 2390986"/>
                <a:gd name="connsiteY5"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986" h="1219200">
                  <a:moveTo>
                    <a:pt x="0" y="0"/>
                  </a:moveTo>
                  <a:cubicBezTo>
                    <a:pt x="250613" y="25964"/>
                    <a:pt x="501227" y="51929"/>
                    <a:pt x="670560" y="88053"/>
                  </a:cubicBezTo>
                  <a:cubicBezTo>
                    <a:pt x="839893" y="124177"/>
                    <a:pt x="909885" y="133209"/>
                    <a:pt x="1016000" y="216747"/>
                  </a:cubicBezTo>
                  <a:cubicBezTo>
                    <a:pt x="1122115" y="300285"/>
                    <a:pt x="1307253" y="589280"/>
                    <a:pt x="1307253" y="589280"/>
                  </a:cubicBezTo>
                  <a:cubicBezTo>
                    <a:pt x="1419013" y="732649"/>
                    <a:pt x="1505938" y="971973"/>
                    <a:pt x="1686560" y="1076960"/>
                  </a:cubicBezTo>
                  <a:cubicBezTo>
                    <a:pt x="1867182" y="1181947"/>
                    <a:pt x="2129084" y="1200573"/>
                    <a:pt x="2390986" y="1219200"/>
                  </a:cubicBezTo>
                </a:path>
              </a:pathLst>
            </a:custGeom>
            <a:noFill/>
            <a:ln>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a:extLst>
              <a:ext uri="{FF2B5EF4-FFF2-40B4-BE49-F238E27FC236}">
                <a16:creationId xmlns:a16="http://schemas.microsoft.com/office/drawing/2014/main" id="{96A62BEA-03E2-4204-A6CF-EB3907FF916C}"/>
              </a:ext>
            </a:extLst>
          </p:cNvPr>
          <p:cNvSpPr txBox="1"/>
          <p:nvPr/>
        </p:nvSpPr>
        <p:spPr>
          <a:xfrm>
            <a:off x="8618601" y="3948360"/>
            <a:ext cx="1914866" cy="261610"/>
          </a:xfrm>
          <a:prstGeom prst="rect">
            <a:avLst/>
          </a:prstGeom>
          <a:noFill/>
        </p:spPr>
        <p:txBody>
          <a:bodyPr wrap="square" rtlCol="0">
            <a:spAutoFit/>
          </a:bodyPr>
          <a:lstStyle/>
          <a:p>
            <a:r>
              <a:rPr lang="en-CA" sz="1100" dirty="0"/>
              <a:t>Responsibility for information</a:t>
            </a:r>
          </a:p>
        </p:txBody>
      </p:sp>
      <p:sp>
        <p:nvSpPr>
          <p:cNvPr id="30" name="TextBox 29">
            <a:extLst>
              <a:ext uri="{FF2B5EF4-FFF2-40B4-BE49-F238E27FC236}">
                <a16:creationId xmlns:a16="http://schemas.microsoft.com/office/drawing/2014/main" id="{700221B3-8F22-4773-9DB3-1F8569F81BA4}"/>
              </a:ext>
            </a:extLst>
          </p:cNvPr>
          <p:cNvSpPr txBox="1"/>
          <p:nvPr/>
        </p:nvSpPr>
        <p:spPr>
          <a:xfrm>
            <a:off x="7184942" y="5511597"/>
            <a:ext cx="373603" cy="246221"/>
          </a:xfrm>
          <a:prstGeom prst="rect">
            <a:avLst/>
          </a:prstGeom>
          <a:noFill/>
          <a:ln>
            <a:noFill/>
          </a:ln>
        </p:spPr>
        <p:txBody>
          <a:bodyPr wrap="square" rtlCol="0">
            <a:spAutoFit/>
          </a:bodyPr>
          <a:lstStyle/>
          <a:p>
            <a:r>
              <a:rPr lang="en-CA" sz="1000" dirty="0"/>
              <a:t>0%</a:t>
            </a:r>
          </a:p>
        </p:txBody>
      </p:sp>
      <p:pic>
        <p:nvPicPr>
          <p:cNvPr id="17" name="Picture 16">
            <a:extLst>
              <a:ext uri="{FF2B5EF4-FFF2-40B4-BE49-F238E27FC236}">
                <a16:creationId xmlns:a16="http://schemas.microsoft.com/office/drawing/2014/main" id="{263D82CF-A8E3-48A7-B437-07D4640F4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4" name="Slide Number Placeholder 3">
            <a:extLst>
              <a:ext uri="{FF2B5EF4-FFF2-40B4-BE49-F238E27FC236}">
                <a16:creationId xmlns:a16="http://schemas.microsoft.com/office/drawing/2014/main" id="{8E6FD121-09C8-4FAE-84E8-45C7CAECD563}"/>
              </a:ext>
            </a:extLst>
          </p:cNvPr>
          <p:cNvSpPr>
            <a:spLocks noGrp="1"/>
          </p:cNvSpPr>
          <p:nvPr>
            <p:ph type="sldNum" sz="quarter" idx="12"/>
          </p:nvPr>
        </p:nvSpPr>
        <p:spPr>
          <a:xfrm>
            <a:off x="8863266" y="6410494"/>
            <a:ext cx="2743200" cy="365125"/>
          </a:xfrm>
        </p:spPr>
        <p:txBody>
          <a:bodyPr/>
          <a:lstStyle/>
          <a:p>
            <a:fld id="{019A4948-31F3-4082-B51D-3AC699F6BEC3}" type="slidenum">
              <a:rPr lang="en-CA" smtClean="0"/>
              <a:t>2</a:t>
            </a:fld>
            <a:endParaRPr lang="en-CA" dirty="0"/>
          </a:p>
        </p:txBody>
      </p:sp>
    </p:spTree>
    <p:extLst>
      <p:ext uri="{BB962C8B-B14F-4D97-AF65-F5344CB8AC3E}">
        <p14:creationId xmlns:p14="http://schemas.microsoft.com/office/powerpoint/2010/main" val="12295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579500-741E-43F8-A065-625254686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2" name="Title 1">
            <a:extLst>
              <a:ext uri="{FF2B5EF4-FFF2-40B4-BE49-F238E27FC236}">
                <a16:creationId xmlns:a16="http://schemas.microsoft.com/office/drawing/2014/main" id="{C52A35C0-AB2A-4F2E-9A81-9010FECF8C99}"/>
              </a:ext>
            </a:extLst>
          </p:cNvPr>
          <p:cNvSpPr>
            <a:spLocks noGrp="1"/>
          </p:cNvSpPr>
          <p:nvPr>
            <p:ph type="title"/>
          </p:nvPr>
        </p:nvSpPr>
        <p:spPr/>
        <p:txBody>
          <a:bodyPr/>
          <a:lstStyle/>
          <a:p>
            <a:r>
              <a:rPr lang="en-CA" dirty="0"/>
              <a:t>Literature Review</a:t>
            </a:r>
          </a:p>
        </p:txBody>
      </p:sp>
      <p:sp>
        <p:nvSpPr>
          <p:cNvPr id="3" name="Text Placeholder 2">
            <a:extLst>
              <a:ext uri="{FF2B5EF4-FFF2-40B4-BE49-F238E27FC236}">
                <a16:creationId xmlns:a16="http://schemas.microsoft.com/office/drawing/2014/main" id="{1FC99018-2D5D-4807-BE0E-8E53EA8786F9}"/>
              </a:ext>
            </a:extLst>
          </p:cNvPr>
          <p:cNvSpPr>
            <a:spLocks noGrp="1"/>
          </p:cNvSpPr>
          <p:nvPr>
            <p:ph type="body" idx="1"/>
          </p:nvPr>
        </p:nvSpPr>
        <p:spPr/>
        <p:txBody>
          <a:bodyPr/>
          <a:lstStyle/>
          <a:p>
            <a:r>
              <a:rPr lang="en-CA" dirty="0"/>
              <a:t>Queries of the literature</a:t>
            </a:r>
          </a:p>
        </p:txBody>
      </p:sp>
      <p:sp>
        <p:nvSpPr>
          <p:cNvPr id="4" name="Content Placeholder 3">
            <a:extLst>
              <a:ext uri="{FF2B5EF4-FFF2-40B4-BE49-F238E27FC236}">
                <a16:creationId xmlns:a16="http://schemas.microsoft.com/office/drawing/2014/main" id="{4600B253-4F72-41D9-A064-6BDF5F8109F6}"/>
              </a:ext>
            </a:extLst>
          </p:cNvPr>
          <p:cNvSpPr>
            <a:spLocks noGrp="1"/>
          </p:cNvSpPr>
          <p:nvPr>
            <p:ph sz="half" idx="2"/>
          </p:nvPr>
        </p:nvSpPr>
        <p:spPr>
          <a:xfrm>
            <a:off x="839789" y="2505075"/>
            <a:ext cx="3471098" cy="3684588"/>
          </a:xfrm>
        </p:spPr>
        <p:txBody>
          <a:bodyPr>
            <a:noAutofit/>
          </a:bodyPr>
          <a:lstStyle/>
          <a:p>
            <a:r>
              <a:rPr lang="en-CA" sz="2400" dirty="0"/>
              <a:t>What privacy protection risk models are identified and assessed?</a:t>
            </a:r>
          </a:p>
          <a:p>
            <a:r>
              <a:rPr lang="en-CA" sz="2400" dirty="0"/>
              <a:t>What machine learning models exist for parsing/labeling text for statute-based types of PI?</a:t>
            </a:r>
          </a:p>
          <a:p>
            <a:r>
              <a:rPr lang="en-CA" sz="2400" dirty="0"/>
              <a:t>What success measures are referenced?</a:t>
            </a:r>
          </a:p>
          <a:p>
            <a:endParaRPr lang="en-CA" sz="2400" dirty="0"/>
          </a:p>
        </p:txBody>
      </p:sp>
      <p:sp>
        <p:nvSpPr>
          <p:cNvPr id="5" name="Text Placeholder 4">
            <a:extLst>
              <a:ext uri="{FF2B5EF4-FFF2-40B4-BE49-F238E27FC236}">
                <a16:creationId xmlns:a16="http://schemas.microsoft.com/office/drawing/2014/main" id="{600FA2F4-B59E-429A-BB76-788F45179FCF}"/>
              </a:ext>
            </a:extLst>
          </p:cNvPr>
          <p:cNvSpPr>
            <a:spLocks noGrp="1"/>
          </p:cNvSpPr>
          <p:nvPr>
            <p:ph type="body" sz="quarter" idx="3"/>
          </p:nvPr>
        </p:nvSpPr>
        <p:spPr>
          <a:xfrm>
            <a:off x="4698332" y="1681163"/>
            <a:ext cx="5183188" cy="823912"/>
          </a:xfrm>
        </p:spPr>
        <p:txBody>
          <a:bodyPr/>
          <a:lstStyle/>
          <a:p>
            <a:r>
              <a:rPr lang="en-CA" dirty="0"/>
              <a:t>Findings</a:t>
            </a:r>
          </a:p>
        </p:txBody>
      </p:sp>
      <p:sp>
        <p:nvSpPr>
          <p:cNvPr id="6" name="Content Placeholder 5">
            <a:extLst>
              <a:ext uri="{FF2B5EF4-FFF2-40B4-BE49-F238E27FC236}">
                <a16:creationId xmlns:a16="http://schemas.microsoft.com/office/drawing/2014/main" id="{50F2509A-662D-47AE-A9F1-EC6B6B2DC66E}"/>
              </a:ext>
            </a:extLst>
          </p:cNvPr>
          <p:cNvSpPr>
            <a:spLocks noGrp="1"/>
          </p:cNvSpPr>
          <p:nvPr>
            <p:ph sz="quarter" idx="4"/>
          </p:nvPr>
        </p:nvSpPr>
        <p:spPr>
          <a:xfrm>
            <a:off x="4698333" y="2505075"/>
            <a:ext cx="5263814" cy="4142372"/>
          </a:xfrm>
        </p:spPr>
        <p:txBody>
          <a:bodyPr>
            <a:normAutofit/>
          </a:bodyPr>
          <a:lstStyle/>
          <a:p>
            <a:r>
              <a:rPr lang="en-CA" sz="2400" dirty="0"/>
              <a:t>No comprehensive risk models found to date</a:t>
            </a:r>
          </a:p>
          <a:p>
            <a:pPr lvl="1"/>
            <a:r>
              <a:rPr lang="en-CA" sz="2000" dirty="0"/>
              <a:t>Nevertheless, predictive Machine Learning (ML) approaches are risk-based.</a:t>
            </a:r>
          </a:p>
          <a:p>
            <a:r>
              <a:rPr lang="en-CA" sz="2400" dirty="0"/>
              <a:t>ML models moving from character strings, e.g., credit card numbers, to judgement- based predictions.</a:t>
            </a:r>
          </a:p>
          <a:p>
            <a:pPr lvl="1"/>
            <a:r>
              <a:rPr lang="en-CA" sz="2000" dirty="0"/>
              <a:t>“Human-in-the-loop” continues necessary</a:t>
            </a:r>
            <a:endParaRPr lang="en-CA" sz="2400" dirty="0"/>
          </a:p>
          <a:p>
            <a:r>
              <a:rPr lang="en-CA" sz="2400" dirty="0"/>
              <a:t>Success measures are specific to the specific approach studied, i.e., not general PI protection.</a:t>
            </a:r>
          </a:p>
          <a:p>
            <a:endParaRPr lang="en-CA" sz="2400" dirty="0"/>
          </a:p>
          <a:p>
            <a:endParaRPr lang="en-CA" sz="2400" dirty="0"/>
          </a:p>
        </p:txBody>
      </p:sp>
      <p:sp>
        <p:nvSpPr>
          <p:cNvPr id="7" name="Content Placeholder 5">
            <a:extLst>
              <a:ext uri="{FF2B5EF4-FFF2-40B4-BE49-F238E27FC236}">
                <a16:creationId xmlns:a16="http://schemas.microsoft.com/office/drawing/2014/main" id="{C52489D2-2CED-442A-86DB-E69057DBA1C5}"/>
              </a:ext>
            </a:extLst>
          </p:cNvPr>
          <p:cNvSpPr txBox="1">
            <a:spLocks/>
          </p:cNvSpPr>
          <p:nvPr/>
        </p:nvSpPr>
        <p:spPr>
          <a:xfrm>
            <a:off x="9962146" y="408905"/>
            <a:ext cx="2065421" cy="6035341"/>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i="1" dirty="0"/>
              <a:t>Types of ML approaches sidebar</a:t>
            </a:r>
          </a:p>
          <a:p>
            <a:pPr marL="0" indent="0">
              <a:buNone/>
            </a:pPr>
            <a:r>
              <a:rPr lang="en-CA" sz="1400" dirty="0"/>
              <a:t>Exclude PI at document creation</a:t>
            </a:r>
          </a:p>
          <a:p>
            <a:pPr marL="266700" lvl="1" indent="-177800"/>
            <a:r>
              <a:rPr lang="en-CA" sz="1400" dirty="0"/>
              <a:t>Significant risk resides with document creator.</a:t>
            </a:r>
          </a:p>
          <a:p>
            <a:pPr marL="266700" lvl="1" indent="-177800"/>
            <a:r>
              <a:rPr lang="en-CA" sz="1400" dirty="0"/>
              <a:t>See, for example, </a:t>
            </a:r>
            <a:r>
              <a:rPr lang="en-CA" sz="1400" dirty="0" err="1"/>
              <a:t>Tesfay</a:t>
            </a:r>
            <a:r>
              <a:rPr lang="en-CA" sz="1400" dirty="0"/>
              <a:t>, Serna, and </a:t>
            </a:r>
            <a:r>
              <a:rPr lang="en-CA" sz="1400" dirty="0" err="1"/>
              <a:t>Rannenberg</a:t>
            </a:r>
            <a:r>
              <a:rPr lang="en-CA" sz="1400" dirty="0"/>
              <a:t>, “</a:t>
            </a:r>
            <a:r>
              <a:rPr lang="en-CA" sz="1400" dirty="0" err="1"/>
              <a:t>PrivacyBot</a:t>
            </a:r>
            <a:r>
              <a:rPr lang="en-CA" sz="1400" dirty="0"/>
              <a:t>: Detecting Privacy Sensitive Information in Unstructured Texts” (2019)</a:t>
            </a:r>
          </a:p>
          <a:p>
            <a:pPr marL="0" indent="0">
              <a:buNone/>
            </a:pPr>
            <a:r>
              <a:rPr lang="en-CA" sz="1400" dirty="0"/>
              <a:t>Detect PI and anonymize or redact</a:t>
            </a:r>
          </a:p>
          <a:p>
            <a:pPr marL="266700" lvl="1" indent="-177800"/>
            <a:r>
              <a:rPr lang="en-CA" sz="1400" dirty="0"/>
              <a:t>Primary risk resides with custodian / preserver.</a:t>
            </a:r>
          </a:p>
          <a:p>
            <a:pPr marL="266700" lvl="1" indent="-177800"/>
            <a:r>
              <a:rPr lang="en-CA" sz="1400" dirty="0"/>
              <a:t>See, for example, “Wu, </a:t>
            </a:r>
            <a:r>
              <a:rPr lang="en-CA" sz="1400" dirty="0" err="1"/>
              <a:t>Xie</a:t>
            </a:r>
            <a:r>
              <a:rPr lang="en-CA" sz="1400" dirty="0"/>
              <a:t>, Lian, and Pan, “A privacy protection approach for XML-based archives management in a cloud environment” (2019)</a:t>
            </a:r>
          </a:p>
          <a:p>
            <a:endParaRPr lang="en-CA" sz="1400" dirty="0"/>
          </a:p>
          <a:p>
            <a:endParaRPr lang="en-CA" sz="1400" dirty="0"/>
          </a:p>
        </p:txBody>
      </p:sp>
      <p:sp>
        <p:nvSpPr>
          <p:cNvPr id="9" name="Slide Number Placeholder 8">
            <a:extLst>
              <a:ext uri="{FF2B5EF4-FFF2-40B4-BE49-F238E27FC236}">
                <a16:creationId xmlns:a16="http://schemas.microsoft.com/office/drawing/2014/main" id="{4FE4F971-B55C-46E0-A67E-8E5835F32B73}"/>
              </a:ext>
            </a:extLst>
          </p:cNvPr>
          <p:cNvSpPr>
            <a:spLocks noGrp="1"/>
          </p:cNvSpPr>
          <p:nvPr>
            <p:ph type="sldNum" sz="quarter" idx="12"/>
          </p:nvPr>
        </p:nvSpPr>
        <p:spPr>
          <a:xfrm>
            <a:off x="8875296" y="6410493"/>
            <a:ext cx="2743200" cy="365125"/>
          </a:xfrm>
        </p:spPr>
        <p:txBody>
          <a:bodyPr/>
          <a:lstStyle/>
          <a:p>
            <a:fld id="{019A4948-31F3-4082-B51D-3AC699F6BEC3}" type="slidenum">
              <a:rPr lang="en-CA" smtClean="0"/>
              <a:t>3</a:t>
            </a:fld>
            <a:endParaRPr lang="en-CA" dirty="0"/>
          </a:p>
        </p:txBody>
      </p:sp>
    </p:spTree>
    <p:extLst>
      <p:ext uri="{BB962C8B-B14F-4D97-AF65-F5344CB8AC3E}">
        <p14:creationId xmlns:p14="http://schemas.microsoft.com/office/powerpoint/2010/main" val="231928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D6FF-D205-4B98-8070-92DD59A4F842}"/>
              </a:ext>
            </a:extLst>
          </p:cNvPr>
          <p:cNvSpPr>
            <a:spLocks noGrp="1"/>
          </p:cNvSpPr>
          <p:nvPr>
            <p:ph type="title"/>
          </p:nvPr>
        </p:nvSpPr>
        <p:spPr/>
        <p:txBody>
          <a:bodyPr/>
          <a:lstStyle/>
          <a:p>
            <a:r>
              <a:rPr lang="en-CA" dirty="0"/>
              <a:t>Definitions of PI are inclusive. [But…]</a:t>
            </a:r>
          </a:p>
        </p:txBody>
      </p:sp>
      <p:sp>
        <p:nvSpPr>
          <p:cNvPr id="3" name="Content Placeholder 2">
            <a:extLst>
              <a:ext uri="{FF2B5EF4-FFF2-40B4-BE49-F238E27FC236}">
                <a16:creationId xmlns:a16="http://schemas.microsoft.com/office/drawing/2014/main" id="{AB2566DB-59BC-4B25-B14D-409490044AB2}"/>
              </a:ext>
            </a:extLst>
          </p:cNvPr>
          <p:cNvSpPr>
            <a:spLocks noGrp="1"/>
          </p:cNvSpPr>
          <p:nvPr>
            <p:ph idx="1"/>
          </p:nvPr>
        </p:nvSpPr>
        <p:spPr>
          <a:xfrm>
            <a:off x="838200" y="1825624"/>
            <a:ext cx="10515600" cy="4924091"/>
          </a:xfrm>
        </p:spPr>
        <p:txBody>
          <a:bodyPr>
            <a:normAutofit/>
          </a:bodyPr>
          <a:lstStyle/>
          <a:p>
            <a:pPr marL="0" indent="0">
              <a:lnSpc>
                <a:spcPct val="100000"/>
              </a:lnSpc>
              <a:spcBef>
                <a:spcPts val="0"/>
              </a:spcBef>
              <a:buNone/>
            </a:pPr>
            <a:r>
              <a:rPr lang="en-CA" sz="2000" dirty="0"/>
              <a:t>British Columbia </a:t>
            </a:r>
            <a:r>
              <a:rPr lang="en-CA" sz="2000" i="1" dirty="0"/>
              <a:t>Freedom of Information and Protection of Privacy Act </a:t>
            </a:r>
            <a:r>
              <a:rPr lang="en-CA" sz="2000" dirty="0"/>
              <a:t>(1996):</a:t>
            </a:r>
          </a:p>
          <a:p>
            <a:pPr marL="895350" lvl="1" indent="-438150">
              <a:lnSpc>
                <a:spcPct val="110000"/>
              </a:lnSpc>
              <a:spcBef>
                <a:spcPts val="0"/>
              </a:spcBef>
              <a:buNone/>
            </a:pPr>
            <a:r>
              <a:rPr lang="en-CA" sz="1400" b="1" dirty="0"/>
              <a:t>personal identity information </a:t>
            </a:r>
            <a:r>
              <a:rPr lang="en-CA" sz="1400" dirty="0"/>
              <a:t>means any personal information of a type that is commonly used, alone or in combination with other information, to identify or purport to identify an individual;</a:t>
            </a:r>
          </a:p>
          <a:p>
            <a:pPr marL="895350" lvl="1" indent="-438150">
              <a:lnSpc>
                <a:spcPct val="110000"/>
              </a:lnSpc>
              <a:spcBef>
                <a:spcPts val="0"/>
              </a:spcBef>
              <a:buNone/>
            </a:pPr>
            <a:r>
              <a:rPr lang="en-CA" sz="1400" b="1" dirty="0"/>
              <a:t>personal information </a:t>
            </a:r>
            <a:r>
              <a:rPr lang="en-CA" sz="1400" dirty="0"/>
              <a:t>means recorded information about an identifiable individual other than contact information;</a:t>
            </a:r>
          </a:p>
          <a:p>
            <a:pPr marL="0" indent="0">
              <a:lnSpc>
                <a:spcPct val="100000"/>
              </a:lnSpc>
              <a:spcBef>
                <a:spcPts val="1200"/>
              </a:spcBef>
              <a:buNone/>
            </a:pPr>
            <a:r>
              <a:rPr lang="en-CA" sz="2000" dirty="0"/>
              <a:t>NIST (2010) defines ‘personally identifiable information’ as:</a:t>
            </a:r>
          </a:p>
          <a:p>
            <a:pPr marL="895350" lvl="2" indent="-444500">
              <a:lnSpc>
                <a:spcPct val="110000"/>
              </a:lnSpc>
              <a:spcBef>
                <a:spcPts val="0"/>
              </a:spcBef>
              <a:buNone/>
            </a:pPr>
            <a:r>
              <a:rPr lang="en-CA" sz="1400" dirty="0"/>
              <a:t>any information about an individual maintained by an agency, including (1) any information that can be used to distinguish or trace an individual‘s identity, such as name, social security number, date and place of birth, mother‘s maiden name, or biometric records; and (2) any other information that is linked or linkable to an individual, such as medical, educational, financial, and employment information.</a:t>
            </a:r>
          </a:p>
          <a:p>
            <a:pPr marL="0" indent="0">
              <a:lnSpc>
                <a:spcPct val="100000"/>
              </a:lnSpc>
              <a:spcBef>
                <a:spcPts val="1200"/>
              </a:spcBef>
              <a:buNone/>
            </a:pPr>
            <a:r>
              <a:rPr lang="en-CA" sz="2000" dirty="0"/>
              <a:t>GDPR (2016) defines ‘personal data’ as:</a:t>
            </a:r>
          </a:p>
          <a:p>
            <a:pPr marL="895350" lvl="2" indent="-444500">
              <a:lnSpc>
                <a:spcPct val="110000"/>
              </a:lnSpc>
              <a:spcBef>
                <a:spcPts val="0"/>
              </a:spcBef>
              <a:buNone/>
            </a:pPr>
            <a:r>
              <a:rPr lang="en-CA" sz="1400" dirty="0"/>
              <a:t>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 </a:t>
            </a:r>
            <a:r>
              <a:rPr lang="en-CA" sz="1400" i="1" dirty="0"/>
              <a:t>Art. 4(1)</a:t>
            </a:r>
          </a:p>
          <a:p>
            <a:pPr marL="438150" lvl="1" indent="-444500">
              <a:lnSpc>
                <a:spcPct val="100000"/>
              </a:lnSpc>
              <a:spcBef>
                <a:spcPts val="1200"/>
              </a:spcBef>
              <a:buNone/>
            </a:pPr>
            <a:r>
              <a:rPr lang="en-CA" sz="2800" i="1" dirty="0"/>
              <a:t>But each jurisdiction recognizes that some types of PI are more sensitive than others</a:t>
            </a:r>
            <a:endParaRPr lang="en-CA" sz="2800" dirty="0"/>
          </a:p>
        </p:txBody>
      </p:sp>
      <p:pic>
        <p:nvPicPr>
          <p:cNvPr id="4" name="Picture 3">
            <a:extLst>
              <a:ext uri="{FF2B5EF4-FFF2-40B4-BE49-F238E27FC236}">
                <a16:creationId xmlns:a16="http://schemas.microsoft.com/office/drawing/2014/main" id="{5A96B9A1-3D73-41B4-86F4-BAA88609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5" name="Slide Number Placeholder 4">
            <a:extLst>
              <a:ext uri="{FF2B5EF4-FFF2-40B4-BE49-F238E27FC236}">
                <a16:creationId xmlns:a16="http://schemas.microsoft.com/office/drawing/2014/main" id="{76C36C41-56BC-4677-B5E7-CED772B24E3D}"/>
              </a:ext>
            </a:extLst>
          </p:cNvPr>
          <p:cNvSpPr>
            <a:spLocks noGrp="1"/>
          </p:cNvSpPr>
          <p:nvPr>
            <p:ph type="sldNum" sz="quarter" idx="12"/>
          </p:nvPr>
        </p:nvSpPr>
        <p:spPr>
          <a:xfrm>
            <a:off x="8845219" y="6416510"/>
            <a:ext cx="2743200" cy="365125"/>
          </a:xfrm>
        </p:spPr>
        <p:txBody>
          <a:bodyPr/>
          <a:lstStyle/>
          <a:p>
            <a:fld id="{019A4948-31F3-4082-B51D-3AC699F6BEC3}" type="slidenum">
              <a:rPr lang="en-CA" smtClean="0"/>
              <a:t>4</a:t>
            </a:fld>
            <a:endParaRPr lang="en-CA" dirty="0"/>
          </a:p>
        </p:txBody>
      </p:sp>
    </p:spTree>
    <p:extLst>
      <p:ext uri="{BB962C8B-B14F-4D97-AF65-F5344CB8AC3E}">
        <p14:creationId xmlns:p14="http://schemas.microsoft.com/office/powerpoint/2010/main" val="41374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3CDDEF-7231-46C9-9C4D-F12AD7CB2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2" name="Title 1">
            <a:extLst>
              <a:ext uri="{FF2B5EF4-FFF2-40B4-BE49-F238E27FC236}">
                <a16:creationId xmlns:a16="http://schemas.microsoft.com/office/drawing/2014/main" id="{29E54CED-CD9D-40E7-855E-FDA7C9AD3FC0}"/>
              </a:ext>
            </a:extLst>
          </p:cNvPr>
          <p:cNvSpPr>
            <a:spLocks noGrp="1"/>
          </p:cNvSpPr>
          <p:nvPr>
            <p:ph type="title"/>
          </p:nvPr>
        </p:nvSpPr>
        <p:spPr/>
        <p:txBody>
          <a:bodyPr/>
          <a:lstStyle/>
          <a:p>
            <a:r>
              <a:rPr lang="en-CA" dirty="0"/>
              <a:t>PI Labels</a:t>
            </a:r>
          </a:p>
        </p:txBody>
      </p:sp>
      <p:sp>
        <p:nvSpPr>
          <p:cNvPr id="3" name="Content Placeholder 2">
            <a:extLst>
              <a:ext uri="{FF2B5EF4-FFF2-40B4-BE49-F238E27FC236}">
                <a16:creationId xmlns:a16="http://schemas.microsoft.com/office/drawing/2014/main" id="{5372FE40-2399-4AA7-BA3A-753B6469A4FA}"/>
              </a:ext>
            </a:extLst>
          </p:cNvPr>
          <p:cNvSpPr>
            <a:spLocks noGrp="1"/>
          </p:cNvSpPr>
          <p:nvPr>
            <p:ph idx="1"/>
          </p:nvPr>
        </p:nvSpPr>
        <p:spPr>
          <a:xfrm>
            <a:off x="838200" y="1825625"/>
            <a:ext cx="8128000" cy="4351338"/>
          </a:xfrm>
        </p:spPr>
        <p:txBody>
          <a:bodyPr/>
          <a:lstStyle/>
          <a:p>
            <a:pPr marL="0" indent="0">
              <a:lnSpc>
                <a:spcPct val="100000"/>
              </a:lnSpc>
              <a:spcBef>
                <a:spcPts val="0"/>
              </a:spcBef>
              <a:buNone/>
            </a:pPr>
            <a:r>
              <a:rPr lang="en-CA" dirty="0"/>
              <a:t>British Columbia lists at least 32 types of PI</a:t>
            </a:r>
          </a:p>
          <a:p>
            <a:pPr lvl="1">
              <a:lnSpc>
                <a:spcPct val="100000"/>
              </a:lnSpc>
              <a:spcBef>
                <a:spcPts val="0"/>
              </a:spcBef>
            </a:pPr>
            <a:r>
              <a:rPr lang="en-CA" dirty="0"/>
              <a:t>Some types are specific, e.g., age, others are general, e.g., medical information</a:t>
            </a:r>
          </a:p>
          <a:p>
            <a:pPr lvl="1">
              <a:lnSpc>
                <a:spcPct val="100000"/>
              </a:lnSpc>
              <a:spcBef>
                <a:spcPts val="0"/>
              </a:spcBef>
            </a:pPr>
            <a:r>
              <a:rPr lang="en-CA" dirty="0"/>
              <a:t>PI of EU citizens is unknown, but probable</a:t>
            </a:r>
          </a:p>
          <a:p>
            <a:pPr lvl="1">
              <a:lnSpc>
                <a:spcPct val="100000"/>
              </a:lnSpc>
              <a:spcBef>
                <a:spcPts val="0"/>
              </a:spcBef>
            </a:pPr>
            <a:r>
              <a:rPr lang="en-CA" dirty="0"/>
              <a:t>“Sensitive” PI includes biometric and health information</a:t>
            </a:r>
          </a:p>
          <a:p>
            <a:pPr marL="0" indent="0">
              <a:lnSpc>
                <a:spcPct val="100000"/>
              </a:lnSpc>
              <a:spcBef>
                <a:spcPts val="1200"/>
              </a:spcBef>
              <a:buNone/>
            </a:pPr>
            <a:r>
              <a:rPr lang="en-CA" dirty="0"/>
              <a:t>Published label sets (see below)</a:t>
            </a:r>
          </a:p>
          <a:p>
            <a:pPr lvl="1">
              <a:lnSpc>
                <a:spcPct val="100000"/>
              </a:lnSpc>
              <a:spcBef>
                <a:spcPts val="0"/>
              </a:spcBef>
            </a:pPr>
            <a:r>
              <a:rPr lang="en-CA" dirty="0"/>
              <a:t>Include 25-50% of types listed by British Columbia</a:t>
            </a:r>
          </a:p>
          <a:p>
            <a:pPr lvl="1">
              <a:lnSpc>
                <a:spcPct val="100000"/>
              </a:lnSpc>
              <a:spcBef>
                <a:spcPts val="0"/>
              </a:spcBef>
            </a:pPr>
            <a:r>
              <a:rPr lang="en-CA" dirty="0"/>
              <a:t>May be multiple labels for a particular type, e.g., unique identifier</a:t>
            </a:r>
          </a:p>
        </p:txBody>
      </p:sp>
      <p:graphicFrame>
        <p:nvGraphicFramePr>
          <p:cNvPr id="4" name="Table 4">
            <a:extLst>
              <a:ext uri="{FF2B5EF4-FFF2-40B4-BE49-F238E27FC236}">
                <a16:creationId xmlns:a16="http://schemas.microsoft.com/office/drawing/2014/main" id="{25FF5D42-D4C4-4FA2-BCF3-0F0C8C82B98E}"/>
              </a:ext>
            </a:extLst>
          </p:cNvPr>
          <p:cNvGraphicFramePr>
            <a:graphicFrameLocks noGrp="1"/>
          </p:cNvGraphicFramePr>
          <p:nvPr>
            <p:extLst>
              <p:ext uri="{D42A27DB-BD31-4B8C-83A1-F6EECF244321}">
                <p14:modId xmlns:p14="http://schemas.microsoft.com/office/powerpoint/2010/main" val="2551259573"/>
              </p:ext>
            </p:extLst>
          </p:nvPr>
        </p:nvGraphicFramePr>
        <p:xfrm>
          <a:off x="962524" y="5524447"/>
          <a:ext cx="7832560" cy="1112520"/>
        </p:xfrm>
        <a:graphic>
          <a:graphicData uri="http://schemas.openxmlformats.org/drawingml/2006/table">
            <a:tbl>
              <a:tblPr firstRow="1" bandRow="1">
                <a:tableStyleId>{5C22544A-7EE6-4342-B048-85BDC9FD1C3A}</a:tableStyleId>
              </a:tblPr>
              <a:tblGrid>
                <a:gridCol w="1566512">
                  <a:extLst>
                    <a:ext uri="{9D8B030D-6E8A-4147-A177-3AD203B41FA5}">
                      <a16:colId xmlns:a16="http://schemas.microsoft.com/office/drawing/2014/main" val="2388622827"/>
                    </a:ext>
                  </a:extLst>
                </a:gridCol>
                <a:gridCol w="1566512">
                  <a:extLst>
                    <a:ext uri="{9D8B030D-6E8A-4147-A177-3AD203B41FA5}">
                      <a16:colId xmlns:a16="http://schemas.microsoft.com/office/drawing/2014/main" val="34395471"/>
                    </a:ext>
                  </a:extLst>
                </a:gridCol>
                <a:gridCol w="1566512">
                  <a:extLst>
                    <a:ext uri="{9D8B030D-6E8A-4147-A177-3AD203B41FA5}">
                      <a16:colId xmlns:a16="http://schemas.microsoft.com/office/drawing/2014/main" val="1738234109"/>
                    </a:ext>
                  </a:extLst>
                </a:gridCol>
                <a:gridCol w="1566512">
                  <a:extLst>
                    <a:ext uri="{9D8B030D-6E8A-4147-A177-3AD203B41FA5}">
                      <a16:colId xmlns:a16="http://schemas.microsoft.com/office/drawing/2014/main" val="1517607991"/>
                    </a:ext>
                  </a:extLst>
                </a:gridCol>
                <a:gridCol w="1566512">
                  <a:extLst>
                    <a:ext uri="{9D8B030D-6E8A-4147-A177-3AD203B41FA5}">
                      <a16:colId xmlns:a16="http://schemas.microsoft.com/office/drawing/2014/main" val="1122200912"/>
                    </a:ext>
                  </a:extLst>
                </a:gridCol>
              </a:tblGrid>
              <a:tr h="370840">
                <a:tc rowSpan="2">
                  <a:txBody>
                    <a:bodyPr/>
                    <a:lstStyle/>
                    <a:p>
                      <a:r>
                        <a:rPr lang="en-CA" dirty="0"/>
                        <a:t>Types of PI</a:t>
                      </a:r>
                    </a:p>
                  </a:txBody>
                  <a:tcPr/>
                </a:tc>
                <a:tc gridSpan="4">
                  <a:txBody>
                    <a:bodyPr/>
                    <a:lstStyle/>
                    <a:p>
                      <a:pPr algn="ctr"/>
                      <a:r>
                        <a:rPr lang="en-CA" dirty="0"/>
                        <a:t>Published PI label sets </a:t>
                      </a:r>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803910111"/>
                  </a:ext>
                </a:extLst>
              </a:tr>
              <a:tr h="370840">
                <a:tc vMerge="1">
                  <a:txBody>
                    <a:bodyPr/>
                    <a:lstStyle/>
                    <a:p>
                      <a:r>
                        <a:rPr lang="en-CA" dirty="0"/>
                        <a:t>Types of PI</a:t>
                      </a:r>
                    </a:p>
                  </a:txBody>
                  <a:tcPr/>
                </a:tc>
                <a:tc>
                  <a:txBody>
                    <a:bodyPr/>
                    <a:lstStyle/>
                    <a:p>
                      <a:pPr algn="ctr"/>
                      <a:r>
                        <a:rPr lang="en-CA" dirty="0" err="1"/>
                        <a:t>gretel</a:t>
                      </a:r>
                      <a:endParaRPr lang="en-CA" dirty="0"/>
                    </a:p>
                  </a:txBody>
                  <a:tcPr/>
                </a:tc>
                <a:tc>
                  <a:txBody>
                    <a:bodyPr/>
                    <a:lstStyle/>
                    <a:p>
                      <a:pPr algn="ctr"/>
                      <a:r>
                        <a:rPr lang="en-CA" dirty="0"/>
                        <a:t>Presidio (MS)</a:t>
                      </a:r>
                    </a:p>
                  </a:txBody>
                  <a:tcPr/>
                </a:tc>
                <a:tc>
                  <a:txBody>
                    <a:bodyPr/>
                    <a:lstStyle/>
                    <a:p>
                      <a:pPr algn="ctr"/>
                      <a:r>
                        <a:rPr lang="en-CA" dirty="0"/>
                        <a:t>Amazon Web</a:t>
                      </a:r>
                    </a:p>
                  </a:txBody>
                  <a:tcPr/>
                </a:tc>
                <a:tc>
                  <a:txBody>
                    <a:bodyPr/>
                    <a:lstStyle/>
                    <a:p>
                      <a:pPr algn="ctr"/>
                      <a:r>
                        <a:rPr lang="en-CA" dirty="0"/>
                        <a:t>PII Tools</a:t>
                      </a:r>
                    </a:p>
                  </a:txBody>
                  <a:tcPr/>
                </a:tc>
                <a:extLst>
                  <a:ext uri="{0D108BD9-81ED-4DB2-BD59-A6C34878D82A}">
                    <a16:rowId xmlns:a16="http://schemas.microsoft.com/office/drawing/2014/main" val="3680296201"/>
                  </a:ext>
                </a:extLst>
              </a:tr>
              <a:tr h="370840">
                <a:tc>
                  <a:txBody>
                    <a:bodyPr/>
                    <a:lstStyle/>
                    <a:p>
                      <a:r>
                        <a:rPr lang="en-CA" dirty="0"/>
                        <a:t>32</a:t>
                      </a:r>
                    </a:p>
                  </a:txBody>
                  <a:tcPr/>
                </a:tc>
                <a:tc>
                  <a:txBody>
                    <a:bodyPr/>
                    <a:lstStyle/>
                    <a:p>
                      <a:pPr algn="ctr"/>
                      <a:r>
                        <a:rPr lang="en-CA" dirty="0"/>
                        <a:t>8</a:t>
                      </a:r>
                    </a:p>
                  </a:txBody>
                  <a:tcPr/>
                </a:tc>
                <a:tc>
                  <a:txBody>
                    <a:bodyPr/>
                    <a:lstStyle/>
                    <a:p>
                      <a:pPr algn="ctr"/>
                      <a:r>
                        <a:rPr lang="en-CA" dirty="0"/>
                        <a:t>9</a:t>
                      </a:r>
                    </a:p>
                  </a:txBody>
                  <a:tcPr/>
                </a:tc>
                <a:tc>
                  <a:txBody>
                    <a:bodyPr/>
                    <a:lstStyle/>
                    <a:p>
                      <a:pPr algn="ctr"/>
                      <a:r>
                        <a:rPr lang="en-CA" dirty="0"/>
                        <a:t>8</a:t>
                      </a:r>
                    </a:p>
                  </a:txBody>
                  <a:tcPr/>
                </a:tc>
                <a:tc>
                  <a:txBody>
                    <a:bodyPr/>
                    <a:lstStyle/>
                    <a:p>
                      <a:pPr algn="ctr"/>
                      <a:r>
                        <a:rPr lang="en-CA" dirty="0"/>
                        <a:t>16</a:t>
                      </a:r>
                    </a:p>
                  </a:txBody>
                  <a:tcPr/>
                </a:tc>
                <a:extLst>
                  <a:ext uri="{0D108BD9-81ED-4DB2-BD59-A6C34878D82A}">
                    <a16:rowId xmlns:a16="http://schemas.microsoft.com/office/drawing/2014/main" val="2096478892"/>
                  </a:ext>
                </a:extLst>
              </a:tr>
            </a:tbl>
          </a:graphicData>
        </a:graphic>
      </p:graphicFrame>
      <p:pic>
        <p:nvPicPr>
          <p:cNvPr id="2050" name="Picture 2" descr="Was &amp;#39;The Madness of George III&amp;#39; Retitled for U.S. Audiences? | Snopes.com">
            <a:extLst>
              <a:ext uri="{FF2B5EF4-FFF2-40B4-BE49-F238E27FC236}">
                <a16:creationId xmlns:a16="http://schemas.microsoft.com/office/drawing/2014/main" id="{5393C2C4-1955-4A0D-8C78-E1D6189FE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053" y="2788015"/>
            <a:ext cx="2911641" cy="16377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 Know Him | Hamilton Wiki | Fandom">
            <a:extLst>
              <a:ext uri="{FF2B5EF4-FFF2-40B4-BE49-F238E27FC236}">
                <a16:creationId xmlns:a16="http://schemas.microsoft.com/office/drawing/2014/main" id="{CAD7B018-B3B7-4B45-A21D-BC32A1085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2965" y="4475755"/>
            <a:ext cx="1863729" cy="2221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FB6CAA3-738D-4EA6-9193-B9CD13024A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98" r="11439"/>
          <a:stretch/>
        </p:blipFill>
        <p:spPr bwMode="auto">
          <a:xfrm>
            <a:off x="10342272" y="630376"/>
            <a:ext cx="1684422" cy="21130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60B9CE-23E4-4DFA-BF7F-6BBD608BFA42}"/>
              </a:ext>
            </a:extLst>
          </p:cNvPr>
          <p:cNvSpPr txBox="1"/>
          <p:nvPr/>
        </p:nvSpPr>
        <p:spPr>
          <a:xfrm>
            <a:off x="9471989" y="197779"/>
            <a:ext cx="2197767" cy="369332"/>
          </a:xfrm>
          <a:prstGeom prst="rect">
            <a:avLst/>
          </a:prstGeom>
          <a:noFill/>
        </p:spPr>
        <p:txBody>
          <a:bodyPr wrap="square" rtlCol="0">
            <a:spAutoFit/>
          </a:bodyPr>
          <a:lstStyle/>
          <a:p>
            <a:pPr algn="ctr"/>
            <a:r>
              <a:rPr lang="en-CA" dirty="0"/>
              <a:t>King George III</a:t>
            </a:r>
          </a:p>
        </p:txBody>
      </p:sp>
      <p:sp>
        <p:nvSpPr>
          <p:cNvPr id="10" name="TextBox 9">
            <a:extLst>
              <a:ext uri="{FF2B5EF4-FFF2-40B4-BE49-F238E27FC236}">
                <a16:creationId xmlns:a16="http://schemas.microsoft.com/office/drawing/2014/main" id="{B59509DA-9CF0-47E3-AA78-11360CF6F361}"/>
              </a:ext>
            </a:extLst>
          </p:cNvPr>
          <p:cNvSpPr txBox="1"/>
          <p:nvPr/>
        </p:nvSpPr>
        <p:spPr>
          <a:xfrm>
            <a:off x="9040855" y="2227644"/>
            <a:ext cx="862267" cy="646331"/>
          </a:xfrm>
          <a:prstGeom prst="rect">
            <a:avLst/>
          </a:prstGeom>
          <a:noFill/>
        </p:spPr>
        <p:txBody>
          <a:bodyPr wrap="square" rtlCol="0">
            <a:spAutoFit/>
          </a:bodyPr>
          <a:lstStyle/>
          <a:p>
            <a:pPr algn="r"/>
            <a:r>
              <a:rPr lang="en-CA" dirty="0"/>
              <a:t>Movie</a:t>
            </a:r>
          </a:p>
          <a:p>
            <a:pPr algn="r"/>
            <a:r>
              <a:rPr lang="en-CA" dirty="0"/>
              <a:t>1994</a:t>
            </a:r>
          </a:p>
        </p:txBody>
      </p:sp>
      <p:sp>
        <p:nvSpPr>
          <p:cNvPr id="11" name="TextBox 10">
            <a:extLst>
              <a:ext uri="{FF2B5EF4-FFF2-40B4-BE49-F238E27FC236}">
                <a16:creationId xmlns:a16="http://schemas.microsoft.com/office/drawing/2014/main" id="{EE44F6F3-F22F-49A9-9A5C-4F481E07C3F6}"/>
              </a:ext>
            </a:extLst>
          </p:cNvPr>
          <p:cNvSpPr txBox="1"/>
          <p:nvPr/>
        </p:nvSpPr>
        <p:spPr>
          <a:xfrm>
            <a:off x="9115053" y="4663018"/>
            <a:ext cx="1070810" cy="646331"/>
          </a:xfrm>
          <a:prstGeom prst="rect">
            <a:avLst/>
          </a:prstGeom>
          <a:noFill/>
        </p:spPr>
        <p:txBody>
          <a:bodyPr wrap="square" rtlCol="0">
            <a:spAutoFit/>
          </a:bodyPr>
          <a:lstStyle/>
          <a:p>
            <a:pPr algn="r"/>
            <a:r>
              <a:rPr lang="en-CA" dirty="0"/>
              <a:t>Musical</a:t>
            </a:r>
          </a:p>
          <a:p>
            <a:pPr algn="r"/>
            <a:r>
              <a:rPr lang="en-CA" dirty="0"/>
              <a:t>2015</a:t>
            </a:r>
          </a:p>
        </p:txBody>
      </p:sp>
      <p:sp>
        <p:nvSpPr>
          <p:cNvPr id="12" name="TextBox 11">
            <a:extLst>
              <a:ext uri="{FF2B5EF4-FFF2-40B4-BE49-F238E27FC236}">
                <a16:creationId xmlns:a16="http://schemas.microsoft.com/office/drawing/2014/main" id="{25A34229-9BA6-4972-ABAD-C4A48B368D5F}"/>
              </a:ext>
            </a:extLst>
          </p:cNvPr>
          <p:cNvSpPr txBox="1"/>
          <p:nvPr/>
        </p:nvSpPr>
        <p:spPr>
          <a:xfrm>
            <a:off x="8167000" y="607019"/>
            <a:ext cx="2197767" cy="646331"/>
          </a:xfrm>
          <a:prstGeom prst="rect">
            <a:avLst/>
          </a:prstGeom>
          <a:noFill/>
        </p:spPr>
        <p:txBody>
          <a:bodyPr wrap="square" rtlCol="0">
            <a:spAutoFit/>
          </a:bodyPr>
          <a:lstStyle/>
          <a:p>
            <a:pPr algn="r"/>
            <a:r>
              <a:rPr lang="en-CA" dirty="0"/>
              <a:t>Portrait</a:t>
            </a:r>
          </a:p>
          <a:p>
            <a:pPr algn="r"/>
            <a:r>
              <a:rPr lang="en-CA" dirty="0"/>
              <a:t>ca. 1800</a:t>
            </a:r>
          </a:p>
        </p:txBody>
      </p:sp>
      <p:sp>
        <p:nvSpPr>
          <p:cNvPr id="5" name="Slide Number Placeholder 4">
            <a:extLst>
              <a:ext uri="{FF2B5EF4-FFF2-40B4-BE49-F238E27FC236}">
                <a16:creationId xmlns:a16="http://schemas.microsoft.com/office/drawing/2014/main" id="{34006E03-AF0D-465F-9276-6096DD1173E1}"/>
              </a:ext>
            </a:extLst>
          </p:cNvPr>
          <p:cNvSpPr>
            <a:spLocks noGrp="1"/>
          </p:cNvSpPr>
          <p:nvPr>
            <p:ph type="sldNum" sz="quarter" idx="12"/>
          </p:nvPr>
        </p:nvSpPr>
        <p:spPr/>
        <p:txBody>
          <a:bodyPr/>
          <a:lstStyle/>
          <a:p>
            <a:fld id="{019A4948-31F3-4082-B51D-3AC699F6BEC3}" type="slidenum">
              <a:rPr lang="en-CA" smtClean="0"/>
              <a:t>5</a:t>
            </a:fld>
            <a:endParaRPr lang="en-CA"/>
          </a:p>
        </p:txBody>
      </p:sp>
    </p:spTree>
    <p:extLst>
      <p:ext uri="{BB962C8B-B14F-4D97-AF65-F5344CB8AC3E}">
        <p14:creationId xmlns:p14="http://schemas.microsoft.com/office/powerpoint/2010/main" val="22655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62C8-71F4-4B29-AC33-37669898173A}"/>
              </a:ext>
            </a:extLst>
          </p:cNvPr>
          <p:cNvSpPr>
            <a:spLocks noGrp="1"/>
          </p:cNvSpPr>
          <p:nvPr>
            <p:ph type="title"/>
          </p:nvPr>
        </p:nvSpPr>
        <p:spPr/>
        <p:txBody>
          <a:bodyPr/>
          <a:lstStyle/>
          <a:p>
            <a:r>
              <a:rPr lang="en-CA" dirty="0"/>
              <a:t>Labeling PI</a:t>
            </a:r>
          </a:p>
        </p:txBody>
      </p:sp>
      <p:sp>
        <p:nvSpPr>
          <p:cNvPr id="3" name="Content Placeholder 2">
            <a:extLst>
              <a:ext uri="{FF2B5EF4-FFF2-40B4-BE49-F238E27FC236}">
                <a16:creationId xmlns:a16="http://schemas.microsoft.com/office/drawing/2014/main" id="{A9548C3F-F4B4-47E6-A0A7-81AC42C43032}"/>
              </a:ext>
            </a:extLst>
          </p:cNvPr>
          <p:cNvSpPr>
            <a:spLocks noGrp="1"/>
          </p:cNvSpPr>
          <p:nvPr>
            <p:ph idx="1"/>
          </p:nvPr>
        </p:nvSpPr>
        <p:spPr>
          <a:xfrm>
            <a:off x="838200" y="1825625"/>
            <a:ext cx="5584115" cy="4351338"/>
          </a:xfrm>
        </p:spPr>
        <p:txBody>
          <a:bodyPr>
            <a:normAutofit/>
          </a:bodyPr>
          <a:lstStyle/>
          <a:p>
            <a:pPr>
              <a:lnSpc>
                <a:spcPct val="110000"/>
              </a:lnSpc>
              <a:spcBef>
                <a:spcPts val="0"/>
              </a:spcBef>
            </a:pPr>
            <a:r>
              <a:rPr lang="en-CA" dirty="0"/>
              <a:t>Consistent classification and assessments a key challenge</a:t>
            </a:r>
          </a:p>
          <a:p>
            <a:pPr lvl="2">
              <a:lnSpc>
                <a:spcPct val="110000"/>
              </a:lnSpc>
              <a:spcBef>
                <a:spcPts val="0"/>
              </a:spcBef>
            </a:pPr>
            <a:r>
              <a:rPr lang="en-CA" dirty="0"/>
              <a:t>Ratio of digital records to available experts is increasing</a:t>
            </a:r>
          </a:p>
          <a:p>
            <a:pPr>
              <a:lnSpc>
                <a:spcPct val="110000"/>
              </a:lnSpc>
              <a:spcBef>
                <a:spcPts val="0"/>
              </a:spcBef>
            </a:pPr>
            <a:r>
              <a:rPr lang="en-CA" dirty="0"/>
              <a:t>A record set labeled with PI is only as good for Machine Learning as:</a:t>
            </a:r>
          </a:p>
          <a:p>
            <a:pPr lvl="2">
              <a:lnSpc>
                <a:spcPct val="110000"/>
              </a:lnSpc>
              <a:spcBef>
                <a:spcPts val="0"/>
              </a:spcBef>
            </a:pPr>
            <a:r>
              <a:rPr lang="en-CA" dirty="0"/>
              <a:t>The amount and types of PI present</a:t>
            </a:r>
          </a:p>
          <a:p>
            <a:pPr lvl="2">
              <a:lnSpc>
                <a:spcPct val="110000"/>
              </a:lnSpc>
              <a:spcBef>
                <a:spcPts val="0"/>
              </a:spcBef>
            </a:pPr>
            <a:r>
              <a:rPr lang="en-CA" dirty="0"/>
              <a:t>The scope of the PI labels</a:t>
            </a:r>
          </a:p>
          <a:p>
            <a:pPr>
              <a:lnSpc>
                <a:spcPct val="110000"/>
              </a:lnSpc>
              <a:spcBef>
                <a:spcPts val="0"/>
              </a:spcBef>
            </a:pPr>
            <a:endParaRPr lang="en-CA" dirty="0"/>
          </a:p>
        </p:txBody>
      </p:sp>
      <p:pic>
        <p:nvPicPr>
          <p:cNvPr id="1026" name="Picture 2" descr="Percentage of Time Allocated to Machine Learning Project Tasks Source: Cognilytica">
            <a:extLst>
              <a:ext uri="{FF2B5EF4-FFF2-40B4-BE49-F238E27FC236}">
                <a16:creationId xmlns:a16="http://schemas.microsoft.com/office/drawing/2014/main" id="{032C5FFE-F74B-493C-B004-C9ABC424A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994" y="1961147"/>
            <a:ext cx="6204949" cy="4896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1623F2-8DC8-48F6-9EAD-0A0D5F072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4" name="Slide Number Placeholder 3">
            <a:extLst>
              <a:ext uri="{FF2B5EF4-FFF2-40B4-BE49-F238E27FC236}">
                <a16:creationId xmlns:a16="http://schemas.microsoft.com/office/drawing/2014/main" id="{155CB4B9-B9BD-474D-8EB1-181ED8C682B2}"/>
              </a:ext>
            </a:extLst>
          </p:cNvPr>
          <p:cNvSpPr>
            <a:spLocks noGrp="1"/>
          </p:cNvSpPr>
          <p:nvPr>
            <p:ph type="sldNum" sz="quarter" idx="12"/>
          </p:nvPr>
        </p:nvSpPr>
        <p:spPr>
          <a:xfrm>
            <a:off x="8851235" y="6416510"/>
            <a:ext cx="2743200" cy="365125"/>
          </a:xfrm>
        </p:spPr>
        <p:txBody>
          <a:bodyPr/>
          <a:lstStyle/>
          <a:p>
            <a:fld id="{019A4948-31F3-4082-B51D-3AC699F6BEC3}" type="slidenum">
              <a:rPr lang="en-CA" smtClean="0"/>
              <a:t>6</a:t>
            </a:fld>
            <a:endParaRPr lang="en-CA" dirty="0"/>
          </a:p>
        </p:txBody>
      </p:sp>
    </p:spTree>
    <p:extLst>
      <p:ext uri="{BB962C8B-B14F-4D97-AF65-F5344CB8AC3E}">
        <p14:creationId xmlns:p14="http://schemas.microsoft.com/office/powerpoint/2010/main" val="410847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CF10-7409-449D-A666-5FB558FFF727}"/>
              </a:ext>
            </a:extLst>
          </p:cNvPr>
          <p:cNvSpPr>
            <a:spLocks noGrp="1"/>
          </p:cNvSpPr>
          <p:nvPr>
            <p:ph type="title"/>
          </p:nvPr>
        </p:nvSpPr>
        <p:spPr/>
        <p:txBody>
          <a:bodyPr/>
          <a:lstStyle/>
          <a:p>
            <a:r>
              <a:rPr lang="en-CA" dirty="0"/>
              <a:t>Algorithm Review (draft): PI detection</a:t>
            </a:r>
          </a:p>
        </p:txBody>
      </p:sp>
      <p:sp>
        <p:nvSpPr>
          <p:cNvPr id="3" name="Content Placeholder 2">
            <a:extLst>
              <a:ext uri="{FF2B5EF4-FFF2-40B4-BE49-F238E27FC236}">
                <a16:creationId xmlns:a16="http://schemas.microsoft.com/office/drawing/2014/main" id="{F31BF509-45F5-468C-9BB6-243C769DD148}"/>
              </a:ext>
            </a:extLst>
          </p:cNvPr>
          <p:cNvSpPr>
            <a:spLocks noGrp="1"/>
          </p:cNvSpPr>
          <p:nvPr>
            <p:ph idx="1"/>
          </p:nvPr>
        </p:nvSpPr>
        <p:spPr>
          <a:xfrm>
            <a:off x="838200" y="1825624"/>
            <a:ext cx="10515600" cy="4854575"/>
          </a:xfrm>
        </p:spPr>
        <p:txBody>
          <a:bodyPr/>
          <a:lstStyle/>
          <a:p>
            <a:pPr marL="0" indent="0">
              <a:lnSpc>
                <a:spcPct val="100000"/>
              </a:lnSpc>
              <a:spcBef>
                <a:spcPts val="0"/>
              </a:spcBef>
              <a:buNone/>
            </a:pPr>
            <a:r>
              <a:rPr lang="en-CA" dirty="0"/>
              <a:t>Regular expressions, used by string-searching algorithms</a:t>
            </a:r>
          </a:p>
          <a:p>
            <a:pPr lvl="2">
              <a:lnSpc>
                <a:spcPct val="100000"/>
              </a:lnSpc>
              <a:spcBef>
                <a:spcPts val="0"/>
              </a:spcBef>
            </a:pPr>
            <a:r>
              <a:rPr lang="en-CA" dirty="0"/>
              <a:t>For example, </a:t>
            </a:r>
            <a:r>
              <a:rPr lang="en-CA" dirty="0" err="1"/>
              <a:t>Fugkeaw</a:t>
            </a:r>
            <a:r>
              <a:rPr lang="en-CA" dirty="0"/>
              <a:t>, et al, “AP21: Adaptive PII Scanning and Consent Discovery System“ (2021)</a:t>
            </a:r>
          </a:p>
          <a:p>
            <a:pPr marL="0" indent="0">
              <a:lnSpc>
                <a:spcPct val="100000"/>
              </a:lnSpc>
              <a:spcBef>
                <a:spcPts val="0"/>
              </a:spcBef>
              <a:buNone/>
            </a:pPr>
            <a:r>
              <a:rPr lang="en-CA" dirty="0"/>
              <a:t>Named Entity Recognition (NER)</a:t>
            </a:r>
          </a:p>
          <a:p>
            <a:pPr lvl="2">
              <a:lnSpc>
                <a:spcPct val="100000"/>
              </a:lnSpc>
              <a:spcBef>
                <a:spcPts val="0"/>
              </a:spcBef>
            </a:pPr>
            <a:r>
              <a:rPr lang="en-CA" dirty="0"/>
              <a:t>For example, Silva, et al, “Using NLP [Natural Language Processing] and machine learning to detect data privacy violations” (2020)</a:t>
            </a:r>
          </a:p>
          <a:p>
            <a:pPr marL="628650" indent="-628650">
              <a:lnSpc>
                <a:spcPct val="100000"/>
              </a:lnSpc>
              <a:spcBef>
                <a:spcPts val="0"/>
              </a:spcBef>
              <a:buNone/>
            </a:pPr>
            <a:r>
              <a:rPr lang="en-CA" dirty="0"/>
              <a:t>Logistic Regression, Naïve Bayes, Decision Tree, Support Vector Machine, and Random Forest </a:t>
            </a:r>
          </a:p>
          <a:p>
            <a:pPr lvl="2">
              <a:lnSpc>
                <a:spcPct val="100000"/>
              </a:lnSpc>
              <a:spcBef>
                <a:spcPts val="0"/>
              </a:spcBef>
            </a:pPr>
            <a:r>
              <a:rPr lang="en-CA" dirty="0"/>
              <a:t>For example, </a:t>
            </a:r>
            <a:r>
              <a:rPr lang="en-CA" dirty="0" err="1"/>
              <a:t>Tesfay</a:t>
            </a:r>
            <a:r>
              <a:rPr lang="en-CA" dirty="0"/>
              <a:t>, et al, “</a:t>
            </a:r>
            <a:r>
              <a:rPr lang="en-CA" dirty="0" err="1"/>
              <a:t>PrivacyBot</a:t>
            </a:r>
            <a:r>
              <a:rPr lang="en-CA" dirty="0"/>
              <a:t>: detecting privacy sensitive information in unstructured texts” (2019)</a:t>
            </a:r>
          </a:p>
          <a:p>
            <a:pPr marL="628650" indent="-628650">
              <a:lnSpc>
                <a:spcPct val="100000"/>
              </a:lnSpc>
              <a:spcBef>
                <a:spcPts val="1200"/>
              </a:spcBef>
              <a:buNone/>
            </a:pPr>
            <a:r>
              <a:rPr lang="en-CA" dirty="0"/>
              <a:t>Recommends research “to address the problem of PII detection in a cohesive and sequential way.”</a:t>
            </a:r>
          </a:p>
        </p:txBody>
      </p:sp>
      <p:pic>
        <p:nvPicPr>
          <p:cNvPr id="4" name="Picture 3">
            <a:extLst>
              <a:ext uri="{FF2B5EF4-FFF2-40B4-BE49-F238E27FC236}">
                <a16:creationId xmlns:a16="http://schemas.microsoft.com/office/drawing/2014/main" id="{5B0709C1-481D-4D03-96DD-CE29C64BB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5" name="Slide Number Placeholder 4">
            <a:extLst>
              <a:ext uri="{FF2B5EF4-FFF2-40B4-BE49-F238E27FC236}">
                <a16:creationId xmlns:a16="http://schemas.microsoft.com/office/drawing/2014/main" id="{83036F40-4D14-4C6E-964D-E074169BDA6C}"/>
              </a:ext>
            </a:extLst>
          </p:cNvPr>
          <p:cNvSpPr>
            <a:spLocks noGrp="1"/>
          </p:cNvSpPr>
          <p:nvPr>
            <p:ph type="sldNum" sz="quarter" idx="12"/>
          </p:nvPr>
        </p:nvSpPr>
        <p:spPr>
          <a:xfrm>
            <a:off x="8857249" y="6422526"/>
            <a:ext cx="2743200" cy="365125"/>
          </a:xfrm>
        </p:spPr>
        <p:txBody>
          <a:bodyPr/>
          <a:lstStyle/>
          <a:p>
            <a:fld id="{019A4948-31F3-4082-B51D-3AC699F6BEC3}" type="slidenum">
              <a:rPr lang="en-CA" smtClean="0"/>
              <a:t>7</a:t>
            </a:fld>
            <a:endParaRPr lang="en-CA" dirty="0"/>
          </a:p>
        </p:txBody>
      </p:sp>
    </p:spTree>
    <p:extLst>
      <p:ext uri="{BB962C8B-B14F-4D97-AF65-F5344CB8AC3E}">
        <p14:creationId xmlns:p14="http://schemas.microsoft.com/office/powerpoint/2010/main" val="226612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2CB6-BF7B-44DE-8C03-286F83B5E365}"/>
              </a:ext>
            </a:extLst>
          </p:cNvPr>
          <p:cNvSpPr>
            <a:spLocks noGrp="1"/>
          </p:cNvSpPr>
          <p:nvPr>
            <p:ph type="title"/>
          </p:nvPr>
        </p:nvSpPr>
        <p:spPr/>
        <p:txBody>
          <a:bodyPr/>
          <a:lstStyle/>
          <a:p>
            <a:r>
              <a:rPr lang="en-CA" dirty="0"/>
              <a:t>Identifying a training record set</a:t>
            </a:r>
          </a:p>
        </p:txBody>
      </p:sp>
      <p:sp>
        <p:nvSpPr>
          <p:cNvPr id="3" name="Content Placeholder 2">
            <a:extLst>
              <a:ext uri="{FF2B5EF4-FFF2-40B4-BE49-F238E27FC236}">
                <a16:creationId xmlns:a16="http://schemas.microsoft.com/office/drawing/2014/main" id="{56C2197E-112B-4B14-9234-92CA0C5EE42D}"/>
              </a:ext>
            </a:extLst>
          </p:cNvPr>
          <p:cNvSpPr>
            <a:spLocks noGrp="1"/>
          </p:cNvSpPr>
          <p:nvPr>
            <p:ph idx="1"/>
          </p:nvPr>
        </p:nvSpPr>
        <p:spPr/>
        <p:txBody>
          <a:bodyPr>
            <a:normAutofit/>
          </a:bodyPr>
          <a:lstStyle/>
          <a:p>
            <a:pPr marL="0" indent="0">
              <a:buNone/>
            </a:pPr>
            <a:r>
              <a:rPr lang="en-CA" dirty="0"/>
              <a:t>Target record set is a body of administrative records held by the University of British Columbia Archives</a:t>
            </a:r>
          </a:p>
          <a:p>
            <a:pPr lvl="2"/>
            <a:r>
              <a:rPr lang="en-CA" dirty="0"/>
              <a:t>Offices of the Provost and Deputy Vice Chancellor</a:t>
            </a:r>
          </a:p>
          <a:p>
            <a:pPr lvl="2"/>
            <a:r>
              <a:rPr lang="en-CA" dirty="0"/>
              <a:t>About 15 GB, dated 2000-2021</a:t>
            </a:r>
          </a:p>
          <a:p>
            <a:pPr lvl="2"/>
            <a:r>
              <a:rPr lang="en-CA" dirty="0"/>
              <a:t>Approval to use for study purpose is pending</a:t>
            </a:r>
          </a:p>
          <a:p>
            <a:pPr marL="0" indent="0">
              <a:buNone/>
            </a:pPr>
            <a:r>
              <a:rPr lang="en-CA" dirty="0"/>
              <a:t>Where to find appropriate training and testing record sets?</a:t>
            </a:r>
          </a:p>
          <a:p>
            <a:pPr lvl="1"/>
            <a:r>
              <a:rPr lang="en-CA" dirty="0" err="1"/>
              <a:t>Fishrot</a:t>
            </a:r>
            <a:r>
              <a:rPr lang="en-CA" dirty="0"/>
              <a:t> files (Wikileaks)? </a:t>
            </a:r>
          </a:p>
          <a:p>
            <a:pPr lvl="1"/>
            <a:r>
              <a:rPr lang="en-CA" dirty="0"/>
              <a:t>Clinton emails (Wikileaks)? Enron emails? </a:t>
            </a:r>
          </a:p>
          <a:p>
            <a:pPr lvl="1"/>
            <a:r>
              <a:rPr lang="en-CA" dirty="0"/>
              <a:t>U.S. Federal Court records?</a:t>
            </a:r>
          </a:p>
          <a:p>
            <a:pPr lvl="1"/>
            <a:r>
              <a:rPr lang="en-CA" dirty="0"/>
              <a:t>Other…?</a:t>
            </a:r>
          </a:p>
          <a:p>
            <a:pPr marL="0" indent="0">
              <a:buNone/>
            </a:pPr>
            <a:endParaRPr lang="en-CA" dirty="0"/>
          </a:p>
        </p:txBody>
      </p:sp>
      <p:pic>
        <p:nvPicPr>
          <p:cNvPr id="4" name="Picture 3">
            <a:extLst>
              <a:ext uri="{FF2B5EF4-FFF2-40B4-BE49-F238E27FC236}">
                <a16:creationId xmlns:a16="http://schemas.microsoft.com/office/drawing/2014/main" id="{E221BD26-2A0E-49E1-82B5-2EC4668E5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5" name="Slide Number Placeholder 4">
            <a:extLst>
              <a:ext uri="{FF2B5EF4-FFF2-40B4-BE49-F238E27FC236}">
                <a16:creationId xmlns:a16="http://schemas.microsoft.com/office/drawing/2014/main" id="{AAF384B0-6020-4A4B-B0DE-C5B42086A14F}"/>
              </a:ext>
            </a:extLst>
          </p:cNvPr>
          <p:cNvSpPr>
            <a:spLocks noGrp="1"/>
          </p:cNvSpPr>
          <p:nvPr>
            <p:ph type="sldNum" sz="quarter" idx="12"/>
          </p:nvPr>
        </p:nvSpPr>
        <p:spPr>
          <a:xfrm>
            <a:off x="8863266" y="6410494"/>
            <a:ext cx="2743200" cy="365125"/>
          </a:xfrm>
        </p:spPr>
        <p:txBody>
          <a:bodyPr/>
          <a:lstStyle/>
          <a:p>
            <a:fld id="{019A4948-31F3-4082-B51D-3AC699F6BEC3}" type="slidenum">
              <a:rPr lang="en-CA" smtClean="0"/>
              <a:t>8</a:t>
            </a:fld>
            <a:endParaRPr lang="en-CA" dirty="0"/>
          </a:p>
        </p:txBody>
      </p:sp>
    </p:spTree>
    <p:extLst>
      <p:ext uri="{BB962C8B-B14F-4D97-AF65-F5344CB8AC3E}">
        <p14:creationId xmlns:p14="http://schemas.microsoft.com/office/powerpoint/2010/main" val="372464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E44477-66D4-4160-9114-353C6FD8D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1565" y="5591505"/>
            <a:ext cx="1317304" cy="1256687"/>
          </a:xfrm>
          <a:prstGeom prst="rect">
            <a:avLst/>
          </a:prstGeom>
        </p:spPr>
      </p:pic>
      <p:sp>
        <p:nvSpPr>
          <p:cNvPr id="2" name="Title 1">
            <a:extLst>
              <a:ext uri="{FF2B5EF4-FFF2-40B4-BE49-F238E27FC236}">
                <a16:creationId xmlns:a16="http://schemas.microsoft.com/office/drawing/2014/main" id="{45266176-A377-4189-A005-E579F6E2AC90}"/>
              </a:ext>
            </a:extLst>
          </p:cNvPr>
          <p:cNvSpPr>
            <a:spLocks noGrp="1"/>
          </p:cNvSpPr>
          <p:nvPr>
            <p:ph type="title"/>
          </p:nvPr>
        </p:nvSpPr>
        <p:spPr/>
        <p:txBody>
          <a:bodyPr/>
          <a:lstStyle/>
          <a:p>
            <a:r>
              <a:rPr lang="en-CA" dirty="0"/>
              <a:t>Preliminary Study Findings</a:t>
            </a:r>
          </a:p>
        </p:txBody>
      </p:sp>
      <p:sp>
        <p:nvSpPr>
          <p:cNvPr id="3" name="Content Placeholder 2">
            <a:extLst>
              <a:ext uri="{FF2B5EF4-FFF2-40B4-BE49-F238E27FC236}">
                <a16:creationId xmlns:a16="http://schemas.microsoft.com/office/drawing/2014/main" id="{499FE07A-70E7-4746-9D76-2A4E5CAF3869}"/>
              </a:ext>
            </a:extLst>
          </p:cNvPr>
          <p:cNvSpPr>
            <a:spLocks noGrp="1"/>
          </p:cNvSpPr>
          <p:nvPr>
            <p:ph idx="1"/>
          </p:nvPr>
        </p:nvSpPr>
        <p:spPr>
          <a:xfrm>
            <a:off x="838200" y="1825624"/>
            <a:ext cx="10515600" cy="4721225"/>
          </a:xfrm>
        </p:spPr>
        <p:txBody>
          <a:bodyPr>
            <a:normAutofit fontScale="92500" lnSpcReduction="10000"/>
          </a:bodyPr>
          <a:lstStyle/>
          <a:p>
            <a:pPr marL="0" indent="0">
              <a:lnSpc>
                <a:spcPct val="110000"/>
              </a:lnSpc>
              <a:spcBef>
                <a:spcPts val="0"/>
              </a:spcBef>
              <a:buNone/>
            </a:pPr>
            <a:r>
              <a:rPr lang="en-CA" dirty="0"/>
              <a:t>Available PI detectors are not comprehensive</a:t>
            </a:r>
          </a:p>
          <a:p>
            <a:pPr lvl="2">
              <a:lnSpc>
                <a:spcPct val="110000"/>
              </a:lnSpc>
              <a:spcBef>
                <a:spcPts val="0"/>
              </a:spcBef>
            </a:pPr>
            <a:r>
              <a:rPr lang="en-CA" dirty="0"/>
              <a:t>Variations in juridical contexts, including defining PI</a:t>
            </a:r>
          </a:p>
          <a:p>
            <a:pPr lvl="2">
              <a:lnSpc>
                <a:spcPct val="110000"/>
              </a:lnSpc>
              <a:spcBef>
                <a:spcPts val="0"/>
              </a:spcBef>
            </a:pPr>
            <a:r>
              <a:rPr lang="en-CA" dirty="0"/>
              <a:t>Absence of a ‘gold standard’ for classifying PI, assessing sensitivity</a:t>
            </a:r>
          </a:p>
          <a:p>
            <a:pPr lvl="2">
              <a:lnSpc>
                <a:spcPct val="110000"/>
              </a:lnSpc>
              <a:spcBef>
                <a:spcPts val="0"/>
              </a:spcBef>
            </a:pPr>
            <a:r>
              <a:rPr lang="en-CA" dirty="0"/>
              <a:t>Lack of comprehensive record sets to train machines </a:t>
            </a:r>
          </a:p>
          <a:p>
            <a:pPr marL="0" indent="0">
              <a:lnSpc>
                <a:spcPct val="110000"/>
              </a:lnSpc>
              <a:spcBef>
                <a:spcPts val="0"/>
              </a:spcBef>
              <a:buNone/>
            </a:pPr>
            <a:r>
              <a:rPr lang="en-CA" dirty="0"/>
              <a:t>Risk acceptance in the public sector varies by type, sensitivity of PI</a:t>
            </a:r>
          </a:p>
          <a:p>
            <a:pPr lvl="2">
              <a:lnSpc>
                <a:spcPct val="110000"/>
              </a:lnSpc>
              <a:spcBef>
                <a:spcPts val="0"/>
              </a:spcBef>
            </a:pPr>
            <a:r>
              <a:rPr lang="en-CA" dirty="0"/>
              <a:t>Risk appetite for custodians/preservers due to limited knowledge of PI content</a:t>
            </a:r>
          </a:p>
          <a:p>
            <a:pPr lvl="2">
              <a:lnSpc>
                <a:spcPct val="110000"/>
              </a:lnSpc>
              <a:spcBef>
                <a:spcPts val="0"/>
              </a:spcBef>
            </a:pPr>
            <a:r>
              <a:rPr lang="en-CA" dirty="0"/>
              <a:t>Capability of machines to identify and assess complex PI are experimental but also promising</a:t>
            </a:r>
          </a:p>
          <a:p>
            <a:pPr marL="0" indent="0">
              <a:lnSpc>
                <a:spcPct val="110000"/>
              </a:lnSpc>
              <a:spcBef>
                <a:spcPts val="0"/>
              </a:spcBef>
              <a:buNone/>
            </a:pPr>
            <a:r>
              <a:rPr lang="en-CA" dirty="0"/>
              <a:t>Opportunities for Archives and Archivists</a:t>
            </a:r>
          </a:p>
          <a:p>
            <a:pPr lvl="2">
              <a:lnSpc>
                <a:spcPct val="110000"/>
              </a:lnSpc>
              <a:spcBef>
                <a:spcPts val="0"/>
              </a:spcBef>
            </a:pPr>
            <a:r>
              <a:rPr lang="en-CA" dirty="0"/>
              <a:t>Identify large-scale record sets with many types of PI </a:t>
            </a:r>
          </a:p>
          <a:p>
            <a:pPr lvl="3">
              <a:lnSpc>
                <a:spcPct val="110000"/>
              </a:lnSpc>
              <a:spcBef>
                <a:spcPts val="0"/>
              </a:spcBef>
            </a:pPr>
            <a:r>
              <a:rPr lang="en-CA" dirty="0"/>
              <a:t>A new form of appraisal? For a new type of client?</a:t>
            </a:r>
          </a:p>
          <a:p>
            <a:pPr lvl="2">
              <a:lnSpc>
                <a:spcPct val="110000"/>
              </a:lnSpc>
              <a:spcBef>
                <a:spcPts val="0"/>
              </a:spcBef>
            </a:pPr>
            <a:r>
              <a:rPr lang="en-CA" dirty="0"/>
              <a:t>Develop research agreements/partnerships with machine learning initiatives that are respectful of the subjects of the records</a:t>
            </a:r>
          </a:p>
          <a:p>
            <a:pPr lvl="2">
              <a:lnSpc>
                <a:spcPct val="110000"/>
              </a:lnSpc>
              <a:spcBef>
                <a:spcPts val="0"/>
              </a:spcBef>
            </a:pPr>
            <a:r>
              <a:rPr lang="en-CA" dirty="0"/>
              <a:t>Continue work with regulatory authorities on risk mitigation steps for using machines to help balance privacy protection with access to information</a:t>
            </a:r>
          </a:p>
          <a:p>
            <a:pPr lvl="3">
              <a:lnSpc>
                <a:spcPct val="110000"/>
              </a:lnSpc>
              <a:spcBef>
                <a:spcPts val="0"/>
              </a:spcBef>
            </a:pPr>
            <a:r>
              <a:rPr lang="en-CA" dirty="0"/>
              <a:t>Regulatory revisions, privacy impact (harm) assessments, data management plans</a:t>
            </a:r>
          </a:p>
        </p:txBody>
      </p:sp>
      <p:sp>
        <p:nvSpPr>
          <p:cNvPr id="5" name="Slide Number Placeholder 4">
            <a:extLst>
              <a:ext uri="{FF2B5EF4-FFF2-40B4-BE49-F238E27FC236}">
                <a16:creationId xmlns:a16="http://schemas.microsoft.com/office/drawing/2014/main" id="{5877C25B-2C49-48F0-B9D7-36A472E9FAA1}"/>
              </a:ext>
            </a:extLst>
          </p:cNvPr>
          <p:cNvSpPr>
            <a:spLocks noGrp="1"/>
          </p:cNvSpPr>
          <p:nvPr>
            <p:ph type="sldNum" sz="quarter" idx="12"/>
          </p:nvPr>
        </p:nvSpPr>
        <p:spPr>
          <a:xfrm>
            <a:off x="8863266" y="6416510"/>
            <a:ext cx="2743200" cy="365125"/>
          </a:xfrm>
        </p:spPr>
        <p:txBody>
          <a:bodyPr/>
          <a:lstStyle/>
          <a:p>
            <a:fld id="{019A4948-31F3-4082-B51D-3AC699F6BEC3}" type="slidenum">
              <a:rPr lang="en-CA" smtClean="0"/>
              <a:t>9</a:t>
            </a:fld>
            <a:endParaRPr lang="en-CA" dirty="0"/>
          </a:p>
        </p:txBody>
      </p:sp>
    </p:spTree>
    <p:extLst>
      <p:ext uri="{BB962C8B-B14F-4D97-AF65-F5344CB8AC3E}">
        <p14:creationId xmlns:p14="http://schemas.microsoft.com/office/powerpoint/2010/main" val="1710039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5046</TotalTime>
  <Words>1158</Words>
  <Application>Microsoft Office PowerPoint</Application>
  <PresentationFormat>Widescreen</PresentationFormat>
  <Paragraphs>136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Personal Information Content Assessment: a case study</vt:lpstr>
      <vt:lpstr>Study purpose</vt:lpstr>
      <vt:lpstr>Literature Review</vt:lpstr>
      <vt:lpstr>Definitions of PI are inclusive. [But…]</vt:lpstr>
      <vt:lpstr>PI Labels</vt:lpstr>
      <vt:lpstr>Labeling PI</vt:lpstr>
      <vt:lpstr>Algorithm Review (draft): PI detection</vt:lpstr>
      <vt:lpstr>Identifying a training record set</vt:lpstr>
      <vt:lpstr>Preliminary Study Findings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Information Content Assessment: a case study</dc:title>
  <dc:creator>Jim Suderman</dc:creator>
  <cp:lastModifiedBy>Jim Suderman</cp:lastModifiedBy>
  <cp:revision>81</cp:revision>
  <dcterms:created xsi:type="dcterms:W3CDTF">2022-01-31T21:20:11Z</dcterms:created>
  <dcterms:modified xsi:type="dcterms:W3CDTF">2022-02-14T15:55:25Z</dcterms:modified>
</cp:coreProperties>
</file>